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69" r:id="rId3"/>
    <p:sldId id="270" r:id="rId4"/>
    <p:sldId id="279" r:id="rId5"/>
    <p:sldId id="272" r:id="rId6"/>
    <p:sldId id="273" r:id="rId7"/>
    <p:sldId id="274" r:id="rId8"/>
    <p:sldId id="275" r:id="rId9"/>
    <p:sldId id="276" r:id="rId10"/>
    <p:sldId id="278" r:id="rId11"/>
    <p:sldId id="280" r:id="rId12"/>
    <p:sldId id="262" r:id="rId1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9D18E"/>
    <a:srgbClr val="003F6B"/>
    <a:srgbClr val="003E6B"/>
    <a:srgbClr val="0563C1"/>
    <a:srgbClr val="BED120"/>
    <a:srgbClr val="CCDB5A"/>
    <a:srgbClr val="C1D22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20A4B9-C128-1EB6-FE7E-A3713036F4FC}" v="236" dt="2025-01-16T09:11:16.345"/>
    <p1510:client id="{78461C0C-77A9-18A7-A8F7-39511688DF89}" v="201" dt="2025-01-17T08:21:38.1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712"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BFE15A92-43C5-40EF-BAEB-6D1C99BA567A}" type="datetimeFigureOut">
              <a:t>2/21/2025</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6EEF7A37-B9A0-4EE1-BE69-51618D396648}" type="slidenum">
              <a:t>‹#›</a:t>
            </a:fld>
            <a:endParaRPr lang="en-US"/>
          </a:p>
        </p:txBody>
      </p:sp>
    </p:spTree>
    <p:extLst>
      <p:ext uri="{BB962C8B-B14F-4D97-AF65-F5344CB8AC3E}">
        <p14:creationId xmlns:p14="http://schemas.microsoft.com/office/powerpoint/2010/main" val="2124572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Some of you here today might wonder why I am a representative for Sherif seeing as my focus is on Open Access/ Research. </a:t>
            </a:r>
            <a:r>
              <a:rPr lang="en-US"/>
              <a:t>Open access qualifies as an e-resource due to its digital nature, broad accessibility, and role in the scholarly communication ecosystem, making it a vital part of the modern information landscape. Furthermore, Sherif is looking to broaden its scope and areas of engagement, therefore, Adam, the chair of the forum asked me to represent Sherif at the UKRI forum. I was originally nominated as a representative for SCONUL, so I represent both SCONUL and Sherif.  </a:t>
            </a:r>
          </a:p>
          <a:p>
            <a:endParaRPr lang="en-US">
              <a:ea typeface="Calibri"/>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a:latin typeface="Trebuchet MS" panose="020B0603020202020204" pitchFamily="34" charset="0"/>
              </a:rPr>
              <a:t>The Forum comprises of members from the research sector, UKRI-funded organizations, publishers, funders, and other relevant groups. Members, are nominated by representative bodies. I am the only person from a membership organisation that is not research intensive, so it’s important to be there to be a representative for post 92 snapshot be visible and to ensure that there is a voice from an institution that is not in receipt of very much funding from UKRI. Whilst the forum is focused on the policy, it is also a place to consider the transition to OA more broadly and hear from a wide range of invested stakeholders. </a:t>
            </a:r>
            <a:endParaRPr lang="en-US" sz="1600">
              <a:latin typeface="Trebuchet MS" panose="020B0603020202020204" pitchFamily="34" charset="0"/>
              <a:cs typeface="Calibri"/>
            </a:endParaRPr>
          </a:p>
          <a:p>
            <a:endParaRPr lang="en-US">
              <a:ea typeface="Calibri"/>
              <a:cs typeface="Calibri"/>
            </a:endParaRPr>
          </a:p>
          <a:p>
            <a:endParaRPr lang="en-US">
              <a:ea typeface="Calibri"/>
              <a:cs typeface="Calibri"/>
            </a:endParaRPr>
          </a:p>
          <a:p>
            <a:r>
              <a:rPr lang="en-US">
                <a:ea typeface="Calibri"/>
                <a:cs typeface="Calibri"/>
              </a:rPr>
              <a:t>On the screen is a snap shot of the membership. There are many more members. On the UKRI website you'll also find minutes of the previous meetings which detail discussions and actions at those meetings for anyone who'd like to learn more about the Forum.  </a:t>
            </a:r>
          </a:p>
          <a:p>
            <a:endParaRPr lang="en-US">
              <a:cs typeface="Calibri"/>
            </a:endParaRPr>
          </a:p>
          <a:p>
            <a:endParaRPr lang="en-US"/>
          </a:p>
        </p:txBody>
      </p:sp>
      <p:sp>
        <p:nvSpPr>
          <p:cNvPr id="4" name="Slide Number Placeholder 3"/>
          <p:cNvSpPr>
            <a:spLocks noGrp="1"/>
          </p:cNvSpPr>
          <p:nvPr>
            <p:ph type="sldNum" sz="quarter" idx="5"/>
          </p:nvPr>
        </p:nvSpPr>
        <p:spPr/>
        <p:txBody>
          <a:bodyPr/>
          <a:lstStyle/>
          <a:p>
            <a:fld id="{6EEF7A37-B9A0-4EE1-BE69-51618D396648}" type="slidenum">
              <a:t>9</a:t>
            </a:fld>
            <a:endParaRPr lang="en-US"/>
          </a:p>
        </p:txBody>
      </p:sp>
    </p:spTree>
    <p:extLst>
      <p:ext uri="{BB962C8B-B14F-4D97-AF65-F5344CB8AC3E}">
        <p14:creationId xmlns:p14="http://schemas.microsoft.com/office/powerpoint/2010/main" val="171091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ea typeface="Calibri"/>
                <a:cs typeface="Calibri"/>
              </a:rPr>
              <a:t>Originally set up as a response to the revised policy in 2022 and then with the intro of the long form policy requirement from the beginning of 2024. </a:t>
            </a:r>
          </a:p>
          <a:p>
            <a:endParaRPr lang="en-US">
              <a:ea typeface="Calibri"/>
              <a:cs typeface="Calibri"/>
            </a:endParaRPr>
          </a:p>
          <a:p>
            <a:r>
              <a:rPr lang="en-GB"/>
              <a:t>Essentially, the Forum acts as a collaborative platform to ensure the policy's successful adoption and to advance the broader goals of open access in research.</a:t>
            </a:r>
            <a:endParaRPr lang="en-US">
              <a:ea typeface="Calibri"/>
              <a:cs typeface="Calibri"/>
            </a:endParaRPr>
          </a:p>
        </p:txBody>
      </p:sp>
      <p:sp>
        <p:nvSpPr>
          <p:cNvPr id="4" name="Slide Number Placeholder 3"/>
          <p:cNvSpPr>
            <a:spLocks noGrp="1"/>
          </p:cNvSpPr>
          <p:nvPr>
            <p:ph type="sldNum" sz="quarter" idx="5"/>
          </p:nvPr>
        </p:nvSpPr>
        <p:spPr/>
        <p:txBody>
          <a:bodyPr/>
          <a:lstStyle/>
          <a:p>
            <a:fld id="{6EEF7A37-B9A0-4EE1-BE69-51618D396648}" type="slidenum">
              <a:t>10</a:t>
            </a:fld>
            <a:endParaRPr lang="en-US"/>
          </a:p>
        </p:txBody>
      </p:sp>
    </p:spTree>
    <p:extLst>
      <p:ext uri="{BB962C8B-B14F-4D97-AF65-F5344CB8AC3E}">
        <p14:creationId xmlns:p14="http://schemas.microsoft.com/office/powerpoint/2010/main" val="2461477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12932-9961-4D44-9503-01D71603F9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4574E9C-B9C1-4D5F-9223-4376AE78A5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330C40D-E438-4577-AD93-BE59E2E715EC}"/>
              </a:ext>
            </a:extLst>
          </p:cNvPr>
          <p:cNvSpPr>
            <a:spLocks noGrp="1"/>
          </p:cNvSpPr>
          <p:nvPr>
            <p:ph type="dt" sz="half" idx="10"/>
          </p:nvPr>
        </p:nvSpPr>
        <p:spPr/>
        <p:txBody>
          <a:bodyPr/>
          <a:lstStyle/>
          <a:p>
            <a:fld id="{91D5EAF7-8A14-4CBA-8D07-E88651D2F52D}" type="datetimeFigureOut">
              <a:rPr lang="en-GB" smtClean="0"/>
              <a:t>21/02/2025</a:t>
            </a:fld>
            <a:endParaRPr lang="en-GB"/>
          </a:p>
        </p:txBody>
      </p:sp>
      <p:sp>
        <p:nvSpPr>
          <p:cNvPr id="5" name="Footer Placeholder 4">
            <a:extLst>
              <a:ext uri="{FF2B5EF4-FFF2-40B4-BE49-F238E27FC236}">
                <a16:creationId xmlns:a16="http://schemas.microsoft.com/office/drawing/2014/main" id="{F7897D7D-20E7-4D06-9288-6EDCEFB0DB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18AD51-B542-487D-BB71-A463B34E7253}"/>
              </a:ext>
            </a:extLst>
          </p:cNvPr>
          <p:cNvSpPr>
            <a:spLocks noGrp="1"/>
          </p:cNvSpPr>
          <p:nvPr>
            <p:ph type="sldNum" sz="quarter" idx="12"/>
          </p:nvPr>
        </p:nvSpPr>
        <p:spPr/>
        <p:txBody>
          <a:bodyPr/>
          <a:lstStyle/>
          <a:p>
            <a:fld id="{39B48E1D-CFC0-4320-997A-CDB3E8E3353A}" type="slidenum">
              <a:rPr lang="en-GB" smtClean="0"/>
              <a:t>‹#›</a:t>
            </a:fld>
            <a:endParaRPr lang="en-GB"/>
          </a:p>
        </p:txBody>
      </p:sp>
    </p:spTree>
    <p:extLst>
      <p:ext uri="{BB962C8B-B14F-4D97-AF65-F5344CB8AC3E}">
        <p14:creationId xmlns:p14="http://schemas.microsoft.com/office/powerpoint/2010/main" val="965497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B2DE54-924C-44F4-96C0-C9DC5453942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CD3109C-D787-4472-8BC0-9D4BB3B9741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0A8E76A-7B45-4AF1-96DC-C542FF0B7612}"/>
              </a:ext>
            </a:extLst>
          </p:cNvPr>
          <p:cNvSpPr>
            <a:spLocks noGrp="1"/>
          </p:cNvSpPr>
          <p:nvPr>
            <p:ph type="dt" sz="half" idx="10"/>
          </p:nvPr>
        </p:nvSpPr>
        <p:spPr/>
        <p:txBody>
          <a:bodyPr/>
          <a:lstStyle/>
          <a:p>
            <a:fld id="{91D5EAF7-8A14-4CBA-8D07-E88651D2F52D}" type="datetimeFigureOut">
              <a:rPr lang="en-GB" smtClean="0"/>
              <a:t>21/02/2025</a:t>
            </a:fld>
            <a:endParaRPr lang="en-GB"/>
          </a:p>
        </p:txBody>
      </p:sp>
      <p:sp>
        <p:nvSpPr>
          <p:cNvPr id="5" name="Footer Placeholder 4">
            <a:extLst>
              <a:ext uri="{FF2B5EF4-FFF2-40B4-BE49-F238E27FC236}">
                <a16:creationId xmlns:a16="http://schemas.microsoft.com/office/drawing/2014/main" id="{160FEF2C-23B1-44FE-83FA-A14DA98C7B5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5EC05C-E40E-4AFE-9443-A4F49EF7108E}"/>
              </a:ext>
            </a:extLst>
          </p:cNvPr>
          <p:cNvSpPr>
            <a:spLocks noGrp="1"/>
          </p:cNvSpPr>
          <p:nvPr>
            <p:ph type="sldNum" sz="quarter" idx="12"/>
          </p:nvPr>
        </p:nvSpPr>
        <p:spPr/>
        <p:txBody>
          <a:bodyPr/>
          <a:lstStyle/>
          <a:p>
            <a:fld id="{39B48E1D-CFC0-4320-997A-CDB3E8E3353A}" type="slidenum">
              <a:rPr lang="en-GB" smtClean="0"/>
              <a:t>‹#›</a:t>
            </a:fld>
            <a:endParaRPr lang="en-GB"/>
          </a:p>
        </p:txBody>
      </p:sp>
    </p:spTree>
    <p:extLst>
      <p:ext uri="{BB962C8B-B14F-4D97-AF65-F5344CB8AC3E}">
        <p14:creationId xmlns:p14="http://schemas.microsoft.com/office/powerpoint/2010/main" val="762200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9BB16EF-A4B2-44C0-877C-AFC27057729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8FA1C0C-E030-4BF8-8E4B-80454DFD535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4C5D148-C613-41C5-B1DF-B4895770A835}"/>
              </a:ext>
            </a:extLst>
          </p:cNvPr>
          <p:cNvSpPr>
            <a:spLocks noGrp="1"/>
          </p:cNvSpPr>
          <p:nvPr>
            <p:ph type="dt" sz="half" idx="10"/>
          </p:nvPr>
        </p:nvSpPr>
        <p:spPr/>
        <p:txBody>
          <a:bodyPr/>
          <a:lstStyle/>
          <a:p>
            <a:fld id="{91D5EAF7-8A14-4CBA-8D07-E88651D2F52D}" type="datetimeFigureOut">
              <a:rPr lang="en-GB" smtClean="0"/>
              <a:t>21/02/2025</a:t>
            </a:fld>
            <a:endParaRPr lang="en-GB"/>
          </a:p>
        </p:txBody>
      </p:sp>
      <p:sp>
        <p:nvSpPr>
          <p:cNvPr id="5" name="Footer Placeholder 4">
            <a:extLst>
              <a:ext uri="{FF2B5EF4-FFF2-40B4-BE49-F238E27FC236}">
                <a16:creationId xmlns:a16="http://schemas.microsoft.com/office/drawing/2014/main" id="{91A514B7-31C1-4F41-B2BE-AEE465BDB9F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22488F-8AAB-49D8-A3F1-A16483627F81}"/>
              </a:ext>
            </a:extLst>
          </p:cNvPr>
          <p:cNvSpPr>
            <a:spLocks noGrp="1"/>
          </p:cNvSpPr>
          <p:nvPr>
            <p:ph type="sldNum" sz="quarter" idx="12"/>
          </p:nvPr>
        </p:nvSpPr>
        <p:spPr/>
        <p:txBody>
          <a:bodyPr/>
          <a:lstStyle/>
          <a:p>
            <a:fld id="{39B48E1D-CFC0-4320-997A-CDB3E8E3353A}" type="slidenum">
              <a:rPr lang="en-GB" smtClean="0"/>
              <a:t>‹#›</a:t>
            </a:fld>
            <a:endParaRPr lang="en-GB"/>
          </a:p>
        </p:txBody>
      </p:sp>
    </p:spTree>
    <p:extLst>
      <p:ext uri="{BB962C8B-B14F-4D97-AF65-F5344CB8AC3E}">
        <p14:creationId xmlns:p14="http://schemas.microsoft.com/office/powerpoint/2010/main" val="626161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3F650-C442-497D-90FA-3CF0413E0F2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42628A0-4435-4265-BAF5-4C16C4D277D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0D9E6A1-2BAE-422C-A3A8-B0277C60EB83}"/>
              </a:ext>
            </a:extLst>
          </p:cNvPr>
          <p:cNvSpPr>
            <a:spLocks noGrp="1"/>
          </p:cNvSpPr>
          <p:nvPr>
            <p:ph type="dt" sz="half" idx="10"/>
          </p:nvPr>
        </p:nvSpPr>
        <p:spPr/>
        <p:txBody>
          <a:bodyPr/>
          <a:lstStyle/>
          <a:p>
            <a:fld id="{91D5EAF7-8A14-4CBA-8D07-E88651D2F52D}" type="datetimeFigureOut">
              <a:rPr lang="en-GB" smtClean="0"/>
              <a:t>21/02/2025</a:t>
            </a:fld>
            <a:endParaRPr lang="en-GB"/>
          </a:p>
        </p:txBody>
      </p:sp>
      <p:sp>
        <p:nvSpPr>
          <p:cNvPr id="5" name="Footer Placeholder 4">
            <a:extLst>
              <a:ext uri="{FF2B5EF4-FFF2-40B4-BE49-F238E27FC236}">
                <a16:creationId xmlns:a16="http://schemas.microsoft.com/office/drawing/2014/main" id="{028C11D6-DFD5-4FE7-B305-80572D31FE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059764-0A61-4D8A-82BB-FF8031295D5D}"/>
              </a:ext>
            </a:extLst>
          </p:cNvPr>
          <p:cNvSpPr>
            <a:spLocks noGrp="1"/>
          </p:cNvSpPr>
          <p:nvPr>
            <p:ph type="sldNum" sz="quarter" idx="12"/>
          </p:nvPr>
        </p:nvSpPr>
        <p:spPr/>
        <p:txBody>
          <a:bodyPr/>
          <a:lstStyle/>
          <a:p>
            <a:fld id="{39B48E1D-CFC0-4320-997A-CDB3E8E3353A}" type="slidenum">
              <a:rPr lang="en-GB" smtClean="0"/>
              <a:t>‹#›</a:t>
            </a:fld>
            <a:endParaRPr lang="en-GB"/>
          </a:p>
        </p:txBody>
      </p:sp>
    </p:spTree>
    <p:extLst>
      <p:ext uri="{BB962C8B-B14F-4D97-AF65-F5344CB8AC3E}">
        <p14:creationId xmlns:p14="http://schemas.microsoft.com/office/powerpoint/2010/main" val="299497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8563F-3463-4D5E-9717-FC365B3A58D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0F5AD00-1DF8-4989-959D-F08C3D6104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F6E981B-EB2C-466A-82BC-8AC542FF6B5C}"/>
              </a:ext>
            </a:extLst>
          </p:cNvPr>
          <p:cNvSpPr>
            <a:spLocks noGrp="1"/>
          </p:cNvSpPr>
          <p:nvPr>
            <p:ph type="dt" sz="half" idx="10"/>
          </p:nvPr>
        </p:nvSpPr>
        <p:spPr/>
        <p:txBody>
          <a:bodyPr/>
          <a:lstStyle/>
          <a:p>
            <a:fld id="{91D5EAF7-8A14-4CBA-8D07-E88651D2F52D}" type="datetimeFigureOut">
              <a:rPr lang="en-GB" smtClean="0"/>
              <a:t>21/02/2025</a:t>
            </a:fld>
            <a:endParaRPr lang="en-GB"/>
          </a:p>
        </p:txBody>
      </p:sp>
      <p:sp>
        <p:nvSpPr>
          <p:cNvPr id="5" name="Footer Placeholder 4">
            <a:extLst>
              <a:ext uri="{FF2B5EF4-FFF2-40B4-BE49-F238E27FC236}">
                <a16:creationId xmlns:a16="http://schemas.microsoft.com/office/drawing/2014/main" id="{79BF0B36-E996-446D-9C95-84E4D95C35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796A343-49D8-4DEA-8172-579146CF506E}"/>
              </a:ext>
            </a:extLst>
          </p:cNvPr>
          <p:cNvSpPr>
            <a:spLocks noGrp="1"/>
          </p:cNvSpPr>
          <p:nvPr>
            <p:ph type="sldNum" sz="quarter" idx="12"/>
          </p:nvPr>
        </p:nvSpPr>
        <p:spPr/>
        <p:txBody>
          <a:bodyPr/>
          <a:lstStyle/>
          <a:p>
            <a:fld id="{39B48E1D-CFC0-4320-997A-CDB3E8E3353A}" type="slidenum">
              <a:rPr lang="en-GB" smtClean="0"/>
              <a:t>‹#›</a:t>
            </a:fld>
            <a:endParaRPr lang="en-GB"/>
          </a:p>
        </p:txBody>
      </p:sp>
    </p:spTree>
    <p:extLst>
      <p:ext uri="{BB962C8B-B14F-4D97-AF65-F5344CB8AC3E}">
        <p14:creationId xmlns:p14="http://schemas.microsoft.com/office/powerpoint/2010/main" val="1778334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D2744-3594-4F1C-ADFF-FE2B8FB7370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243E458-0179-4C80-9047-A0127538FA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2E12C66-1681-48B3-925D-6E72537E509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E14DC07-B637-49AE-BF93-69AD323E4F62}"/>
              </a:ext>
            </a:extLst>
          </p:cNvPr>
          <p:cNvSpPr>
            <a:spLocks noGrp="1"/>
          </p:cNvSpPr>
          <p:nvPr>
            <p:ph type="dt" sz="half" idx="10"/>
          </p:nvPr>
        </p:nvSpPr>
        <p:spPr/>
        <p:txBody>
          <a:bodyPr/>
          <a:lstStyle/>
          <a:p>
            <a:fld id="{91D5EAF7-8A14-4CBA-8D07-E88651D2F52D}" type="datetimeFigureOut">
              <a:rPr lang="en-GB" smtClean="0"/>
              <a:t>21/02/2025</a:t>
            </a:fld>
            <a:endParaRPr lang="en-GB"/>
          </a:p>
        </p:txBody>
      </p:sp>
      <p:sp>
        <p:nvSpPr>
          <p:cNvPr id="6" name="Footer Placeholder 5">
            <a:extLst>
              <a:ext uri="{FF2B5EF4-FFF2-40B4-BE49-F238E27FC236}">
                <a16:creationId xmlns:a16="http://schemas.microsoft.com/office/drawing/2014/main" id="{B3467B21-264E-4FD1-B9FE-41D261E3F08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07AEFFB-F384-4AA3-BB97-4A352A967308}"/>
              </a:ext>
            </a:extLst>
          </p:cNvPr>
          <p:cNvSpPr>
            <a:spLocks noGrp="1"/>
          </p:cNvSpPr>
          <p:nvPr>
            <p:ph type="sldNum" sz="quarter" idx="12"/>
          </p:nvPr>
        </p:nvSpPr>
        <p:spPr/>
        <p:txBody>
          <a:bodyPr/>
          <a:lstStyle/>
          <a:p>
            <a:fld id="{39B48E1D-CFC0-4320-997A-CDB3E8E3353A}" type="slidenum">
              <a:rPr lang="en-GB" smtClean="0"/>
              <a:t>‹#›</a:t>
            </a:fld>
            <a:endParaRPr lang="en-GB"/>
          </a:p>
        </p:txBody>
      </p:sp>
    </p:spTree>
    <p:extLst>
      <p:ext uri="{BB962C8B-B14F-4D97-AF65-F5344CB8AC3E}">
        <p14:creationId xmlns:p14="http://schemas.microsoft.com/office/powerpoint/2010/main" val="1853670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BDFA7-F076-4441-A51C-6EA80B4DCA7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5EAC7BF-4220-47F1-A44B-83E54AA3BEF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5E8B8A6-C0A4-4291-AA25-175B8473699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071BF77-BFCB-44BF-972C-819347AED8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09CC75-1536-4D29-98F8-464D44EDD14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A3432F0-8F5E-4507-8B7A-F283129CE84D}"/>
              </a:ext>
            </a:extLst>
          </p:cNvPr>
          <p:cNvSpPr>
            <a:spLocks noGrp="1"/>
          </p:cNvSpPr>
          <p:nvPr>
            <p:ph type="dt" sz="half" idx="10"/>
          </p:nvPr>
        </p:nvSpPr>
        <p:spPr/>
        <p:txBody>
          <a:bodyPr/>
          <a:lstStyle/>
          <a:p>
            <a:fld id="{91D5EAF7-8A14-4CBA-8D07-E88651D2F52D}" type="datetimeFigureOut">
              <a:rPr lang="en-GB" smtClean="0"/>
              <a:t>21/02/2025</a:t>
            </a:fld>
            <a:endParaRPr lang="en-GB"/>
          </a:p>
        </p:txBody>
      </p:sp>
      <p:sp>
        <p:nvSpPr>
          <p:cNvPr id="8" name="Footer Placeholder 7">
            <a:extLst>
              <a:ext uri="{FF2B5EF4-FFF2-40B4-BE49-F238E27FC236}">
                <a16:creationId xmlns:a16="http://schemas.microsoft.com/office/drawing/2014/main" id="{7643F0FA-66C9-4615-952B-C91D301CF1D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8AD62E5-6A89-4429-A122-70F1BDC2EEE4}"/>
              </a:ext>
            </a:extLst>
          </p:cNvPr>
          <p:cNvSpPr>
            <a:spLocks noGrp="1"/>
          </p:cNvSpPr>
          <p:nvPr>
            <p:ph type="sldNum" sz="quarter" idx="12"/>
          </p:nvPr>
        </p:nvSpPr>
        <p:spPr/>
        <p:txBody>
          <a:bodyPr/>
          <a:lstStyle/>
          <a:p>
            <a:fld id="{39B48E1D-CFC0-4320-997A-CDB3E8E3353A}" type="slidenum">
              <a:rPr lang="en-GB" smtClean="0"/>
              <a:t>‹#›</a:t>
            </a:fld>
            <a:endParaRPr lang="en-GB"/>
          </a:p>
        </p:txBody>
      </p:sp>
    </p:spTree>
    <p:extLst>
      <p:ext uri="{BB962C8B-B14F-4D97-AF65-F5344CB8AC3E}">
        <p14:creationId xmlns:p14="http://schemas.microsoft.com/office/powerpoint/2010/main" val="4257257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0CF95-1A9C-42BA-82B0-D294496966D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0B8DB54-93EC-4B53-B3A5-7FEB3147211D}"/>
              </a:ext>
            </a:extLst>
          </p:cNvPr>
          <p:cNvSpPr>
            <a:spLocks noGrp="1"/>
          </p:cNvSpPr>
          <p:nvPr>
            <p:ph type="dt" sz="half" idx="10"/>
          </p:nvPr>
        </p:nvSpPr>
        <p:spPr/>
        <p:txBody>
          <a:bodyPr/>
          <a:lstStyle/>
          <a:p>
            <a:fld id="{91D5EAF7-8A14-4CBA-8D07-E88651D2F52D}" type="datetimeFigureOut">
              <a:rPr lang="en-GB" smtClean="0"/>
              <a:t>21/02/2025</a:t>
            </a:fld>
            <a:endParaRPr lang="en-GB"/>
          </a:p>
        </p:txBody>
      </p:sp>
      <p:sp>
        <p:nvSpPr>
          <p:cNvPr id="4" name="Footer Placeholder 3">
            <a:extLst>
              <a:ext uri="{FF2B5EF4-FFF2-40B4-BE49-F238E27FC236}">
                <a16:creationId xmlns:a16="http://schemas.microsoft.com/office/drawing/2014/main" id="{74C4B167-9BF6-4B64-B8C7-873C17D4C83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5F27A52-AD2E-49B5-BDCE-CBD813A61A5E}"/>
              </a:ext>
            </a:extLst>
          </p:cNvPr>
          <p:cNvSpPr>
            <a:spLocks noGrp="1"/>
          </p:cNvSpPr>
          <p:nvPr>
            <p:ph type="sldNum" sz="quarter" idx="12"/>
          </p:nvPr>
        </p:nvSpPr>
        <p:spPr/>
        <p:txBody>
          <a:bodyPr/>
          <a:lstStyle/>
          <a:p>
            <a:fld id="{39B48E1D-CFC0-4320-997A-CDB3E8E3353A}" type="slidenum">
              <a:rPr lang="en-GB" smtClean="0"/>
              <a:t>‹#›</a:t>
            </a:fld>
            <a:endParaRPr lang="en-GB"/>
          </a:p>
        </p:txBody>
      </p:sp>
    </p:spTree>
    <p:extLst>
      <p:ext uri="{BB962C8B-B14F-4D97-AF65-F5344CB8AC3E}">
        <p14:creationId xmlns:p14="http://schemas.microsoft.com/office/powerpoint/2010/main" val="4195147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7D516C-21E1-4D46-BD54-4A3A80C446D3}"/>
              </a:ext>
            </a:extLst>
          </p:cNvPr>
          <p:cNvSpPr>
            <a:spLocks noGrp="1"/>
          </p:cNvSpPr>
          <p:nvPr>
            <p:ph type="dt" sz="half" idx="10"/>
          </p:nvPr>
        </p:nvSpPr>
        <p:spPr/>
        <p:txBody>
          <a:bodyPr/>
          <a:lstStyle/>
          <a:p>
            <a:fld id="{91D5EAF7-8A14-4CBA-8D07-E88651D2F52D}" type="datetimeFigureOut">
              <a:rPr lang="en-GB" smtClean="0"/>
              <a:t>21/02/2025</a:t>
            </a:fld>
            <a:endParaRPr lang="en-GB"/>
          </a:p>
        </p:txBody>
      </p:sp>
      <p:sp>
        <p:nvSpPr>
          <p:cNvPr id="3" name="Footer Placeholder 2">
            <a:extLst>
              <a:ext uri="{FF2B5EF4-FFF2-40B4-BE49-F238E27FC236}">
                <a16:creationId xmlns:a16="http://schemas.microsoft.com/office/drawing/2014/main" id="{B4255DF2-6C2B-47AC-B511-F0F4BD2D0D4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B09E044-531C-4590-A5F5-74A8611520B5}"/>
              </a:ext>
            </a:extLst>
          </p:cNvPr>
          <p:cNvSpPr>
            <a:spLocks noGrp="1"/>
          </p:cNvSpPr>
          <p:nvPr>
            <p:ph type="sldNum" sz="quarter" idx="12"/>
          </p:nvPr>
        </p:nvSpPr>
        <p:spPr/>
        <p:txBody>
          <a:bodyPr/>
          <a:lstStyle/>
          <a:p>
            <a:fld id="{39B48E1D-CFC0-4320-997A-CDB3E8E3353A}" type="slidenum">
              <a:rPr lang="en-GB" smtClean="0"/>
              <a:t>‹#›</a:t>
            </a:fld>
            <a:endParaRPr lang="en-GB"/>
          </a:p>
        </p:txBody>
      </p:sp>
    </p:spTree>
    <p:extLst>
      <p:ext uri="{BB962C8B-B14F-4D97-AF65-F5344CB8AC3E}">
        <p14:creationId xmlns:p14="http://schemas.microsoft.com/office/powerpoint/2010/main" val="3936617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78B99-6B52-498B-882A-49D37C9ED21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5788752-231C-4A45-B447-606308C3696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E37BAF9-03D3-4A23-A32D-6C5BB66B6A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B0E43B-4CDF-460F-BE4B-A88F30F16A27}"/>
              </a:ext>
            </a:extLst>
          </p:cNvPr>
          <p:cNvSpPr>
            <a:spLocks noGrp="1"/>
          </p:cNvSpPr>
          <p:nvPr>
            <p:ph type="dt" sz="half" idx="10"/>
          </p:nvPr>
        </p:nvSpPr>
        <p:spPr/>
        <p:txBody>
          <a:bodyPr/>
          <a:lstStyle/>
          <a:p>
            <a:fld id="{91D5EAF7-8A14-4CBA-8D07-E88651D2F52D}" type="datetimeFigureOut">
              <a:rPr lang="en-GB" smtClean="0"/>
              <a:t>21/02/2025</a:t>
            </a:fld>
            <a:endParaRPr lang="en-GB"/>
          </a:p>
        </p:txBody>
      </p:sp>
      <p:sp>
        <p:nvSpPr>
          <p:cNvPr id="6" name="Footer Placeholder 5">
            <a:extLst>
              <a:ext uri="{FF2B5EF4-FFF2-40B4-BE49-F238E27FC236}">
                <a16:creationId xmlns:a16="http://schemas.microsoft.com/office/drawing/2014/main" id="{8D2B6673-6CBC-45F1-882F-91FACCD83F6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A268072-CDD1-4E8A-B6FD-DCC1DAD30BC8}"/>
              </a:ext>
            </a:extLst>
          </p:cNvPr>
          <p:cNvSpPr>
            <a:spLocks noGrp="1"/>
          </p:cNvSpPr>
          <p:nvPr>
            <p:ph type="sldNum" sz="quarter" idx="12"/>
          </p:nvPr>
        </p:nvSpPr>
        <p:spPr/>
        <p:txBody>
          <a:bodyPr/>
          <a:lstStyle/>
          <a:p>
            <a:fld id="{39B48E1D-CFC0-4320-997A-CDB3E8E3353A}" type="slidenum">
              <a:rPr lang="en-GB" smtClean="0"/>
              <a:t>‹#›</a:t>
            </a:fld>
            <a:endParaRPr lang="en-GB"/>
          </a:p>
        </p:txBody>
      </p:sp>
    </p:spTree>
    <p:extLst>
      <p:ext uri="{BB962C8B-B14F-4D97-AF65-F5344CB8AC3E}">
        <p14:creationId xmlns:p14="http://schemas.microsoft.com/office/powerpoint/2010/main" val="729312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94B8F-3260-4A6E-9667-02A05161A3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72CAE56-BD9D-49FD-9BD7-99BC577313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399892A-3036-4EE9-8640-1883FB6DDC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5DCF1D-FFF2-4186-8F98-D9CB16F00D40}"/>
              </a:ext>
            </a:extLst>
          </p:cNvPr>
          <p:cNvSpPr>
            <a:spLocks noGrp="1"/>
          </p:cNvSpPr>
          <p:nvPr>
            <p:ph type="dt" sz="half" idx="10"/>
          </p:nvPr>
        </p:nvSpPr>
        <p:spPr/>
        <p:txBody>
          <a:bodyPr/>
          <a:lstStyle/>
          <a:p>
            <a:fld id="{91D5EAF7-8A14-4CBA-8D07-E88651D2F52D}" type="datetimeFigureOut">
              <a:rPr lang="en-GB" smtClean="0"/>
              <a:t>21/02/2025</a:t>
            </a:fld>
            <a:endParaRPr lang="en-GB"/>
          </a:p>
        </p:txBody>
      </p:sp>
      <p:sp>
        <p:nvSpPr>
          <p:cNvPr id="6" name="Footer Placeholder 5">
            <a:extLst>
              <a:ext uri="{FF2B5EF4-FFF2-40B4-BE49-F238E27FC236}">
                <a16:creationId xmlns:a16="http://schemas.microsoft.com/office/drawing/2014/main" id="{2AB3B8A3-742B-40A5-969E-A4EECF65355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92E2CC0-66E5-4BFE-829D-3A14038D2507}"/>
              </a:ext>
            </a:extLst>
          </p:cNvPr>
          <p:cNvSpPr>
            <a:spLocks noGrp="1"/>
          </p:cNvSpPr>
          <p:nvPr>
            <p:ph type="sldNum" sz="quarter" idx="12"/>
          </p:nvPr>
        </p:nvSpPr>
        <p:spPr/>
        <p:txBody>
          <a:bodyPr/>
          <a:lstStyle/>
          <a:p>
            <a:fld id="{39B48E1D-CFC0-4320-997A-CDB3E8E3353A}" type="slidenum">
              <a:rPr lang="en-GB" smtClean="0"/>
              <a:t>‹#›</a:t>
            </a:fld>
            <a:endParaRPr lang="en-GB"/>
          </a:p>
        </p:txBody>
      </p:sp>
    </p:spTree>
    <p:extLst>
      <p:ext uri="{BB962C8B-B14F-4D97-AF65-F5344CB8AC3E}">
        <p14:creationId xmlns:p14="http://schemas.microsoft.com/office/powerpoint/2010/main" val="339095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49D8C2-66C2-46A5-A86F-8D774CC666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1E43E87-59E7-4A20-AC9D-B9D68ADC75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2CFF8E9-87D2-466E-B735-D381BEF58B0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D5EAF7-8A14-4CBA-8D07-E88651D2F52D}" type="datetimeFigureOut">
              <a:rPr lang="en-GB" smtClean="0"/>
              <a:t>21/02/2025</a:t>
            </a:fld>
            <a:endParaRPr lang="en-GB"/>
          </a:p>
        </p:txBody>
      </p:sp>
      <p:sp>
        <p:nvSpPr>
          <p:cNvPr id="5" name="Footer Placeholder 4">
            <a:extLst>
              <a:ext uri="{FF2B5EF4-FFF2-40B4-BE49-F238E27FC236}">
                <a16:creationId xmlns:a16="http://schemas.microsoft.com/office/drawing/2014/main" id="{917FF6EF-0EDA-4802-A46D-FA192AF437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89FDEB7-0275-41AC-8AC3-93281E3E0E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B48E1D-CFC0-4320-997A-CDB3E8E3353A}" type="slidenum">
              <a:rPr lang="en-GB" smtClean="0"/>
              <a:t>‹#›</a:t>
            </a:fld>
            <a:endParaRPr lang="en-GB"/>
          </a:p>
        </p:txBody>
      </p:sp>
    </p:spTree>
    <p:extLst>
      <p:ext uri="{BB962C8B-B14F-4D97-AF65-F5344CB8AC3E}">
        <p14:creationId xmlns:p14="http://schemas.microsoft.com/office/powerpoint/2010/main" val="35505760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info@sherif.ac.uk"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www.sherif.ac.uk/"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hyperlink" Target="http://www.sherif.ac.uk/" TargetMode="External"/><Relationship Id="rId4" Type="http://schemas.openxmlformats.org/officeDocument/2006/relationships/hyperlink" Target="mailto:info@sherif.ac.uk"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mailto:info@sherif.ac.uk"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www.sherif.ac.uk/"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www.sherif.ac.uk/"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mailto:info@sherif.ac.uk"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mailto:info@sherif.ac.uk"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www.sherif.ac.uk/"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mailto:LIS-SHERIF-USERS@JISCMAIL.AC.UK"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http://www.sherif.ac.uk/" TargetMode="External"/><Relationship Id="rId4" Type="http://schemas.openxmlformats.org/officeDocument/2006/relationships/hyperlink" Target="mailto:info@sherif.ac.uk"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mailto:info@sherif.ac.uk"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www.sherif.ac.uk/"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mailto:info@sherif.ac.uk"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www.sherif.ac.uk/"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mailto:info@sherif.ac.uk"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www.sherif.ac.uk/"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mailto:info@sherif.ac.uk"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www.sherif.ac.uk/"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mailto:info@sherif.ac.uk" TargetMode="External"/><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www.sherif.ac.uk/"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hyperlink" Target="https://bit.ly/3WbLng4"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www.sherif.ac.uk/" TargetMode="External"/><Relationship Id="rId4" Type="http://schemas.openxmlformats.org/officeDocument/2006/relationships/hyperlink" Target="mailto:info@sherif.ac.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9324" y="1064500"/>
            <a:ext cx="11387093" cy="1635239"/>
          </a:xfrm>
        </p:spPr>
        <p:txBody>
          <a:bodyPr>
            <a:normAutofit fontScale="90000"/>
          </a:bodyPr>
          <a:lstStyle/>
          <a:p>
            <a:r>
              <a:rPr lang="en-GB" sz="4800" b="1">
                <a:solidFill>
                  <a:srgbClr val="1F4E79"/>
                </a:solidFill>
                <a:latin typeface="Trebuchet MS" panose="020B0603020202020204" pitchFamily="34" charset="0"/>
              </a:rPr>
              <a:t>Sherif Showcase: </a:t>
            </a:r>
            <a:br>
              <a:rPr lang="en-GB" sz="4800" b="1">
                <a:solidFill>
                  <a:srgbClr val="1F4E79"/>
                </a:solidFill>
                <a:latin typeface="Trebuchet MS" panose="020B0603020202020204" pitchFamily="34" charset="0"/>
              </a:rPr>
            </a:br>
            <a:r>
              <a:rPr lang="en-GB" sz="4800" b="1">
                <a:solidFill>
                  <a:srgbClr val="1F4E79"/>
                </a:solidFill>
                <a:latin typeface="Trebuchet MS" panose="020B0603020202020204" pitchFamily="34" charset="0"/>
              </a:rPr>
              <a:t>Powering Progress with Enhancement Groups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39403" y="4629481"/>
            <a:ext cx="2867025" cy="1819275"/>
          </a:xfrm>
          <a:prstGeom prst="rect">
            <a:avLst/>
          </a:prstGeom>
        </p:spPr>
      </p:pic>
      <p:sp>
        <p:nvSpPr>
          <p:cNvPr id="5" name="TextBox 4"/>
          <p:cNvSpPr txBox="1"/>
          <p:nvPr/>
        </p:nvSpPr>
        <p:spPr>
          <a:xfrm>
            <a:off x="3925654" y="3336792"/>
            <a:ext cx="4174435" cy="1015663"/>
          </a:xfrm>
          <a:prstGeom prst="rect">
            <a:avLst/>
          </a:prstGeom>
          <a:noFill/>
        </p:spPr>
        <p:txBody>
          <a:bodyPr wrap="square" rtlCol="0">
            <a:spAutoFit/>
          </a:bodyPr>
          <a:lstStyle/>
          <a:p>
            <a:r>
              <a:rPr lang="en-GB" sz="6000" b="1">
                <a:solidFill>
                  <a:schemeClr val="accent6">
                    <a:lumMod val="60000"/>
                    <a:lumOff val="40000"/>
                  </a:schemeClr>
                </a:solidFill>
              </a:rPr>
              <a:t>Welcome!</a:t>
            </a:r>
          </a:p>
        </p:txBody>
      </p:sp>
      <p:sp>
        <p:nvSpPr>
          <p:cNvPr id="6" name="TextBox 5"/>
          <p:cNvSpPr txBox="1"/>
          <p:nvPr/>
        </p:nvSpPr>
        <p:spPr>
          <a:xfrm>
            <a:off x="531902" y="6312260"/>
            <a:ext cx="3558669" cy="954107"/>
          </a:xfrm>
          <a:prstGeom prst="rect">
            <a:avLst/>
          </a:prstGeom>
          <a:noFill/>
        </p:spPr>
        <p:txBody>
          <a:bodyPr wrap="square" rtlCol="0">
            <a:spAutoFit/>
          </a:bodyPr>
          <a:lstStyle/>
          <a:p>
            <a:r>
              <a:rPr lang="en-GB" sz="2200">
                <a:solidFill>
                  <a:srgbClr val="4B4B4A"/>
                </a:solidFill>
                <a:effectLst/>
                <a:ea typeface="Calibri" panose="020F0502020204030204" pitchFamily="34" charset="0"/>
              </a:rPr>
              <a:t>email: </a:t>
            </a:r>
            <a:r>
              <a:rPr lang="en-GB" sz="2200" u="sng">
                <a:solidFill>
                  <a:srgbClr val="0563C1"/>
                </a:solidFill>
                <a:effectLst/>
                <a:ea typeface="Calibri" panose="020F0502020204030204" pitchFamily="34" charset="0"/>
                <a:cs typeface="Times New Roman" panose="02020603050405020304" pitchFamily="18" charset="0"/>
                <a:hlinkClick r:id="rId3"/>
              </a:rPr>
              <a:t>info@sherif.ac.uk</a:t>
            </a:r>
            <a:endParaRPr lang="en-GB" sz="2200" i="1"/>
          </a:p>
          <a:p>
            <a:endParaRPr lang="en-GB" sz="3200"/>
          </a:p>
        </p:txBody>
      </p:sp>
      <p:sp>
        <p:nvSpPr>
          <p:cNvPr id="10" name="TextBox 9">
            <a:extLst>
              <a:ext uri="{FF2B5EF4-FFF2-40B4-BE49-F238E27FC236}">
                <a16:creationId xmlns:a16="http://schemas.microsoft.com/office/drawing/2014/main" id="{4C1DD33A-CCFE-4509-8498-BF3C676A04F9}"/>
              </a:ext>
            </a:extLst>
          </p:cNvPr>
          <p:cNvSpPr txBox="1"/>
          <p:nvPr/>
        </p:nvSpPr>
        <p:spPr>
          <a:xfrm>
            <a:off x="9171446" y="6383807"/>
            <a:ext cx="6113206" cy="369332"/>
          </a:xfrm>
          <a:prstGeom prst="rect">
            <a:avLst/>
          </a:prstGeom>
          <a:noFill/>
        </p:spPr>
        <p:txBody>
          <a:bodyPr wrap="square">
            <a:spAutoFit/>
          </a:bodyPr>
          <a:lstStyle/>
          <a:p>
            <a:r>
              <a:rPr lang="en-GB" sz="1800" i="1">
                <a:hlinkClick r:id="rId4"/>
              </a:rPr>
              <a:t>www.sherif.ac.uk</a:t>
            </a:r>
            <a:r>
              <a:rPr lang="en-GB" sz="1800" i="1"/>
              <a:t> </a:t>
            </a:r>
          </a:p>
        </p:txBody>
      </p:sp>
    </p:spTree>
    <p:extLst>
      <p:ext uri="{BB962C8B-B14F-4D97-AF65-F5344CB8AC3E}">
        <p14:creationId xmlns:p14="http://schemas.microsoft.com/office/powerpoint/2010/main" val="2478544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277DCC-EB47-5C7B-104B-A603E3ABDF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7AE7D8-F737-1023-B13F-E2E7F87C3753}"/>
              </a:ext>
            </a:extLst>
          </p:cNvPr>
          <p:cNvSpPr>
            <a:spLocks noGrp="1"/>
          </p:cNvSpPr>
          <p:nvPr>
            <p:ph type="ctrTitle"/>
          </p:nvPr>
        </p:nvSpPr>
        <p:spPr>
          <a:xfrm>
            <a:off x="236049" y="622017"/>
            <a:ext cx="11387093" cy="1112824"/>
          </a:xfrm>
        </p:spPr>
        <p:txBody>
          <a:bodyPr>
            <a:normAutofit fontScale="90000"/>
          </a:bodyPr>
          <a:lstStyle/>
          <a:p>
            <a:r>
              <a:rPr lang="en-GB" sz="4400" b="1">
                <a:solidFill>
                  <a:schemeClr val="accent1">
                    <a:lumMod val="75000"/>
                  </a:schemeClr>
                </a:solidFill>
                <a:latin typeface="Trebuchet MS"/>
              </a:rPr>
              <a:t>UKRI Open Access Policy Stakeholder Forum</a:t>
            </a:r>
            <a:br>
              <a:rPr lang="en-GB" b="1">
                <a:latin typeface="Trebuchet MS" panose="020B0603020202020204" pitchFamily="34" charset="0"/>
              </a:rPr>
            </a:br>
            <a:r>
              <a:rPr lang="en-GB" sz="4000" b="1">
                <a:solidFill>
                  <a:schemeClr val="accent1">
                    <a:lumMod val="75000"/>
                  </a:schemeClr>
                </a:solidFill>
                <a:latin typeface="Trebuchet MS"/>
              </a:rPr>
              <a:t>Sherif representative: Holly Limbert</a:t>
            </a:r>
            <a:endParaRPr lang="en-GB" sz="4000" b="1" i="0">
              <a:solidFill>
                <a:schemeClr val="accent1">
                  <a:lumMod val="75000"/>
                </a:schemeClr>
              </a:solidFill>
              <a:effectLst/>
              <a:latin typeface="Trebuchet MS"/>
            </a:endParaRPr>
          </a:p>
        </p:txBody>
      </p:sp>
      <p:pic>
        <p:nvPicPr>
          <p:cNvPr id="4" name="Picture 3">
            <a:extLst>
              <a:ext uri="{FF2B5EF4-FFF2-40B4-BE49-F238E27FC236}">
                <a16:creationId xmlns:a16="http://schemas.microsoft.com/office/drawing/2014/main" id="{704B74AA-BB3A-1838-810E-E3CCD89AAF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39403" y="4629481"/>
            <a:ext cx="2867025" cy="1819275"/>
          </a:xfrm>
          <a:prstGeom prst="rect">
            <a:avLst/>
          </a:prstGeom>
        </p:spPr>
      </p:pic>
      <p:sp>
        <p:nvSpPr>
          <p:cNvPr id="6" name="TextBox 5">
            <a:extLst>
              <a:ext uri="{FF2B5EF4-FFF2-40B4-BE49-F238E27FC236}">
                <a16:creationId xmlns:a16="http://schemas.microsoft.com/office/drawing/2014/main" id="{AB09C843-AA25-4C22-189C-793F0763DE2F}"/>
              </a:ext>
            </a:extLst>
          </p:cNvPr>
          <p:cNvSpPr txBox="1"/>
          <p:nvPr/>
        </p:nvSpPr>
        <p:spPr>
          <a:xfrm>
            <a:off x="531902" y="6312260"/>
            <a:ext cx="3558669" cy="954107"/>
          </a:xfrm>
          <a:prstGeom prst="rect">
            <a:avLst/>
          </a:prstGeom>
          <a:noFill/>
        </p:spPr>
        <p:txBody>
          <a:bodyPr wrap="square" rtlCol="0">
            <a:spAutoFit/>
          </a:bodyPr>
          <a:lstStyle/>
          <a:p>
            <a:r>
              <a:rPr lang="en-GB" sz="2200">
                <a:solidFill>
                  <a:srgbClr val="4B4B4A"/>
                </a:solidFill>
                <a:effectLst/>
                <a:ea typeface="Calibri" panose="020F0502020204030204" pitchFamily="34" charset="0"/>
              </a:rPr>
              <a:t>email: </a:t>
            </a:r>
            <a:r>
              <a:rPr lang="en-GB" sz="2200" u="sng">
                <a:solidFill>
                  <a:srgbClr val="0563C1"/>
                </a:solidFill>
                <a:effectLst/>
                <a:ea typeface="Calibri" panose="020F0502020204030204" pitchFamily="34" charset="0"/>
                <a:cs typeface="Times New Roman" panose="02020603050405020304" pitchFamily="18" charset="0"/>
                <a:hlinkClick r:id="rId4"/>
              </a:rPr>
              <a:t>info@sherif.ac.uk</a:t>
            </a:r>
            <a:endParaRPr lang="en-GB" sz="2200" i="1"/>
          </a:p>
          <a:p>
            <a:endParaRPr lang="en-GB" sz="3200"/>
          </a:p>
        </p:txBody>
      </p:sp>
      <p:sp>
        <p:nvSpPr>
          <p:cNvPr id="10" name="TextBox 9">
            <a:extLst>
              <a:ext uri="{FF2B5EF4-FFF2-40B4-BE49-F238E27FC236}">
                <a16:creationId xmlns:a16="http://schemas.microsoft.com/office/drawing/2014/main" id="{C71611FD-5A71-52B6-FF52-AB4E2AAD26AA}"/>
              </a:ext>
            </a:extLst>
          </p:cNvPr>
          <p:cNvSpPr txBox="1"/>
          <p:nvPr/>
        </p:nvSpPr>
        <p:spPr>
          <a:xfrm>
            <a:off x="9171446" y="6383807"/>
            <a:ext cx="6113206" cy="369332"/>
          </a:xfrm>
          <a:prstGeom prst="rect">
            <a:avLst/>
          </a:prstGeom>
          <a:noFill/>
        </p:spPr>
        <p:txBody>
          <a:bodyPr wrap="square">
            <a:spAutoFit/>
          </a:bodyPr>
          <a:lstStyle/>
          <a:p>
            <a:r>
              <a:rPr lang="en-GB" sz="1800" i="1">
                <a:hlinkClick r:id="rId5"/>
              </a:rPr>
              <a:t>www.sherif.ac.uk</a:t>
            </a:r>
            <a:r>
              <a:rPr lang="en-GB" sz="1800" i="1"/>
              <a:t> </a:t>
            </a:r>
          </a:p>
        </p:txBody>
      </p:sp>
      <p:sp>
        <p:nvSpPr>
          <p:cNvPr id="3" name="TextBox 2">
            <a:extLst>
              <a:ext uri="{FF2B5EF4-FFF2-40B4-BE49-F238E27FC236}">
                <a16:creationId xmlns:a16="http://schemas.microsoft.com/office/drawing/2014/main" id="{56606D38-76A8-8A60-59E0-E68D014BC345}"/>
              </a:ext>
            </a:extLst>
          </p:cNvPr>
          <p:cNvSpPr txBox="1"/>
          <p:nvPr/>
        </p:nvSpPr>
        <p:spPr>
          <a:xfrm>
            <a:off x="5965979" y="4695970"/>
            <a:ext cx="4921317" cy="113877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GB" sz="2000">
              <a:latin typeface="Trebuchet MS" panose="020B0603020202020204" pitchFamily="34" charset="0"/>
              <a:cs typeface="Calibri"/>
            </a:endParaRPr>
          </a:p>
          <a:p>
            <a:endParaRPr lang="en-GB" sz="2000"/>
          </a:p>
          <a:p>
            <a:pPr marL="285750" indent="-285750">
              <a:buFont typeface="Arial" panose="020B0604020202020204" pitchFamily="34" charset="0"/>
              <a:buChar char="•"/>
            </a:pPr>
            <a:endParaRPr lang="en-US" sz="2800">
              <a:latin typeface="Trebuchet MS" panose="020B0603020202020204" pitchFamily="34" charset="0"/>
            </a:endParaRPr>
          </a:p>
        </p:txBody>
      </p:sp>
      <p:sp>
        <p:nvSpPr>
          <p:cNvPr id="8" name="TextBox 7">
            <a:extLst>
              <a:ext uri="{FF2B5EF4-FFF2-40B4-BE49-F238E27FC236}">
                <a16:creationId xmlns:a16="http://schemas.microsoft.com/office/drawing/2014/main" id="{712B28DB-E203-27CD-17D1-36285FC2E9AD}"/>
              </a:ext>
            </a:extLst>
          </p:cNvPr>
          <p:cNvSpPr txBox="1"/>
          <p:nvPr/>
        </p:nvSpPr>
        <p:spPr>
          <a:xfrm>
            <a:off x="1552898" y="2049092"/>
            <a:ext cx="8165867" cy="3539430"/>
          </a:xfrm>
          <a:prstGeom prst="rect">
            <a:avLst/>
          </a:prstGeom>
          <a:noFill/>
        </p:spPr>
        <p:txBody>
          <a:bodyPr wrap="square">
            <a:spAutoFit/>
          </a:bodyPr>
          <a:lstStyle/>
          <a:p>
            <a:r>
              <a:rPr lang="en-GB" sz="2800">
                <a:latin typeface="Trebuchet MS" panose="020B0603020202020204" pitchFamily="34" charset="0"/>
              </a:rPr>
              <a:t>The Forum supports the implementation of the UKRI Open Access Policy by disseminating information, sharing good practices, providing feedback from the sector, and advising on improvements. It addresses research articles and long-form outputs, focusing on communication, guidance, monitoring, evidence collection, and advancing open access progress.</a:t>
            </a:r>
          </a:p>
        </p:txBody>
      </p:sp>
    </p:spTree>
    <p:extLst>
      <p:ext uri="{BB962C8B-B14F-4D97-AF65-F5344CB8AC3E}">
        <p14:creationId xmlns:p14="http://schemas.microsoft.com/office/powerpoint/2010/main" val="626660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9318" y="3200450"/>
            <a:ext cx="11387093" cy="1112824"/>
          </a:xfrm>
        </p:spPr>
        <p:txBody>
          <a:bodyPr>
            <a:normAutofit fontScale="90000"/>
          </a:bodyPr>
          <a:lstStyle/>
          <a:p>
            <a:r>
              <a:rPr lang="en-GB" b="1" dirty="0">
                <a:solidFill>
                  <a:schemeClr val="accent1">
                    <a:lumMod val="75000"/>
                  </a:schemeClr>
                </a:solidFill>
                <a:latin typeface="Trebuchet MS"/>
              </a:rPr>
              <a:t>Poll</a:t>
            </a:r>
            <a:br>
              <a:rPr lang="en-GB" b="1" dirty="0">
                <a:solidFill>
                  <a:schemeClr val="accent1">
                    <a:lumMod val="75000"/>
                  </a:schemeClr>
                </a:solidFill>
                <a:latin typeface="Trebuchet MS"/>
              </a:rPr>
            </a:br>
            <a:br>
              <a:rPr lang="en-GB" b="1" dirty="0">
                <a:latin typeface="Trebuchet MS"/>
              </a:rPr>
            </a:br>
            <a:r>
              <a:rPr lang="en-GB" sz="3200" b="1" dirty="0">
                <a:latin typeface="Trebuchet MS"/>
              </a:rPr>
              <a:t>Do you think you, or one of your colleagues, will speak to your Enhancement Group rep in the future for any of the areas covered today?</a:t>
            </a:r>
            <a:endParaRPr lang="en-GB" sz="3200" b="1" i="0" dirty="0">
              <a:effectLst/>
              <a:latin typeface="Trebuchet MS"/>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39403" y="4629481"/>
            <a:ext cx="2867025" cy="1819275"/>
          </a:xfrm>
          <a:prstGeom prst="rect">
            <a:avLst/>
          </a:prstGeom>
        </p:spPr>
      </p:pic>
      <p:sp>
        <p:nvSpPr>
          <p:cNvPr id="6" name="TextBox 5"/>
          <p:cNvSpPr txBox="1"/>
          <p:nvPr/>
        </p:nvSpPr>
        <p:spPr>
          <a:xfrm>
            <a:off x="531902" y="6312260"/>
            <a:ext cx="3558669" cy="954107"/>
          </a:xfrm>
          <a:prstGeom prst="rect">
            <a:avLst/>
          </a:prstGeom>
          <a:noFill/>
        </p:spPr>
        <p:txBody>
          <a:bodyPr wrap="square" rtlCol="0">
            <a:spAutoFit/>
          </a:bodyPr>
          <a:lstStyle/>
          <a:p>
            <a:r>
              <a:rPr lang="en-GB" sz="2200">
                <a:solidFill>
                  <a:srgbClr val="4B4B4A"/>
                </a:solidFill>
                <a:effectLst/>
                <a:ea typeface="Calibri" panose="020F0502020204030204" pitchFamily="34" charset="0"/>
              </a:rPr>
              <a:t>email: </a:t>
            </a:r>
            <a:r>
              <a:rPr lang="en-GB" sz="2200" u="sng">
                <a:solidFill>
                  <a:srgbClr val="0563C1"/>
                </a:solidFill>
                <a:effectLst/>
                <a:ea typeface="Calibri" panose="020F0502020204030204" pitchFamily="34" charset="0"/>
                <a:cs typeface="Times New Roman" panose="02020603050405020304" pitchFamily="18" charset="0"/>
                <a:hlinkClick r:id="rId3"/>
              </a:rPr>
              <a:t>info@sherif.ac.uk</a:t>
            </a:r>
            <a:endParaRPr lang="en-GB" sz="2200" i="1"/>
          </a:p>
          <a:p>
            <a:endParaRPr lang="en-GB" sz="3200"/>
          </a:p>
        </p:txBody>
      </p:sp>
      <p:sp>
        <p:nvSpPr>
          <p:cNvPr id="10" name="TextBox 9">
            <a:extLst>
              <a:ext uri="{FF2B5EF4-FFF2-40B4-BE49-F238E27FC236}">
                <a16:creationId xmlns:a16="http://schemas.microsoft.com/office/drawing/2014/main" id="{4C1DD33A-CCFE-4509-8498-BF3C676A04F9}"/>
              </a:ext>
            </a:extLst>
          </p:cNvPr>
          <p:cNvSpPr txBox="1"/>
          <p:nvPr/>
        </p:nvSpPr>
        <p:spPr>
          <a:xfrm>
            <a:off x="9171446" y="6383807"/>
            <a:ext cx="6113206" cy="369332"/>
          </a:xfrm>
          <a:prstGeom prst="rect">
            <a:avLst/>
          </a:prstGeom>
          <a:noFill/>
        </p:spPr>
        <p:txBody>
          <a:bodyPr wrap="square">
            <a:spAutoFit/>
          </a:bodyPr>
          <a:lstStyle/>
          <a:p>
            <a:r>
              <a:rPr lang="en-GB" sz="1800" i="1">
                <a:hlinkClick r:id="rId4"/>
              </a:rPr>
              <a:t>www.sherif.ac.uk</a:t>
            </a:r>
            <a:r>
              <a:rPr lang="en-GB" sz="1800" i="1"/>
              <a:t> </a:t>
            </a:r>
          </a:p>
        </p:txBody>
      </p:sp>
    </p:spTree>
    <p:extLst>
      <p:ext uri="{BB962C8B-B14F-4D97-AF65-F5344CB8AC3E}">
        <p14:creationId xmlns:p14="http://schemas.microsoft.com/office/powerpoint/2010/main" val="2952051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3903" y="4387442"/>
            <a:ext cx="2867025" cy="1819275"/>
          </a:xfrm>
          <a:prstGeom prst="rect">
            <a:avLst/>
          </a:prstGeom>
        </p:spPr>
      </p:pic>
      <p:sp>
        <p:nvSpPr>
          <p:cNvPr id="5" name="TextBox 4"/>
          <p:cNvSpPr txBox="1"/>
          <p:nvPr/>
        </p:nvSpPr>
        <p:spPr>
          <a:xfrm>
            <a:off x="3559865" y="592881"/>
            <a:ext cx="4701208" cy="1089529"/>
          </a:xfrm>
          <a:prstGeom prst="rect">
            <a:avLst/>
          </a:prstGeom>
          <a:noFill/>
        </p:spPr>
        <p:txBody>
          <a:bodyPr wrap="square" rtlCol="0">
            <a:spAutoFit/>
          </a:bodyPr>
          <a:lstStyle/>
          <a:p>
            <a:pPr algn="ctr">
              <a:lnSpc>
                <a:spcPct val="90000"/>
              </a:lnSpc>
              <a:spcBef>
                <a:spcPct val="0"/>
              </a:spcBef>
            </a:pPr>
            <a:r>
              <a:rPr lang="en-GB" sz="7200" b="1">
                <a:solidFill>
                  <a:schemeClr val="accent1">
                    <a:lumMod val="75000"/>
                  </a:schemeClr>
                </a:solidFill>
              </a:rPr>
              <a:t>Thank you!</a:t>
            </a:r>
          </a:p>
        </p:txBody>
      </p:sp>
      <p:sp>
        <p:nvSpPr>
          <p:cNvPr id="6" name="TextBox 5"/>
          <p:cNvSpPr txBox="1"/>
          <p:nvPr/>
        </p:nvSpPr>
        <p:spPr>
          <a:xfrm>
            <a:off x="3271437" y="2859084"/>
            <a:ext cx="5649126" cy="1384995"/>
          </a:xfrm>
          <a:prstGeom prst="rect">
            <a:avLst/>
          </a:prstGeom>
          <a:noFill/>
        </p:spPr>
        <p:txBody>
          <a:bodyPr wrap="square" rtlCol="0">
            <a:spAutoFit/>
          </a:bodyPr>
          <a:lstStyle/>
          <a:p>
            <a:r>
              <a:rPr lang="en-GB" sz="6600" b="1">
                <a:solidFill>
                  <a:schemeClr val="accent6">
                    <a:lumMod val="60000"/>
                    <a:lumOff val="40000"/>
                  </a:schemeClr>
                </a:solidFill>
              </a:rPr>
              <a:t>Any Questions?</a:t>
            </a:r>
          </a:p>
          <a:p>
            <a:endParaRPr lang="en-GB"/>
          </a:p>
        </p:txBody>
      </p:sp>
      <p:sp>
        <p:nvSpPr>
          <p:cNvPr id="9" name="TextBox 8">
            <a:extLst>
              <a:ext uri="{FF2B5EF4-FFF2-40B4-BE49-F238E27FC236}">
                <a16:creationId xmlns:a16="http://schemas.microsoft.com/office/drawing/2014/main" id="{28C731AB-FD73-4A86-AF23-515045274044}"/>
              </a:ext>
            </a:extLst>
          </p:cNvPr>
          <p:cNvSpPr txBox="1"/>
          <p:nvPr/>
        </p:nvSpPr>
        <p:spPr>
          <a:xfrm>
            <a:off x="9053512" y="6259399"/>
            <a:ext cx="6096000" cy="369332"/>
          </a:xfrm>
          <a:prstGeom prst="rect">
            <a:avLst/>
          </a:prstGeom>
          <a:noFill/>
        </p:spPr>
        <p:txBody>
          <a:bodyPr wrap="square">
            <a:spAutoFit/>
          </a:bodyPr>
          <a:lstStyle/>
          <a:p>
            <a:r>
              <a:rPr lang="en-GB" sz="1800" i="1">
                <a:hlinkClick r:id="rId3"/>
              </a:rPr>
              <a:t>www.sherif.ac.uk</a:t>
            </a:r>
            <a:r>
              <a:rPr lang="en-GB" sz="1800" i="1"/>
              <a:t> </a:t>
            </a:r>
          </a:p>
        </p:txBody>
      </p:sp>
      <p:sp>
        <p:nvSpPr>
          <p:cNvPr id="10" name="TextBox 9">
            <a:extLst>
              <a:ext uri="{FF2B5EF4-FFF2-40B4-BE49-F238E27FC236}">
                <a16:creationId xmlns:a16="http://schemas.microsoft.com/office/drawing/2014/main" id="{98478055-D428-4EB1-BDBB-2EEE56CF5EFA}"/>
              </a:ext>
            </a:extLst>
          </p:cNvPr>
          <p:cNvSpPr txBox="1"/>
          <p:nvPr/>
        </p:nvSpPr>
        <p:spPr>
          <a:xfrm>
            <a:off x="288868" y="6244010"/>
            <a:ext cx="5377069" cy="769441"/>
          </a:xfrm>
          <a:prstGeom prst="rect">
            <a:avLst/>
          </a:prstGeom>
          <a:noFill/>
        </p:spPr>
        <p:txBody>
          <a:bodyPr wrap="square" rtlCol="0">
            <a:spAutoFit/>
          </a:bodyPr>
          <a:lstStyle/>
          <a:p>
            <a:r>
              <a:rPr lang="en-GB" sz="2200">
                <a:solidFill>
                  <a:srgbClr val="4B4B4A"/>
                </a:solidFill>
                <a:effectLst/>
                <a:latin typeface="Calibri" panose="020F0502020204030204" pitchFamily="34" charset="0"/>
                <a:ea typeface="Calibri" panose="020F0502020204030204" pitchFamily="34" charset="0"/>
                <a:cs typeface="Calibri" panose="020F0502020204030204" pitchFamily="34" charset="0"/>
              </a:rPr>
              <a:t>email: </a:t>
            </a:r>
            <a:r>
              <a:rPr lang="en-GB" sz="2200" u="sng">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4"/>
              </a:rPr>
              <a:t>info@sherif.ac.uk</a:t>
            </a:r>
            <a:endParaRPr lang="en-GB" sz="2200" i="1">
              <a:latin typeface="Calibri" panose="020F0502020204030204" pitchFamily="34" charset="0"/>
              <a:cs typeface="Calibri" panose="020F0502020204030204" pitchFamily="34" charset="0"/>
            </a:endParaRPr>
          </a:p>
          <a:p>
            <a:endParaRPr lang="en-GB" sz="2200" i="1"/>
          </a:p>
        </p:txBody>
      </p:sp>
    </p:spTree>
    <p:extLst>
      <p:ext uri="{BB962C8B-B14F-4D97-AF65-F5344CB8AC3E}">
        <p14:creationId xmlns:p14="http://schemas.microsoft.com/office/powerpoint/2010/main" val="454236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3183" y="337801"/>
            <a:ext cx="11387093" cy="1112824"/>
          </a:xfrm>
        </p:spPr>
        <p:txBody>
          <a:bodyPr>
            <a:normAutofit/>
          </a:bodyPr>
          <a:lstStyle/>
          <a:p>
            <a:r>
              <a:rPr lang="en-GB" b="1" i="0">
                <a:solidFill>
                  <a:schemeClr val="accent1">
                    <a:lumMod val="75000"/>
                  </a:schemeClr>
                </a:solidFill>
                <a:effectLst/>
                <a:latin typeface="Trebuchet MS" panose="020B0603020202020204" pitchFamily="34" charset="0"/>
              </a:rPr>
              <a:t>About sherif</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39403" y="4629481"/>
            <a:ext cx="2867025" cy="1819275"/>
          </a:xfrm>
          <a:prstGeom prst="rect">
            <a:avLst/>
          </a:prstGeom>
        </p:spPr>
      </p:pic>
      <p:sp>
        <p:nvSpPr>
          <p:cNvPr id="5" name="TextBox 4"/>
          <p:cNvSpPr txBox="1"/>
          <p:nvPr/>
        </p:nvSpPr>
        <p:spPr>
          <a:xfrm>
            <a:off x="531902" y="1966470"/>
            <a:ext cx="11387093" cy="3348481"/>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GB" sz="2400">
                <a:latin typeface="Trebuchet MS" panose="020B0603020202020204" pitchFamily="34" charset="0"/>
                <a:ea typeface="MS Mincho" panose="02020609040205080304" pitchFamily="49" charset="-128"/>
              </a:rPr>
              <a:t>Non-profit &amp; independent </a:t>
            </a:r>
          </a:p>
          <a:p>
            <a:pPr marL="342900" indent="-342900">
              <a:lnSpc>
                <a:spcPct val="150000"/>
              </a:lnSpc>
              <a:buFont typeface="Arial" panose="020B0604020202020204" pitchFamily="34" charset="0"/>
              <a:buChar char="•"/>
            </a:pPr>
            <a:r>
              <a:rPr lang="en-GB" sz="2400">
                <a:latin typeface="Trebuchet MS" panose="020B0603020202020204" pitchFamily="34" charset="0"/>
                <a:ea typeface="MS Mincho" panose="02020609040205080304" pitchFamily="49" charset="-128"/>
              </a:rPr>
              <a:t>Enhancement groups</a:t>
            </a:r>
          </a:p>
          <a:p>
            <a:pPr marL="342900" indent="-342900">
              <a:lnSpc>
                <a:spcPct val="150000"/>
              </a:lnSpc>
              <a:buFont typeface="Arial" panose="020B0604020202020204" pitchFamily="34" charset="0"/>
              <a:buChar char="•"/>
            </a:pPr>
            <a:r>
              <a:rPr lang="en-GB" sz="2400">
                <a:latin typeface="Trebuchet MS" panose="020B0603020202020204" pitchFamily="34" charset="0"/>
                <a:ea typeface="MS Mincho" panose="02020609040205080304" pitchFamily="49" charset="-128"/>
              </a:rPr>
              <a:t>Steering groups</a:t>
            </a:r>
          </a:p>
          <a:p>
            <a:pPr marL="342900" indent="-342900">
              <a:lnSpc>
                <a:spcPct val="150000"/>
              </a:lnSpc>
              <a:buFont typeface="Arial" panose="020B0604020202020204" pitchFamily="34" charset="0"/>
              <a:buChar char="•"/>
            </a:pPr>
            <a:r>
              <a:rPr lang="en-GB" sz="2400">
                <a:latin typeface="Trebuchet MS" panose="020B0603020202020204" pitchFamily="34" charset="0"/>
                <a:ea typeface="MS Mincho" panose="02020609040205080304" pitchFamily="49" charset="-128"/>
              </a:rPr>
              <a:t>Events </a:t>
            </a:r>
          </a:p>
          <a:p>
            <a:pPr marL="342900" indent="-342900">
              <a:lnSpc>
                <a:spcPct val="150000"/>
              </a:lnSpc>
              <a:buFont typeface="Arial" panose="020B0604020202020204" pitchFamily="34" charset="0"/>
              <a:buChar char="•"/>
            </a:pPr>
            <a:r>
              <a:rPr lang="en-GB" sz="2400">
                <a:latin typeface="Trebuchet MS" panose="020B0603020202020204" pitchFamily="34" charset="0"/>
                <a:ea typeface="MS Mincho" panose="02020609040205080304" pitchFamily="49" charset="-128"/>
              </a:rPr>
              <a:t>Get involved! </a:t>
            </a:r>
          </a:p>
          <a:p>
            <a:pPr marL="342900" indent="-342900">
              <a:lnSpc>
                <a:spcPct val="150000"/>
              </a:lnSpc>
              <a:buFont typeface="Arial" panose="020B0604020202020204" pitchFamily="34" charset="0"/>
              <a:buChar char="•"/>
            </a:pPr>
            <a:r>
              <a:rPr lang="en-GB" sz="2400">
                <a:latin typeface="Trebuchet MS" panose="020B0603020202020204" pitchFamily="34" charset="0"/>
                <a:ea typeface="MS Mincho" panose="02020609040205080304" pitchFamily="49" charset="-128"/>
              </a:rPr>
              <a:t>Poll</a:t>
            </a:r>
          </a:p>
        </p:txBody>
      </p:sp>
      <p:sp>
        <p:nvSpPr>
          <p:cNvPr id="6" name="TextBox 5"/>
          <p:cNvSpPr txBox="1"/>
          <p:nvPr/>
        </p:nvSpPr>
        <p:spPr>
          <a:xfrm>
            <a:off x="531902" y="6312260"/>
            <a:ext cx="3558669" cy="954107"/>
          </a:xfrm>
          <a:prstGeom prst="rect">
            <a:avLst/>
          </a:prstGeom>
          <a:noFill/>
        </p:spPr>
        <p:txBody>
          <a:bodyPr wrap="square" rtlCol="0">
            <a:spAutoFit/>
          </a:bodyPr>
          <a:lstStyle/>
          <a:p>
            <a:r>
              <a:rPr lang="en-GB" sz="2200">
                <a:solidFill>
                  <a:srgbClr val="4B4B4A"/>
                </a:solidFill>
                <a:effectLst/>
                <a:ea typeface="Calibri" panose="020F0502020204030204" pitchFamily="34" charset="0"/>
              </a:rPr>
              <a:t>email: </a:t>
            </a:r>
            <a:r>
              <a:rPr lang="en-GB" sz="2200" u="sng">
                <a:solidFill>
                  <a:srgbClr val="0563C1"/>
                </a:solidFill>
                <a:effectLst/>
                <a:ea typeface="Calibri" panose="020F0502020204030204" pitchFamily="34" charset="0"/>
                <a:cs typeface="Times New Roman" panose="02020603050405020304" pitchFamily="18" charset="0"/>
                <a:hlinkClick r:id="rId3"/>
              </a:rPr>
              <a:t>info@sherif.ac.uk</a:t>
            </a:r>
            <a:endParaRPr lang="en-GB" sz="2200" i="1"/>
          </a:p>
          <a:p>
            <a:endParaRPr lang="en-GB" sz="3200"/>
          </a:p>
        </p:txBody>
      </p:sp>
      <p:sp>
        <p:nvSpPr>
          <p:cNvPr id="10" name="TextBox 9">
            <a:extLst>
              <a:ext uri="{FF2B5EF4-FFF2-40B4-BE49-F238E27FC236}">
                <a16:creationId xmlns:a16="http://schemas.microsoft.com/office/drawing/2014/main" id="{4C1DD33A-CCFE-4509-8498-BF3C676A04F9}"/>
              </a:ext>
            </a:extLst>
          </p:cNvPr>
          <p:cNvSpPr txBox="1"/>
          <p:nvPr/>
        </p:nvSpPr>
        <p:spPr>
          <a:xfrm>
            <a:off x="9171446" y="6383807"/>
            <a:ext cx="6113206" cy="369332"/>
          </a:xfrm>
          <a:prstGeom prst="rect">
            <a:avLst/>
          </a:prstGeom>
          <a:noFill/>
        </p:spPr>
        <p:txBody>
          <a:bodyPr wrap="square">
            <a:spAutoFit/>
          </a:bodyPr>
          <a:lstStyle/>
          <a:p>
            <a:r>
              <a:rPr lang="en-GB" sz="1800" i="1">
                <a:hlinkClick r:id="rId4"/>
              </a:rPr>
              <a:t>www.sherif.ac.uk</a:t>
            </a:r>
            <a:r>
              <a:rPr lang="en-GB" sz="1800" i="1"/>
              <a:t> </a:t>
            </a:r>
          </a:p>
        </p:txBody>
      </p:sp>
    </p:spTree>
    <p:extLst>
      <p:ext uri="{BB962C8B-B14F-4D97-AF65-F5344CB8AC3E}">
        <p14:creationId xmlns:p14="http://schemas.microsoft.com/office/powerpoint/2010/main" val="5216590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3183" y="337801"/>
            <a:ext cx="11387093" cy="1112824"/>
          </a:xfrm>
        </p:spPr>
        <p:txBody>
          <a:bodyPr>
            <a:normAutofit/>
          </a:bodyPr>
          <a:lstStyle/>
          <a:p>
            <a:r>
              <a:rPr lang="en-GB" b="1">
                <a:solidFill>
                  <a:schemeClr val="accent1">
                    <a:lumMod val="75000"/>
                  </a:schemeClr>
                </a:solidFill>
                <a:latin typeface="Trebuchet MS" panose="020B0603020202020204" pitchFamily="34" charset="0"/>
              </a:rPr>
              <a:t>Sherif/UKSG</a:t>
            </a:r>
            <a:endParaRPr lang="en-GB" b="1" i="0">
              <a:solidFill>
                <a:schemeClr val="accent1">
                  <a:lumMod val="75000"/>
                </a:schemeClr>
              </a:solidFill>
              <a:effectLst/>
              <a:latin typeface="Trebuchet MS" panose="020B0603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39403" y="4629481"/>
            <a:ext cx="2867025" cy="1819275"/>
          </a:xfrm>
          <a:prstGeom prst="rect">
            <a:avLst/>
          </a:prstGeom>
        </p:spPr>
      </p:pic>
      <p:sp>
        <p:nvSpPr>
          <p:cNvPr id="5" name="TextBox 4"/>
          <p:cNvSpPr txBox="1"/>
          <p:nvPr/>
        </p:nvSpPr>
        <p:spPr>
          <a:xfrm>
            <a:off x="719335" y="1800103"/>
            <a:ext cx="11387093" cy="2240485"/>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GB" sz="2400">
                <a:latin typeface="Trebuchet MS" panose="020B0603020202020204" pitchFamily="34" charset="0"/>
                <a:ea typeface="MS Mincho" panose="02020609040205080304" pitchFamily="49" charset="-128"/>
              </a:rPr>
              <a:t>Early Career Professional Prize</a:t>
            </a:r>
          </a:p>
          <a:p>
            <a:pPr marL="342900" indent="-342900">
              <a:lnSpc>
                <a:spcPct val="150000"/>
              </a:lnSpc>
              <a:buFont typeface="Arial" panose="020B0604020202020204" pitchFamily="34" charset="0"/>
              <a:buChar char="•"/>
            </a:pPr>
            <a:r>
              <a:rPr lang="en-GB" sz="2400">
                <a:latin typeface="Trebuchet MS" panose="020B0603020202020204" pitchFamily="34" charset="0"/>
                <a:ea typeface="MS Mincho" panose="02020609040205080304" pitchFamily="49" charset="-128"/>
              </a:rPr>
              <a:t>UKSG annual conference – 31</a:t>
            </a:r>
            <a:r>
              <a:rPr lang="en-GB" sz="2400" baseline="30000">
                <a:latin typeface="Trebuchet MS" panose="020B0603020202020204" pitchFamily="34" charset="0"/>
                <a:ea typeface="MS Mincho" panose="02020609040205080304" pitchFamily="49" charset="-128"/>
              </a:rPr>
              <a:t>st</a:t>
            </a:r>
            <a:r>
              <a:rPr lang="en-GB" sz="2400">
                <a:latin typeface="Trebuchet MS" panose="020B0603020202020204" pitchFamily="34" charset="0"/>
                <a:ea typeface="MS Mincho" panose="02020609040205080304" pitchFamily="49" charset="-128"/>
              </a:rPr>
              <a:t> March – 2</a:t>
            </a:r>
            <a:r>
              <a:rPr lang="en-GB" sz="2400" baseline="30000">
                <a:latin typeface="Trebuchet MS" panose="020B0603020202020204" pitchFamily="34" charset="0"/>
                <a:ea typeface="MS Mincho" panose="02020609040205080304" pitchFamily="49" charset="-128"/>
              </a:rPr>
              <a:t>nd</a:t>
            </a:r>
            <a:r>
              <a:rPr lang="en-GB" sz="2400">
                <a:latin typeface="Trebuchet MS" panose="020B0603020202020204" pitchFamily="34" charset="0"/>
                <a:ea typeface="MS Mincho" panose="02020609040205080304" pitchFamily="49" charset="-128"/>
              </a:rPr>
              <a:t> April 2025</a:t>
            </a:r>
          </a:p>
          <a:p>
            <a:pPr marL="342900" indent="-342900">
              <a:lnSpc>
                <a:spcPct val="150000"/>
              </a:lnSpc>
              <a:buFont typeface="Arial" panose="020B0604020202020204" pitchFamily="34" charset="0"/>
              <a:buChar char="•"/>
            </a:pPr>
            <a:r>
              <a:rPr lang="en-GB" sz="2400">
                <a:latin typeface="Trebuchet MS" panose="020B0603020202020204" pitchFamily="34" charset="0"/>
                <a:ea typeface="MS Mincho" panose="02020609040205080304" pitchFamily="49" charset="-128"/>
                <a:hlinkClick r:id="rId3"/>
              </a:rPr>
              <a:t>LIS-SHERIF-USERS@JISCMAIL.AC.UK</a:t>
            </a:r>
            <a:endParaRPr lang="en-GB" sz="2400">
              <a:latin typeface="Trebuchet MS" panose="020B0603020202020204" pitchFamily="34" charset="0"/>
              <a:ea typeface="MS Mincho" panose="02020609040205080304" pitchFamily="49" charset="-128"/>
            </a:endParaRPr>
          </a:p>
          <a:p>
            <a:pPr marL="342900" indent="-342900">
              <a:lnSpc>
                <a:spcPct val="150000"/>
              </a:lnSpc>
              <a:buFont typeface="Arial" panose="020B0604020202020204" pitchFamily="34" charset="0"/>
              <a:buChar char="•"/>
            </a:pPr>
            <a:r>
              <a:rPr lang="en-GB" sz="2400">
                <a:latin typeface="Trebuchet MS" panose="020B0603020202020204" pitchFamily="34" charset="0"/>
                <a:ea typeface="MS Mincho" panose="02020609040205080304" pitchFamily="49" charset="-128"/>
              </a:rPr>
              <a:t>Membership list: www.sherif.ac.uk/membership</a:t>
            </a:r>
          </a:p>
        </p:txBody>
      </p:sp>
      <p:sp>
        <p:nvSpPr>
          <p:cNvPr id="6" name="TextBox 5"/>
          <p:cNvSpPr txBox="1"/>
          <p:nvPr/>
        </p:nvSpPr>
        <p:spPr>
          <a:xfrm>
            <a:off x="531902" y="6312260"/>
            <a:ext cx="3558669" cy="954107"/>
          </a:xfrm>
          <a:prstGeom prst="rect">
            <a:avLst/>
          </a:prstGeom>
          <a:noFill/>
        </p:spPr>
        <p:txBody>
          <a:bodyPr wrap="square" rtlCol="0">
            <a:spAutoFit/>
          </a:bodyPr>
          <a:lstStyle/>
          <a:p>
            <a:r>
              <a:rPr lang="en-GB" sz="2200">
                <a:solidFill>
                  <a:srgbClr val="4B4B4A"/>
                </a:solidFill>
                <a:effectLst/>
                <a:ea typeface="Calibri" panose="020F0502020204030204" pitchFamily="34" charset="0"/>
              </a:rPr>
              <a:t>email: </a:t>
            </a:r>
            <a:r>
              <a:rPr lang="en-GB" sz="2200" u="sng">
                <a:solidFill>
                  <a:srgbClr val="0563C1"/>
                </a:solidFill>
                <a:effectLst/>
                <a:ea typeface="Calibri" panose="020F0502020204030204" pitchFamily="34" charset="0"/>
                <a:cs typeface="Times New Roman" panose="02020603050405020304" pitchFamily="18" charset="0"/>
                <a:hlinkClick r:id="rId4"/>
              </a:rPr>
              <a:t>info@sherif.ac.uk</a:t>
            </a:r>
            <a:endParaRPr lang="en-GB" sz="2200" i="1"/>
          </a:p>
          <a:p>
            <a:endParaRPr lang="en-GB" sz="3200"/>
          </a:p>
        </p:txBody>
      </p:sp>
      <p:sp>
        <p:nvSpPr>
          <p:cNvPr id="10" name="TextBox 9">
            <a:extLst>
              <a:ext uri="{FF2B5EF4-FFF2-40B4-BE49-F238E27FC236}">
                <a16:creationId xmlns:a16="http://schemas.microsoft.com/office/drawing/2014/main" id="{4C1DD33A-CCFE-4509-8498-BF3C676A04F9}"/>
              </a:ext>
            </a:extLst>
          </p:cNvPr>
          <p:cNvSpPr txBox="1"/>
          <p:nvPr/>
        </p:nvSpPr>
        <p:spPr>
          <a:xfrm>
            <a:off x="9171446" y="6383807"/>
            <a:ext cx="6113206" cy="369332"/>
          </a:xfrm>
          <a:prstGeom prst="rect">
            <a:avLst/>
          </a:prstGeom>
          <a:noFill/>
        </p:spPr>
        <p:txBody>
          <a:bodyPr wrap="square">
            <a:spAutoFit/>
          </a:bodyPr>
          <a:lstStyle/>
          <a:p>
            <a:r>
              <a:rPr lang="en-GB" sz="1800" i="1">
                <a:hlinkClick r:id="rId5"/>
              </a:rPr>
              <a:t>www.sherif.ac.uk</a:t>
            </a:r>
            <a:r>
              <a:rPr lang="en-GB" sz="1800" i="1"/>
              <a:t> </a:t>
            </a:r>
          </a:p>
        </p:txBody>
      </p:sp>
      <p:pic>
        <p:nvPicPr>
          <p:cNvPr id="8" name="Picture 7" descr="A logo with white letters&#10;&#10;Description automatically generated with medium confidence">
            <a:extLst>
              <a:ext uri="{FF2B5EF4-FFF2-40B4-BE49-F238E27FC236}">
                <a16:creationId xmlns:a16="http://schemas.microsoft.com/office/drawing/2014/main" id="{0DD4E32C-FFB7-34FE-0B55-706E383FF38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45084" y="4612841"/>
            <a:ext cx="2429389" cy="1548734"/>
          </a:xfrm>
          <a:prstGeom prst="rect">
            <a:avLst/>
          </a:prstGeom>
        </p:spPr>
      </p:pic>
    </p:spTree>
    <p:extLst>
      <p:ext uri="{BB962C8B-B14F-4D97-AF65-F5344CB8AC3E}">
        <p14:creationId xmlns:p14="http://schemas.microsoft.com/office/powerpoint/2010/main" val="806223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9318" y="3200450"/>
            <a:ext cx="11387093" cy="1112824"/>
          </a:xfrm>
        </p:spPr>
        <p:txBody>
          <a:bodyPr>
            <a:normAutofit fontScale="90000"/>
          </a:bodyPr>
          <a:lstStyle/>
          <a:p>
            <a:r>
              <a:rPr lang="en-GB" b="1" dirty="0">
                <a:solidFill>
                  <a:schemeClr val="accent1">
                    <a:lumMod val="75000"/>
                  </a:schemeClr>
                </a:solidFill>
                <a:latin typeface="Trebuchet MS"/>
              </a:rPr>
              <a:t>Poll</a:t>
            </a:r>
            <a:br>
              <a:rPr lang="en-GB" b="1" dirty="0">
                <a:solidFill>
                  <a:schemeClr val="accent1">
                    <a:lumMod val="75000"/>
                  </a:schemeClr>
                </a:solidFill>
                <a:latin typeface="Trebuchet MS"/>
              </a:rPr>
            </a:br>
            <a:br>
              <a:rPr lang="en-GB" b="1" dirty="0">
                <a:latin typeface="Trebuchet MS"/>
              </a:rPr>
            </a:br>
            <a:r>
              <a:rPr lang="en-GB" sz="4400" b="1" dirty="0">
                <a:latin typeface="Trebuchet MS"/>
              </a:rPr>
              <a:t>Have you, or anyone you know in your institution, raised an issue via one of sherif's enhancement groups before?</a:t>
            </a:r>
            <a:endParaRPr lang="en-GB" sz="4400" b="1" i="0" dirty="0">
              <a:effectLst/>
              <a:latin typeface="Trebuchet MS"/>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39403" y="4629481"/>
            <a:ext cx="2867025" cy="1819275"/>
          </a:xfrm>
          <a:prstGeom prst="rect">
            <a:avLst/>
          </a:prstGeom>
        </p:spPr>
      </p:pic>
      <p:sp>
        <p:nvSpPr>
          <p:cNvPr id="6" name="TextBox 5"/>
          <p:cNvSpPr txBox="1"/>
          <p:nvPr/>
        </p:nvSpPr>
        <p:spPr>
          <a:xfrm>
            <a:off x="531902" y="6312260"/>
            <a:ext cx="3558669" cy="954107"/>
          </a:xfrm>
          <a:prstGeom prst="rect">
            <a:avLst/>
          </a:prstGeom>
          <a:noFill/>
        </p:spPr>
        <p:txBody>
          <a:bodyPr wrap="square" rtlCol="0">
            <a:spAutoFit/>
          </a:bodyPr>
          <a:lstStyle/>
          <a:p>
            <a:r>
              <a:rPr lang="en-GB" sz="2200">
                <a:solidFill>
                  <a:srgbClr val="4B4B4A"/>
                </a:solidFill>
                <a:effectLst/>
                <a:ea typeface="Calibri" panose="020F0502020204030204" pitchFamily="34" charset="0"/>
              </a:rPr>
              <a:t>email: </a:t>
            </a:r>
            <a:r>
              <a:rPr lang="en-GB" sz="2200" u="sng">
                <a:solidFill>
                  <a:srgbClr val="0563C1"/>
                </a:solidFill>
                <a:effectLst/>
                <a:ea typeface="Calibri" panose="020F0502020204030204" pitchFamily="34" charset="0"/>
                <a:cs typeface="Times New Roman" panose="02020603050405020304" pitchFamily="18" charset="0"/>
                <a:hlinkClick r:id="rId3"/>
              </a:rPr>
              <a:t>info@sherif.ac.uk</a:t>
            </a:r>
            <a:endParaRPr lang="en-GB" sz="2200" i="1"/>
          </a:p>
          <a:p>
            <a:endParaRPr lang="en-GB" sz="3200"/>
          </a:p>
        </p:txBody>
      </p:sp>
      <p:sp>
        <p:nvSpPr>
          <p:cNvPr id="10" name="TextBox 9">
            <a:extLst>
              <a:ext uri="{FF2B5EF4-FFF2-40B4-BE49-F238E27FC236}">
                <a16:creationId xmlns:a16="http://schemas.microsoft.com/office/drawing/2014/main" id="{4C1DD33A-CCFE-4509-8498-BF3C676A04F9}"/>
              </a:ext>
            </a:extLst>
          </p:cNvPr>
          <p:cNvSpPr txBox="1"/>
          <p:nvPr/>
        </p:nvSpPr>
        <p:spPr>
          <a:xfrm>
            <a:off x="9171446" y="6383807"/>
            <a:ext cx="6113206" cy="369332"/>
          </a:xfrm>
          <a:prstGeom prst="rect">
            <a:avLst/>
          </a:prstGeom>
          <a:noFill/>
        </p:spPr>
        <p:txBody>
          <a:bodyPr wrap="square">
            <a:spAutoFit/>
          </a:bodyPr>
          <a:lstStyle/>
          <a:p>
            <a:r>
              <a:rPr lang="en-GB" sz="1800" i="1">
                <a:hlinkClick r:id="rId4"/>
              </a:rPr>
              <a:t>www.sherif.ac.uk</a:t>
            </a:r>
            <a:r>
              <a:rPr lang="en-GB" sz="1800" i="1"/>
              <a:t> </a:t>
            </a:r>
          </a:p>
        </p:txBody>
      </p:sp>
    </p:spTree>
    <p:extLst>
      <p:ext uri="{BB962C8B-B14F-4D97-AF65-F5344CB8AC3E}">
        <p14:creationId xmlns:p14="http://schemas.microsoft.com/office/powerpoint/2010/main" val="3241554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5C7719-F6EE-E5E5-601D-16AC09BF74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12FB02-5079-B41C-93DA-FD34359B97F6}"/>
              </a:ext>
            </a:extLst>
          </p:cNvPr>
          <p:cNvSpPr>
            <a:spLocks noGrp="1"/>
          </p:cNvSpPr>
          <p:nvPr>
            <p:ph type="ctrTitle"/>
          </p:nvPr>
        </p:nvSpPr>
        <p:spPr>
          <a:xfrm>
            <a:off x="283183" y="611178"/>
            <a:ext cx="11387093" cy="1112824"/>
          </a:xfrm>
        </p:spPr>
        <p:txBody>
          <a:bodyPr>
            <a:normAutofit fontScale="90000"/>
          </a:bodyPr>
          <a:lstStyle/>
          <a:p>
            <a:r>
              <a:rPr lang="en-GB" b="1" err="1">
                <a:solidFill>
                  <a:schemeClr val="accent1">
                    <a:lumMod val="75000"/>
                  </a:schemeClr>
                </a:solidFill>
                <a:latin typeface="Trebuchet MS" panose="020B0603020202020204" pitchFamily="34" charset="0"/>
              </a:rPr>
              <a:t>Ebsco</a:t>
            </a:r>
            <a:r>
              <a:rPr lang="en-GB" b="1">
                <a:solidFill>
                  <a:schemeClr val="accent1">
                    <a:lumMod val="75000"/>
                  </a:schemeClr>
                </a:solidFill>
                <a:latin typeface="Trebuchet MS" panose="020B0603020202020204" pitchFamily="34" charset="0"/>
              </a:rPr>
              <a:t> Enhancement Group</a:t>
            </a:r>
            <a:br>
              <a:rPr lang="en-GB" b="1">
                <a:solidFill>
                  <a:schemeClr val="accent1">
                    <a:lumMod val="75000"/>
                  </a:schemeClr>
                </a:solidFill>
                <a:latin typeface="Trebuchet MS" panose="020B0603020202020204" pitchFamily="34" charset="0"/>
              </a:rPr>
            </a:br>
            <a:r>
              <a:rPr lang="en-GB" b="1">
                <a:solidFill>
                  <a:schemeClr val="accent1">
                    <a:lumMod val="75000"/>
                  </a:schemeClr>
                </a:solidFill>
                <a:latin typeface="Trebuchet MS" panose="020B0603020202020204" pitchFamily="34" charset="0"/>
              </a:rPr>
              <a:t>Chair: Kath Halfpenny</a:t>
            </a:r>
            <a:endParaRPr lang="en-GB" b="1" i="0">
              <a:solidFill>
                <a:schemeClr val="accent1">
                  <a:lumMod val="75000"/>
                </a:schemeClr>
              </a:solidFill>
              <a:effectLst/>
              <a:latin typeface="Trebuchet MS" panose="020B0603020202020204" pitchFamily="34" charset="0"/>
            </a:endParaRPr>
          </a:p>
        </p:txBody>
      </p:sp>
      <p:pic>
        <p:nvPicPr>
          <p:cNvPr id="4" name="Picture 3">
            <a:extLst>
              <a:ext uri="{FF2B5EF4-FFF2-40B4-BE49-F238E27FC236}">
                <a16:creationId xmlns:a16="http://schemas.microsoft.com/office/drawing/2014/main" id="{249ED650-304A-1628-3B96-7C20A2B7272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39403" y="4629481"/>
            <a:ext cx="2867025" cy="1819275"/>
          </a:xfrm>
          <a:prstGeom prst="rect">
            <a:avLst/>
          </a:prstGeom>
        </p:spPr>
      </p:pic>
      <p:sp>
        <p:nvSpPr>
          <p:cNvPr id="5" name="TextBox 4">
            <a:extLst>
              <a:ext uri="{FF2B5EF4-FFF2-40B4-BE49-F238E27FC236}">
                <a16:creationId xmlns:a16="http://schemas.microsoft.com/office/drawing/2014/main" id="{B7793A8A-0A49-82FE-81B0-2BB87F6AB3D2}"/>
              </a:ext>
            </a:extLst>
          </p:cNvPr>
          <p:cNvSpPr txBox="1"/>
          <p:nvPr/>
        </p:nvSpPr>
        <p:spPr>
          <a:xfrm>
            <a:off x="1340577" y="2074261"/>
            <a:ext cx="9809775" cy="4023089"/>
          </a:xfrm>
          <a:prstGeom prst="rect">
            <a:avLst/>
          </a:prstGeom>
          <a:noFill/>
        </p:spPr>
        <p:txBody>
          <a:bodyPr wrap="square" rtlCol="0">
            <a:spAutoFit/>
          </a:bodyPr>
          <a:lstStyle/>
          <a:p>
            <a:pPr>
              <a:lnSpc>
                <a:spcPct val="150000"/>
              </a:lnSpc>
            </a:pPr>
            <a:r>
              <a:rPr lang="en-GB" b="1">
                <a:latin typeface="Trebuchet MS" panose="020B0603020202020204" pitchFamily="34" charset="0"/>
                <a:ea typeface="MS Mincho" panose="02020609040205080304" pitchFamily="49" charset="-128"/>
              </a:rPr>
              <a:t>Membership</a:t>
            </a:r>
            <a:r>
              <a:rPr lang="en-GB">
                <a:latin typeface="Trebuchet MS" panose="020B0603020202020204" pitchFamily="34" charset="0"/>
                <a:ea typeface="MS Mincho" panose="02020609040205080304" pitchFamily="49" charset="-128"/>
              </a:rPr>
              <a:t>:				</a:t>
            </a:r>
            <a:r>
              <a:rPr lang="en-GB" b="1">
                <a:latin typeface="Trebuchet MS" panose="020B0603020202020204" pitchFamily="34" charset="0"/>
                <a:ea typeface="MS Mincho" panose="02020609040205080304" pitchFamily="49" charset="-128"/>
              </a:rPr>
              <a:t>EBSCO Representative:</a:t>
            </a:r>
          </a:p>
          <a:p>
            <a:pPr>
              <a:lnSpc>
                <a:spcPct val="150000"/>
              </a:lnSpc>
            </a:pPr>
            <a:r>
              <a:rPr lang="en-GB" sz="1400">
                <a:latin typeface="Trebuchet MS" panose="020B0603020202020204" pitchFamily="34" charset="0"/>
                <a:ea typeface="MS Mincho" panose="02020609040205080304" pitchFamily="49" charset="-128"/>
              </a:rPr>
              <a:t>Alison Caroll, University of East Anglia		Steve Giannoni</a:t>
            </a:r>
            <a:br>
              <a:rPr lang="en-GB" sz="1400">
                <a:latin typeface="Trebuchet MS" panose="020B0603020202020204" pitchFamily="34" charset="0"/>
                <a:ea typeface="MS Mincho" panose="02020609040205080304" pitchFamily="49" charset="-128"/>
              </a:rPr>
            </a:br>
            <a:r>
              <a:rPr lang="en-GB" sz="1400">
                <a:latin typeface="Trebuchet MS" panose="020B0603020202020204" pitchFamily="34" charset="0"/>
                <a:ea typeface="MS Mincho" panose="02020609040205080304" pitchFamily="49" charset="-128"/>
              </a:rPr>
              <a:t>Beverley Delaney, Open University</a:t>
            </a:r>
          </a:p>
          <a:p>
            <a:pPr>
              <a:lnSpc>
                <a:spcPct val="150000"/>
              </a:lnSpc>
            </a:pPr>
            <a:r>
              <a:rPr lang="en-GB" sz="1400">
                <a:latin typeface="Trebuchet MS" panose="020B0603020202020204" pitchFamily="34" charset="0"/>
                <a:ea typeface="MS Mincho" panose="02020609040205080304" pitchFamily="49" charset="-128"/>
              </a:rPr>
              <a:t>Dita </a:t>
            </a:r>
            <a:r>
              <a:rPr lang="en-GB" sz="1400" err="1">
                <a:latin typeface="Trebuchet MS" panose="020B0603020202020204" pitchFamily="34" charset="0"/>
                <a:ea typeface="MS Mincho" panose="02020609040205080304" pitchFamily="49" charset="-128"/>
              </a:rPr>
              <a:t>Krauze</a:t>
            </a:r>
            <a:r>
              <a:rPr lang="en-GB" sz="1400">
                <a:latin typeface="Trebuchet MS" panose="020B0603020202020204" pitchFamily="34" charset="0"/>
                <a:ea typeface="MS Mincho" panose="02020609040205080304" pitchFamily="49" charset="-128"/>
              </a:rPr>
              <a:t>, City University</a:t>
            </a:r>
            <a:br>
              <a:rPr lang="en-GB" sz="1400">
                <a:latin typeface="Trebuchet MS" panose="020B0603020202020204" pitchFamily="34" charset="0"/>
                <a:ea typeface="MS Mincho" panose="02020609040205080304" pitchFamily="49" charset="-128"/>
              </a:rPr>
            </a:br>
            <a:r>
              <a:rPr lang="en-GB" sz="1400">
                <a:latin typeface="Trebuchet MS" panose="020B0603020202020204" pitchFamily="34" charset="0"/>
                <a:ea typeface="MS Mincho" panose="02020609040205080304" pitchFamily="49" charset="-128"/>
              </a:rPr>
              <a:t>Emma Hollinshead, Aston University</a:t>
            </a:r>
            <a:br>
              <a:rPr lang="en-GB" sz="1400">
                <a:latin typeface="Trebuchet MS" panose="020B0603020202020204" pitchFamily="34" charset="0"/>
                <a:ea typeface="MS Mincho" panose="02020609040205080304" pitchFamily="49" charset="-128"/>
              </a:rPr>
            </a:br>
            <a:r>
              <a:rPr lang="en-GB" sz="1400">
                <a:latin typeface="Trebuchet MS" panose="020B0603020202020204" pitchFamily="34" charset="0"/>
                <a:ea typeface="MS Mincho" panose="02020609040205080304" pitchFamily="49" charset="-128"/>
              </a:rPr>
              <a:t>Geraldine O </a:t>
            </a:r>
            <a:r>
              <a:rPr lang="en-GB" sz="1400" err="1">
                <a:latin typeface="Trebuchet MS" panose="020B0603020202020204" pitchFamily="34" charset="0"/>
                <a:ea typeface="MS Mincho" panose="02020609040205080304" pitchFamily="49" charset="-128"/>
              </a:rPr>
              <a:t>Beirn</a:t>
            </a:r>
            <a:r>
              <a:rPr lang="en-GB" sz="1400">
                <a:latin typeface="Trebuchet MS" panose="020B0603020202020204" pitchFamily="34" charset="0"/>
                <a:ea typeface="MS Mincho" panose="02020609040205080304" pitchFamily="49" charset="-128"/>
              </a:rPr>
              <a:t>, Queen's University Belfast</a:t>
            </a:r>
            <a:br>
              <a:rPr lang="en-GB" sz="1400">
                <a:latin typeface="Trebuchet MS" panose="020B0603020202020204" pitchFamily="34" charset="0"/>
                <a:ea typeface="MS Mincho" panose="02020609040205080304" pitchFamily="49" charset="-128"/>
              </a:rPr>
            </a:br>
            <a:r>
              <a:rPr lang="en-GB" sz="1400">
                <a:latin typeface="Trebuchet MS" panose="020B0603020202020204" pitchFamily="34" charset="0"/>
                <a:ea typeface="MS Mincho" panose="02020609040205080304" pitchFamily="49" charset="-128"/>
              </a:rPr>
              <a:t>Helen Buchanan, Imperial College</a:t>
            </a:r>
            <a:br>
              <a:rPr lang="en-GB" sz="1400">
                <a:latin typeface="Trebuchet MS" panose="020B0603020202020204" pitchFamily="34" charset="0"/>
                <a:ea typeface="MS Mincho" panose="02020609040205080304" pitchFamily="49" charset="-128"/>
              </a:rPr>
            </a:br>
            <a:r>
              <a:rPr lang="en-GB" sz="1400">
                <a:latin typeface="Trebuchet MS" panose="020B0603020202020204" pitchFamily="34" charset="0"/>
                <a:ea typeface="MS Mincho" panose="02020609040205080304" pitchFamily="49" charset="-128"/>
              </a:rPr>
              <a:t>Nadine Edwards, University of Greenwich</a:t>
            </a:r>
            <a:br>
              <a:rPr lang="en-GB" sz="1400">
                <a:latin typeface="Trebuchet MS" panose="020B0603020202020204" pitchFamily="34" charset="0"/>
                <a:ea typeface="MS Mincho" panose="02020609040205080304" pitchFamily="49" charset="-128"/>
              </a:rPr>
            </a:br>
            <a:r>
              <a:rPr lang="en-GB" sz="1400">
                <a:latin typeface="Trebuchet MS" panose="020B0603020202020204" pitchFamily="34" charset="0"/>
                <a:ea typeface="MS Mincho" panose="02020609040205080304" pitchFamily="49" charset="-128"/>
              </a:rPr>
              <a:t>Nicola King, </a:t>
            </a:r>
            <a:r>
              <a:rPr lang="en-GB" sz="1400" err="1">
                <a:latin typeface="Trebuchet MS" panose="020B0603020202020204" pitchFamily="34" charset="0"/>
                <a:ea typeface="MS Mincho" panose="02020609040205080304" pitchFamily="49" charset="-128"/>
              </a:rPr>
              <a:t>Teeside</a:t>
            </a:r>
            <a:r>
              <a:rPr lang="en-GB" sz="1400">
                <a:latin typeface="Trebuchet MS" panose="020B0603020202020204" pitchFamily="34" charset="0"/>
                <a:ea typeface="MS Mincho" panose="02020609040205080304" pitchFamily="49" charset="-128"/>
              </a:rPr>
              <a:t> University</a:t>
            </a:r>
            <a:br>
              <a:rPr lang="en-GB" sz="1400">
                <a:latin typeface="Trebuchet MS" panose="020B0603020202020204" pitchFamily="34" charset="0"/>
                <a:ea typeface="MS Mincho" panose="02020609040205080304" pitchFamily="49" charset="-128"/>
              </a:rPr>
            </a:br>
            <a:r>
              <a:rPr lang="en-GB" sz="1400">
                <a:latin typeface="Trebuchet MS" panose="020B0603020202020204" pitchFamily="34" charset="0"/>
                <a:ea typeface="MS Mincho" panose="02020609040205080304" pitchFamily="49" charset="-128"/>
              </a:rPr>
              <a:t>Peter Reid, Bath Spa University</a:t>
            </a:r>
            <a:br>
              <a:rPr lang="en-GB" sz="1400">
                <a:latin typeface="Trebuchet MS" panose="020B0603020202020204" pitchFamily="34" charset="0"/>
                <a:ea typeface="MS Mincho" panose="02020609040205080304" pitchFamily="49" charset="-128"/>
              </a:rPr>
            </a:br>
            <a:r>
              <a:rPr lang="en-GB" sz="1400">
                <a:latin typeface="Trebuchet MS" panose="020B0603020202020204" pitchFamily="34" charset="0"/>
                <a:ea typeface="MS Mincho" panose="02020609040205080304" pitchFamily="49" charset="-128"/>
              </a:rPr>
              <a:t>Sarah Robbins, Liverpool John </a:t>
            </a:r>
            <a:r>
              <a:rPr lang="en-GB" sz="1400" err="1">
                <a:latin typeface="Trebuchet MS" panose="020B0603020202020204" pitchFamily="34" charset="0"/>
                <a:ea typeface="MS Mincho" panose="02020609040205080304" pitchFamily="49" charset="-128"/>
              </a:rPr>
              <a:t>Moores</a:t>
            </a:r>
            <a:r>
              <a:rPr lang="en-GB" sz="1400">
                <a:latin typeface="Trebuchet MS" panose="020B0603020202020204" pitchFamily="34" charset="0"/>
                <a:ea typeface="MS Mincho" panose="02020609040205080304" pitchFamily="49" charset="-128"/>
              </a:rPr>
              <a:t> University</a:t>
            </a:r>
            <a:br>
              <a:rPr lang="en-GB" sz="1400">
                <a:latin typeface="Trebuchet MS" panose="020B0603020202020204" pitchFamily="34" charset="0"/>
                <a:ea typeface="MS Mincho" panose="02020609040205080304" pitchFamily="49" charset="-128"/>
              </a:rPr>
            </a:br>
            <a:r>
              <a:rPr lang="en-GB" sz="1400">
                <a:latin typeface="Trebuchet MS" panose="020B0603020202020204" pitchFamily="34" charset="0"/>
                <a:ea typeface="MS Mincho" panose="02020609040205080304" pitchFamily="49" charset="-128"/>
              </a:rPr>
              <a:t>Susan Craig, University of Sunderland</a:t>
            </a:r>
          </a:p>
        </p:txBody>
      </p:sp>
      <p:sp>
        <p:nvSpPr>
          <p:cNvPr id="6" name="TextBox 5">
            <a:extLst>
              <a:ext uri="{FF2B5EF4-FFF2-40B4-BE49-F238E27FC236}">
                <a16:creationId xmlns:a16="http://schemas.microsoft.com/office/drawing/2014/main" id="{C53A3FE0-C06C-0108-6E44-2701616E52E6}"/>
              </a:ext>
            </a:extLst>
          </p:cNvPr>
          <p:cNvSpPr txBox="1"/>
          <p:nvPr/>
        </p:nvSpPr>
        <p:spPr>
          <a:xfrm>
            <a:off x="531902" y="6312260"/>
            <a:ext cx="3558669" cy="954107"/>
          </a:xfrm>
          <a:prstGeom prst="rect">
            <a:avLst/>
          </a:prstGeom>
          <a:noFill/>
        </p:spPr>
        <p:txBody>
          <a:bodyPr wrap="square" rtlCol="0">
            <a:spAutoFit/>
          </a:bodyPr>
          <a:lstStyle/>
          <a:p>
            <a:r>
              <a:rPr lang="en-GB" sz="2200">
                <a:solidFill>
                  <a:srgbClr val="4B4B4A"/>
                </a:solidFill>
                <a:effectLst/>
                <a:ea typeface="Calibri" panose="020F0502020204030204" pitchFamily="34" charset="0"/>
              </a:rPr>
              <a:t>email: </a:t>
            </a:r>
            <a:r>
              <a:rPr lang="en-GB" sz="2200" u="sng">
                <a:solidFill>
                  <a:srgbClr val="0563C1"/>
                </a:solidFill>
                <a:effectLst/>
                <a:ea typeface="Calibri" panose="020F0502020204030204" pitchFamily="34" charset="0"/>
                <a:cs typeface="Times New Roman" panose="02020603050405020304" pitchFamily="18" charset="0"/>
                <a:hlinkClick r:id="rId3"/>
              </a:rPr>
              <a:t>info@sherif.ac.uk</a:t>
            </a:r>
            <a:endParaRPr lang="en-GB" sz="2200" i="1"/>
          </a:p>
          <a:p>
            <a:endParaRPr lang="en-GB" sz="3200"/>
          </a:p>
        </p:txBody>
      </p:sp>
      <p:sp>
        <p:nvSpPr>
          <p:cNvPr id="10" name="TextBox 9">
            <a:extLst>
              <a:ext uri="{FF2B5EF4-FFF2-40B4-BE49-F238E27FC236}">
                <a16:creationId xmlns:a16="http://schemas.microsoft.com/office/drawing/2014/main" id="{346774E1-BCEF-9C60-6AD3-322902D64EA0}"/>
              </a:ext>
            </a:extLst>
          </p:cNvPr>
          <p:cNvSpPr txBox="1"/>
          <p:nvPr/>
        </p:nvSpPr>
        <p:spPr>
          <a:xfrm>
            <a:off x="9171446" y="6383807"/>
            <a:ext cx="6113206" cy="369332"/>
          </a:xfrm>
          <a:prstGeom prst="rect">
            <a:avLst/>
          </a:prstGeom>
          <a:noFill/>
        </p:spPr>
        <p:txBody>
          <a:bodyPr wrap="square">
            <a:spAutoFit/>
          </a:bodyPr>
          <a:lstStyle/>
          <a:p>
            <a:r>
              <a:rPr lang="en-GB" sz="1800" i="1">
                <a:hlinkClick r:id="rId4"/>
              </a:rPr>
              <a:t>www.sherif.ac.uk</a:t>
            </a:r>
            <a:r>
              <a:rPr lang="en-GB" sz="1800" i="1"/>
              <a:t> </a:t>
            </a:r>
          </a:p>
        </p:txBody>
      </p:sp>
    </p:spTree>
    <p:extLst>
      <p:ext uri="{BB962C8B-B14F-4D97-AF65-F5344CB8AC3E}">
        <p14:creationId xmlns:p14="http://schemas.microsoft.com/office/powerpoint/2010/main" val="19251091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B041AB-0FBD-2A48-2F66-766F810A38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39C3D0-8E72-ADD4-A815-D294311D8CD9}"/>
              </a:ext>
            </a:extLst>
          </p:cNvPr>
          <p:cNvSpPr>
            <a:spLocks noGrp="1"/>
          </p:cNvSpPr>
          <p:nvPr>
            <p:ph type="ctrTitle"/>
          </p:nvPr>
        </p:nvSpPr>
        <p:spPr>
          <a:xfrm>
            <a:off x="283183" y="611178"/>
            <a:ext cx="11387093" cy="1112824"/>
          </a:xfrm>
        </p:spPr>
        <p:txBody>
          <a:bodyPr>
            <a:normAutofit fontScale="90000"/>
          </a:bodyPr>
          <a:lstStyle/>
          <a:p>
            <a:r>
              <a:rPr lang="en-GB" b="1">
                <a:solidFill>
                  <a:schemeClr val="accent1">
                    <a:lumMod val="75000"/>
                  </a:schemeClr>
                </a:solidFill>
                <a:latin typeface="Trebuchet MS" panose="020B0603020202020204" pitchFamily="34" charset="0"/>
              </a:rPr>
              <a:t>Scopus Enhancement Group</a:t>
            </a:r>
            <a:br>
              <a:rPr lang="en-GB" b="1">
                <a:solidFill>
                  <a:schemeClr val="accent1">
                    <a:lumMod val="75000"/>
                  </a:schemeClr>
                </a:solidFill>
                <a:latin typeface="Trebuchet MS" panose="020B0603020202020204" pitchFamily="34" charset="0"/>
              </a:rPr>
            </a:br>
            <a:r>
              <a:rPr lang="en-GB" b="1">
                <a:solidFill>
                  <a:schemeClr val="accent1">
                    <a:lumMod val="75000"/>
                  </a:schemeClr>
                </a:solidFill>
                <a:latin typeface="Trebuchet MS" panose="020B0603020202020204" pitchFamily="34" charset="0"/>
              </a:rPr>
              <a:t>Chair: Elizabeth McHugh</a:t>
            </a:r>
            <a:endParaRPr lang="en-GB" b="1" i="0">
              <a:solidFill>
                <a:schemeClr val="accent1">
                  <a:lumMod val="75000"/>
                </a:schemeClr>
              </a:solidFill>
              <a:effectLst/>
              <a:latin typeface="Trebuchet MS" panose="020B0603020202020204" pitchFamily="34" charset="0"/>
            </a:endParaRPr>
          </a:p>
        </p:txBody>
      </p:sp>
      <p:pic>
        <p:nvPicPr>
          <p:cNvPr id="4" name="Picture 3">
            <a:extLst>
              <a:ext uri="{FF2B5EF4-FFF2-40B4-BE49-F238E27FC236}">
                <a16:creationId xmlns:a16="http://schemas.microsoft.com/office/drawing/2014/main" id="{9116270D-82D9-0D45-AAAF-9F8696845A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39403" y="4629481"/>
            <a:ext cx="2867025" cy="1819275"/>
          </a:xfrm>
          <a:prstGeom prst="rect">
            <a:avLst/>
          </a:prstGeom>
        </p:spPr>
      </p:pic>
      <p:sp>
        <p:nvSpPr>
          <p:cNvPr id="5" name="TextBox 4">
            <a:extLst>
              <a:ext uri="{FF2B5EF4-FFF2-40B4-BE49-F238E27FC236}">
                <a16:creationId xmlns:a16="http://schemas.microsoft.com/office/drawing/2014/main" id="{6B288E6A-7565-5166-EA38-68C7EF101722}"/>
              </a:ext>
            </a:extLst>
          </p:cNvPr>
          <p:cNvSpPr txBox="1"/>
          <p:nvPr/>
        </p:nvSpPr>
        <p:spPr>
          <a:xfrm>
            <a:off x="1550021" y="2201278"/>
            <a:ext cx="6493098" cy="4525278"/>
          </a:xfrm>
          <a:prstGeom prst="rect">
            <a:avLst/>
          </a:prstGeom>
          <a:noFill/>
        </p:spPr>
        <p:txBody>
          <a:bodyPr wrap="square" lIns="91440" tIns="45720" rIns="91440" bIns="45720" rtlCol="0" anchor="t">
            <a:spAutoFit/>
          </a:bodyPr>
          <a:lstStyle/>
          <a:p>
            <a:pPr>
              <a:lnSpc>
                <a:spcPct val="150000"/>
              </a:lnSpc>
            </a:pPr>
            <a:r>
              <a:rPr lang="en-GB" b="1" dirty="0">
                <a:latin typeface="Trebuchet MS"/>
                <a:ea typeface="MS Mincho"/>
              </a:rPr>
              <a:t>Membership</a:t>
            </a:r>
            <a:r>
              <a:rPr lang="en-GB" dirty="0">
                <a:latin typeface="Trebuchet MS"/>
                <a:ea typeface="MS Mincho"/>
              </a:rPr>
              <a:t>:</a:t>
            </a:r>
          </a:p>
          <a:p>
            <a:pPr>
              <a:lnSpc>
                <a:spcPct val="150000"/>
              </a:lnSpc>
            </a:pPr>
            <a:r>
              <a:rPr lang="en-GB" sz="1600" b="0" i="0">
                <a:effectLst/>
                <a:latin typeface="Trebuchet MS"/>
              </a:rPr>
              <a:t>Patti Biggs</a:t>
            </a:r>
            <a:r>
              <a:rPr lang="en-GB" sz="1600">
                <a:latin typeface="Trebuchet MS"/>
              </a:rPr>
              <a:t>,</a:t>
            </a:r>
            <a:r>
              <a:rPr lang="en-GB" sz="1600" b="0" i="0">
                <a:effectLst/>
                <a:latin typeface="Trebuchet MS"/>
              </a:rPr>
              <a:t> Crick Institute</a:t>
            </a:r>
            <a:br>
              <a:rPr lang="en-GB" sz="1600" dirty="0"/>
            </a:br>
            <a:r>
              <a:rPr lang="en-GB" sz="1600" dirty="0">
                <a:latin typeface="Trebuchet MS"/>
              </a:rPr>
              <a:t>Peter Bradley, University of Bath</a:t>
            </a:r>
            <a:br>
              <a:rPr lang="en-GB" sz="1600" dirty="0"/>
            </a:br>
            <a:r>
              <a:rPr lang="en-GB" sz="1600" b="0" i="0" dirty="0">
                <a:effectLst/>
                <a:latin typeface="Trebuchet MS"/>
              </a:rPr>
              <a:t>River Cronin, University of Cambridge</a:t>
            </a:r>
            <a:br>
              <a:rPr lang="en-GB" sz="1600" dirty="0"/>
            </a:br>
            <a:r>
              <a:rPr lang="en-GB" sz="1600" dirty="0">
                <a:latin typeface="Trebuchet MS"/>
              </a:rPr>
              <a:t>William Farrell , University of Leicester</a:t>
            </a:r>
            <a:br>
              <a:rPr lang="en-GB" sz="1600" dirty="0"/>
            </a:br>
            <a:r>
              <a:rPr lang="en-GB" sz="1600" b="0" i="0" dirty="0">
                <a:effectLst/>
                <a:latin typeface="Trebuchet MS"/>
              </a:rPr>
              <a:t>Katherine Stephan, Liverpool John </a:t>
            </a:r>
            <a:r>
              <a:rPr lang="en-GB" sz="1600" b="0" i="0" dirty="0" err="1">
                <a:effectLst/>
                <a:latin typeface="Trebuchet MS"/>
              </a:rPr>
              <a:t>Moores</a:t>
            </a:r>
            <a:r>
              <a:rPr lang="en-GB" sz="1600" b="0" i="0" dirty="0">
                <a:effectLst/>
                <a:latin typeface="Trebuchet MS"/>
              </a:rPr>
              <a:t> University</a:t>
            </a:r>
            <a:endParaRPr lang="en-GB" sz="1600" dirty="0">
              <a:latin typeface="Trebuchet MS"/>
              <a:ea typeface="MS Mincho" panose="02020609040205080304" pitchFamily="49" charset="-128"/>
            </a:endParaRPr>
          </a:p>
          <a:p>
            <a:pPr>
              <a:lnSpc>
                <a:spcPct val="150000"/>
              </a:lnSpc>
            </a:pPr>
            <a:r>
              <a:rPr lang="en-GB" sz="1600" dirty="0">
                <a:latin typeface="Trebuchet MS"/>
              </a:rPr>
              <a:t>Vishal Gupta, Elsevier Customer Success Manager-UK</a:t>
            </a:r>
            <a:endParaRPr lang="en-GB" sz="1600" dirty="0">
              <a:latin typeface="Trebuchet MS"/>
              <a:ea typeface="MS Mincho" panose="02020609040205080304" pitchFamily="49" charset="-128"/>
            </a:endParaRPr>
          </a:p>
          <a:p>
            <a:pPr>
              <a:lnSpc>
                <a:spcPct val="150000"/>
              </a:lnSpc>
            </a:pPr>
            <a:r>
              <a:rPr lang="en-GB" sz="1600" dirty="0">
                <a:latin typeface="Trebuchet MS"/>
              </a:rPr>
              <a:t>Priyanka Kalra, Scopus Product Manager</a:t>
            </a:r>
            <a:endParaRPr lang="en-GB" sz="1600" dirty="0">
              <a:latin typeface="Trebuchet MS"/>
              <a:ea typeface="MS Mincho" panose="02020609040205080304" pitchFamily="49" charset="-128"/>
            </a:endParaRPr>
          </a:p>
          <a:p>
            <a:pPr>
              <a:lnSpc>
                <a:spcPct val="150000"/>
              </a:lnSpc>
            </a:pPr>
            <a:r>
              <a:rPr lang="en-GB" sz="1600" dirty="0">
                <a:latin typeface="Trebuchet MS"/>
              </a:rPr>
              <a:t>Bissan Rafe-Duz, Scopus Senior Product Manager</a:t>
            </a:r>
          </a:p>
          <a:p>
            <a:pPr>
              <a:lnSpc>
                <a:spcPct val="150000"/>
              </a:lnSpc>
            </a:pPr>
            <a:r>
              <a:rPr lang="en-GB" sz="1600" dirty="0">
                <a:latin typeface="Trebuchet MS"/>
              </a:rPr>
              <a:t>Denis Reidy , Elsevier Customer Success Manager</a:t>
            </a:r>
            <a:br>
              <a:rPr lang="en-GB" sz="1600" dirty="0"/>
            </a:br>
            <a:br>
              <a:rPr lang="en-GB" sz="1600" dirty="0"/>
            </a:br>
            <a:endParaRPr lang="en-GB" sz="1600">
              <a:latin typeface="Trebuchet MS"/>
              <a:ea typeface="MS Mincho" panose="02020609040205080304" pitchFamily="49" charset="-128"/>
            </a:endParaRPr>
          </a:p>
        </p:txBody>
      </p:sp>
      <p:sp>
        <p:nvSpPr>
          <p:cNvPr id="6" name="TextBox 5">
            <a:extLst>
              <a:ext uri="{FF2B5EF4-FFF2-40B4-BE49-F238E27FC236}">
                <a16:creationId xmlns:a16="http://schemas.microsoft.com/office/drawing/2014/main" id="{EF4CA747-FB60-3356-A128-88FC0C9E383B}"/>
              </a:ext>
            </a:extLst>
          </p:cNvPr>
          <p:cNvSpPr txBox="1"/>
          <p:nvPr/>
        </p:nvSpPr>
        <p:spPr>
          <a:xfrm>
            <a:off x="531902" y="6312260"/>
            <a:ext cx="3558669" cy="954107"/>
          </a:xfrm>
          <a:prstGeom prst="rect">
            <a:avLst/>
          </a:prstGeom>
          <a:noFill/>
        </p:spPr>
        <p:txBody>
          <a:bodyPr wrap="square" rtlCol="0">
            <a:spAutoFit/>
          </a:bodyPr>
          <a:lstStyle/>
          <a:p>
            <a:r>
              <a:rPr lang="en-GB" sz="2200">
                <a:solidFill>
                  <a:srgbClr val="4B4B4A"/>
                </a:solidFill>
                <a:effectLst/>
                <a:ea typeface="Calibri" panose="020F0502020204030204" pitchFamily="34" charset="0"/>
              </a:rPr>
              <a:t>email: </a:t>
            </a:r>
            <a:r>
              <a:rPr lang="en-GB" sz="2200" u="sng">
                <a:solidFill>
                  <a:srgbClr val="0563C1"/>
                </a:solidFill>
                <a:effectLst/>
                <a:ea typeface="Calibri" panose="020F0502020204030204" pitchFamily="34" charset="0"/>
                <a:cs typeface="Times New Roman" panose="02020603050405020304" pitchFamily="18" charset="0"/>
                <a:hlinkClick r:id="rId3"/>
              </a:rPr>
              <a:t>info@sherif.ac.uk</a:t>
            </a:r>
            <a:endParaRPr lang="en-GB" sz="2200" i="1"/>
          </a:p>
          <a:p>
            <a:endParaRPr lang="en-GB" sz="3200"/>
          </a:p>
        </p:txBody>
      </p:sp>
      <p:sp>
        <p:nvSpPr>
          <p:cNvPr id="10" name="TextBox 9">
            <a:extLst>
              <a:ext uri="{FF2B5EF4-FFF2-40B4-BE49-F238E27FC236}">
                <a16:creationId xmlns:a16="http://schemas.microsoft.com/office/drawing/2014/main" id="{08B81464-C467-AD07-8480-8A81319B2FC8}"/>
              </a:ext>
            </a:extLst>
          </p:cNvPr>
          <p:cNvSpPr txBox="1"/>
          <p:nvPr/>
        </p:nvSpPr>
        <p:spPr>
          <a:xfrm>
            <a:off x="9171446" y="6383807"/>
            <a:ext cx="6113206" cy="369332"/>
          </a:xfrm>
          <a:prstGeom prst="rect">
            <a:avLst/>
          </a:prstGeom>
          <a:noFill/>
        </p:spPr>
        <p:txBody>
          <a:bodyPr wrap="square">
            <a:spAutoFit/>
          </a:bodyPr>
          <a:lstStyle/>
          <a:p>
            <a:r>
              <a:rPr lang="en-GB" sz="1800" i="1">
                <a:hlinkClick r:id="rId4"/>
              </a:rPr>
              <a:t>www.sherif.ac.uk</a:t>
            </a:r>
            <a:r>
              <a:rPr lang="en-GB" sz="1800" i="1"/>
              <a:t> </a:t>
            </a:r>
          </a:p>
        </p:txBody>
      </p:sp>
    </p:spTree>
    <p:extLst>
      <p:ext uri="{BB962C8B-B14F-4D97-AF65-F5344CB8AC3E}">
        <p14:creationId xmlns:p14="http://schemas.microsoft.com/office/powerpoint/2010/main" val="2710416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4020E7-7C83-B276-0DFF-ACFDA2072F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F4C325-F867-FB82-425C-D856BB44734C}"/>
              </a:ext>
            </a:extLst>
          </p:cNvPr>
          <p:cNvSpPr>
            <a:spLocks noGrp="1"/>
          </p:cNvSpPr>
          <p:nvPr>
            <p:ph type="ctrTitle"/>
          </p:nvPr>
        </p:nvSpPr>
        <p:spPr>
          <a:xfrm>
            <a:off x="283183" y="611178"/>
            <a:ext cx="11387093" cy="1112824"/>
          </a:xfrm>
        </p:spPr>
        <p:txBody>
          <a:bodyPr>
            <a:normAutofit fontScale="90000"/>
          </a:bodyPr>
          <a:lstStyle/>
          <a:p>
            <a:r>
              <a:rPr lang="en-GB" b="1">
                <a:solidFill>
                  <a:schemeClr val="accent1">
                    <a:lumMod val="75000"/>
                  </a:schemeClr>
                </a:solidFill>
                <a:latin typeface="Trebuchet MS" panose="020B0603020202020204" pitchFamily="34" charset="0"/>
              </a:rPr>
              <a:t>ProQuest Enhancement Group</a:t>
            </a:r>
            <a:br>
              <a:rPr lang="en-GB" b="1">
                <a:solidFill>
                  <a:schemeClr val="accent1">
                    <a:lumMod val="75000"/>
                  </a:schemeClr>
                </a:solidFill>
                <a:latin typeface="Trebuchet MS" panose="020B0603020202020204" pitchFamily="34" charset="0"/>
              </a:rPr>
            </a:br>
            <a:r>
              <a:rPr lang="en-GB" b="1">
                <a:solidFill>
                  <a:schemeClr val="accent1">
                    <a:lumMod val="75000"/>
                  </a:schemeClr>
                </a:solidFill>
                <a:latin typeface="Trebuchet MS" panose="020B0603020202020204" pitchFamily="34" charset="0"/>
              </a:rPr>
              <a:t>Chair: Wendy Mears</a:t>
            </a:r>
            <a:endParaRPr lang="en-GB" b="1" i="0">
              <a:solidFill>
                <a:schemeClr val="accent1">
                  <a:lumMod val="75000"/>
                </a:schemeClr>
              </a:solidFill>
              <a:effectLst/>
              <a:latin typeface="Trebuchet MS" panose="020B0603020202020204" pitchFamily="34" charset="0"/>
            </a:endParaRPr>
          </a:p>
        </p:txBody>
      </p:sp>
      <p:pic>
        <p:nvPicPr>
          <p:cNvPr id="4" name="Picture 3">
            <a:extLst>
              <a:ext uri="{FF2B5EF4-FFF2-40B4-BE49-F238E27FC236}">
                <a16:creationId xmlns:a16="http://schemas.microsoft.com/office/drawing/2014/main" id="{F9C6C967-CFFE-0E36-7E23-73C7706EB2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39403" y="4629481"/>
            <a:ext cx="2867025" cy="1819275"/>
          </a:xfrm>
          <a:prstGeom prst="rect">
            <a:avLst/>
          </a:prstGeom>
        </p:spPr>
      </p:pic>
      <p:sp>
        <p:nvSpPr>
          <p:cNvPr id="5" name="TextBox 4">
            <a:extLst>
              <a:ext uri="{FF2B5EF4-FFF2-40B4-BE49-F238E27FC236}">
                <a16:creationId xmlns:a16="http://schemas.microsoft.com/office/drawing/2014/main" id="{E884B038-ED59-A8FE-EFAB-2F5565A39C5C}"/>
              </a:ext>
            </a:extLst>
          </p:cNvPr>
          <p:cNvSpPr txBox="1"/>
          <p:nvPr/>
        </p:nvSpPr>
        <p:spPr>
          <a:xfrm>
            <a:off x="1491406" y="2269663"/>
            <a:ext cx="7399260" cy="2952027"/>
          </a:xfrm>
          <a:prstGeom prst="rect">
            <a:avLst/>
          </a:prstGeom>
          <a:noFill/>
        </p:spPr>
        <p:txBody>
          <a:bodyPr wrap="square" lIns="91440" tIns="45720" rIns="91440" bIns="45720" rtlCol="0" anchor="t">
            <a:spAutoFit/>
          </a:bodyPr>
          <a:lstStyle/>
          <a:p>
            <a:pPr>
              <a:lnSpc>
                <a:spcPct val="150000"/>
              </a:lnSpc>
            </a:pPr>
            <a:r>
              <a:rPr lang="en-GB" b="1">
                <a:latin typeface="Trebuchet MS"/>
                <a:ea typeface="MS Mincho"/>
              </a:rPr>
              <a:t>Membership</a:t>
            </a:r>
            <a:r>
              <a:rPr lang="en-GB">
                <a:latin typeface="Trebuchet MS"/>
                <a:ea typeface="MS Mincho"/>
              </a:rPr>
              <a:t>:</a:t>
            </a:r>
          </a:p>
          <a:p>
            <a:r>
              <a:rPr lang="en-GB" sz="2000" b="0" i="0">
                <a:effectLst/>
                <a:latin typeface="Trebuchet MS"/>
              </a:rPr>
              <a:t>Amanda Quimby - University of Birmingham</a:t>
            </a:r>
            <a:br>
              <a:rPr lang="en-GB" sz="2000"/>
            </a:br>
            <a:r>
              <a:rPr lang="en-GB" sz="2000">
                <a:latin typeface="Trebuchet MS"/>
              </a:rPr>
              <a:t>Geraldine O'Beirn – Queen's University Belfast</a:t>
            </a:r>
            <a:br>
              <a:rPr lang="en-GB" sz="2000"/>
            </a:br>
            <a:r>
              <a:rPr lang="en-GB" sz="2000" b="0" i="0" err="1">
                <a:effectLst/>
                <a:latin typeface="Trebuchet MS"/>
              </a:rPr>
              <a:t>Masniza</a:t>
            </a:r>
            <a:r>
              <a:rPr lang="en-GB" sz="2000" b="0" i="0">
                <a:effectLst/>
                <a:latin typeface="Trebuchet MS"/>
              </a:rPr>
              <a:t> Sore – University of Northampton</a:t>
            </a:r>
            <a:br>
              <a:rPr lang="en-GB" sz="2000"/>
            </a:br>
            <a:r>
              <a:rPr lang="en-GB" sz="2000">
                <a:latin typeface="Trebuchet MS"/>
              </a:rPr>
              <a:t>Rachael </a:t>
            </a:r>
            <a:r>
              <a:rPr lang="en-GB" sz="2000" b="0" i="0">
                <a:effectLst/>
                <a:latin typeface="Trebuchet MS"/>
              </a:rPr>
              <a:t>Scott – University of Reading</a:t>
            </a:r>
            <a:br>
              <a:rPr lang="en-GB" sz="2000">
                <a:latin typeface="Trebuchet MS"/>
              </a:rPr>
            </a:br>
            <a:r>
              <a:rPr lang="en-GB" sz="2000">
                <a:latin typeface="Trebuchet MS"/>
              </a:rPr>
              <a:t>Elie Vicente Tsarouhis </a:t>
            </a:r>
            <a:r>
              <a:rPr lang="en-GB" sz="2000" b="0" i="0">
                <a:effectLst/>
                <a:latin typeface="Trebuchet MS"/>
              </a:rPr>
              <a:t>– </a:t>
            </a:r>
            <a:r>
              <a:rPr lang="en-GB" sz="2000">
                <a:latin typeface="Trebuchet MS"/>
              </a:rPr>
              <a:t>SOAS </a:t>
            </a:r>
            <a:br>
              <a:rPr lang="en-GB" sz="2000">
                <a:latin typeface="Trebuchet MS"/>
              </a:rPr>
            </a:br>
            <a:r>
              <a:rPr lang="en-GB" sz="2000" b="0" i="0">
                <a:effectLst/>
                <a:latin typeface="Trebuchet MS"/>
              </a:rPr>
              <a:t>Sarah Lowe - University of Brighton</a:t>
            </a:r>
            <a:endParaRPr lang="en-GB" sz="2000">
              <a:latin typeface="Trebuchet MS"/>
              <a:ea typeface="MS Mincho" panose="02020609040205080304" pitchFamily="49" charset="-128"/>
            </a:endParaRPr>
          </a:p>
          <a:p>
            <a:r>
              <a:rPr lang="en-GB" sz="2000">
                <a:latin typeface="Trebuchet MS"/>
              </a:rPr>
              <a:t>Lesley Thomas – VP Product Operations – Clarivate </a:t>
            </a:r>
            <a:endParaRPr lang="en-GB" sz="2000"/>
          </a:p>
          <a:p>
            <a:pPr>
              <a:lnSpc>
                <a:spcPct val="150000"/>
              </a:lnSpc>
            </a:pPr>
            <a:endParaRPr lang="en-GB" sz="1400"/>
          </a:p>
        </p:txBody>
      </p:sp>
      <p:sp>
        <p:nvSpPr>
          <p:cNvPr id="6" name="TextBox 5">
            <a:extLst>
              <a:ext uri="{FF2B5EF4-FFF2-40B4-BE49-F238E27FC236}">
                <a16:creationId xmlns:a16="http://schemas.microsoft.com/office/drawing/2014/main" id="{485C4C6C-F29F-C443-C314-28F8E0D076F4}"/>
              </a:ext>
            </a:extLst>
          </p:cNvPr>
          <p:cNvSpPr txBox="1"/>
          <p:nvPr/>
        </p:nvSpPr>
        <p:spPr>
          <a:xfrm>
            <a:off x="531902" y="6312260"/>
            <a:ext cx="3558669" cy="954107"/>
          </a:xfrm>
          <a:prstGeom prst="rect">
            <a:avLst/>
          </a:prstGeom>
          <a:noFill/>
        </p:spPr>
        <p:txBody>
          <a:bodyPr wrap="square" rtlCol="0">
            <a:spAutoFit/>
          </a:bodyPr>
          <a:lstStyle/>
          <a:p>
            <a:r>
              <a:rPr lang="en-GB" sz="2200">
                <a:solidFill>
                  <a:srgbClr val="4B4B4A"/>
                </a:solidFill>
                <a:effectLst/>
                <a:ea typeface="Calibri" panose="020F0502020204030204" pitchFamily="34" charset="0"/>
              </a:rPr>
              <a:t>email: </a:t>
            </a:r>
            <a:r>
              <a:rPr lang="en-GB" sz="2200" u="sng">
                <a:solidFill>
                  <a:srgbClr val="0563C1"/>
                </a:solidFill>
                <a:effectLst/>
                <a:ea typeface="Calibri" panose="020F0502020204030204" pitchFamily="34" charset="0"/>
                <a:cs typeface="Times New Roman" panose="02020603050405020304" pitchFamily="18" charset="0"/>
                <a:hlinkClick r:id="rId3"/>
              </a:rPr>
              <a:t>info@sherif.ac.uk</a:t>
            </a:r>
            <a:endParaRPr lang="en-GB" sz="2200" i="1"/>
          </a:p>
          <a:p>
            <a:endParaRPr lang="en-GB" sz="3200"/>
          </a:p>
        </p:txBody>
      </p:sp>
      <p:sp>
        <p:nvSpPr>
          <p:cNvPr id="10" name="TextBox 9">
            <a:extLst>
              <a:ext uri="{FF2B5EF4-FFF2-40B4-BE49-F238E27FC236}">
                <a16:creationId xmlns:a16="http://schemas.microsoft.com/office/drawing/2014/main" id="{44AE2952-0876-A14D-71AB-17CDE32F1AB5}"/>
              </a:ext>
            </a:extLst>
          </p:cNvPr>
          <p:cNvSpPr txBox="1"/>
          <p:nvPr/>
        </p:nvSpPr>
        <p:spPr>
          <a:xfrm>
            <a:off x="9171446" y="6383807"/>
            <a:ext cx="6113206" cy="369332"/>
          </a:xfrm>
          <a:prstGeom prst="rect">
            <a:avLst/>
          </a:prstGeom>
          <a:noFill/>
        </p:spPr>
        <p:txBody>
          <a:bodyPr wrap="square">
            <a:spAutoFit/>
          </a:bodyPr>
          <a:lstStyle/>
          <a:p>
            <a:r>
              <a:rPr lang="en-GB" sz="1800" i="1">
                <a:hlinkClick r:id="rId4"/>
              </a:rPr>
              <a:t>www.sherif.ac.uk</a:t>
            </a:r>
            <a:r>
              <a:rPr lang="en-GB" sz="1800" i="1"/>
              <a:t> </a:t>
            </a:r>
          </a:p>
        </p:txBody>
      </p:sp>
    </p:spTree>
    <p:extLst>
      <p:ext uri="{BB962C8B-B14F-4D97-AF65-F5344CB8AC3E}">
        <p14:creationId xmlns:p14="http://schemas.microsoft.com/office/powerpoint/2010/main" val="2781110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4B76F9-8EF4-1BA4-6854-A2319CDA93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5311B2-42BC-A4AE-1AA8-AE65F24758A9}"/>
              </a:ext>
            </a:extLst>
          </p:cNvPr>
          <p:cNvSpPr>
            <a:spLocks noGrp="1"/>
          </p:cNvSpPr>
          <p:nvPr>
            <p:ph type="ctrTitle"/>
          </p:nvPr>
        </p:nvSpPr>
        <p:spPr>
          <a:xfrm>
            <a:off x="283183" y="611178"/>
            <a:ext cx="11387093" cy="1112824"/>
          </a:xfrm>
        </p:spPr>
        <p:txBody>
          <a:bodyPr>
            <a:normAutofit fontScale="90000"/>
          </a:bodyPr>
          <a:lstStyle/>
          <a:p>
            <a:r>
              <a:rPr lang="en-GB" b="1">
                <a:solidFill>
                  <a:schemeClr val="accent1">
                    <a:lumMod val="75000"/>
                  </a:schemeClr>
                </a:solidFill>
                <a:latin typeface="Trebuchet MS" panose="020B0603020202020204" pitchFamily="34" charset="0"/>
              </a:rPr>
              <a:t>Ovid Enhancement Group</a:t>
            </a:r>
            <a:br>
              <a:rPr lang="en-GB" b="1">
                <a:solidFill>
                  <a:schemeClr val="accent1">
                    <a:lumMod val="75000"/>
                  </a:schemeClr>
                </a:solidFill>
                <a:latin typeface="Trebuchet MS" panose="020B0603020202020204" pitchFamily="34" charset="0"/>
              </a:rPr>
            </a:br>
            <a:r>
              <a:rPr lang="en-GB" b="1">
                <a:solidFill>
                  <a:schemeClr val="accent1">
                    <a:lumMod val="75000"/>
                  </a:schemeClr>
                </a:solidFill>
                <a:latin typeface="Trebuchet MS" panose="020B0603020202020204" pitchFamily="34" charset="0"/>
              </a:rPr>
              <a:t>Chair: Delyth Morris</a:t>
            </a:r>
            <a:endParaRPr lang="en-GB" b="1" i="0">
              <a:solidFill>
                <a:schemeClr val="accent1">
                  <a:lumMod val="75000"/>
                </a:schemeClr>
              </a:solidFill>
              <a:effectLst/>
              <a:latin typeface="Trebuchet MS" panose="020B0603020202020204" pitchFamily="34" charset="0"/>
            </a:endParaRPr>
          </a:p>
        </p:txBody>
      </p:sp>
      <p:pic>
        <p:nvPicPr>
          <p:cNvPr id="4" name="Picture 3">
            <a:extLst>
              <a:ext uri="{FF2B5EF4-FFF2-40B4-BE49-F238E27FC236}">
                <a16:creationId xmlns:a16="http://schemas.microsoft.com/office/drawing/2014/main" id="{CB00AE50-7441-A64F-36CC-7E174C83D7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39403" y="4629481"/>
            <a:ext cx="2867025" cy="1819275"/>
          </a:xfrm>
          <a:prstGeom prst="rect">
            <a:avLst/>
          </a:prstGeom>
        </p:spPr>
      </p:pic>
      <p:sp>
        <p:nvSpPr>
          <p:cNvPr id="5" name="TextBox 4">
            <a:extLst>
              <a:ext uri="{FF2B5EF4-FFF2-40B4-BE49-F238E27FC236}">
                <a16:creationId xmlns:a16="http://schemas.microsoft.com/office/drawing/2014/main" id="{1D01CE1E-2962-920C-6F63-5E8AE2E8003F}"/>
              </a:ext>
            </a:extLst>
          </p:cNvPr>
          <p:cNvSpPr txBox="1"/>
          <p:nvPr/>
        </p:nvSpPr>
        <p:spPr>
          <a:xfrm>
            <a:off x="1491406" y="2269663"/>
            <a:ext cx="6493098" cy="2949975"/>
          </a:xfrm>
          <a:prstGeom prst="rect">
            <a:avLst/>
          </a:prstGeom>
          <a:noFill/>
        </p:spPr>
        <p:txBody>
          <a:bodyPr wrap="square" lIns="91440" tIns="45720" rIns="91440" bIns="45720" rtlCol="0" anchor="t">
            <a:spAutoFit/>
          </a:bodyPr>
          <a:lstStyle/>
          <a:p>
            <a:pPr>
              <a:lnSpc>
                <a:spcPct val="150000"/>
              </a:lnSpc>
            </a:pPr>
            <a:r>
              <a:rPr lang="en-GB" b="1">
                <a:latin typeface="Trebuchet MS" panose="020B0603020202020204" pitchFamily="34" charset="0"/>
                <a:ea typeface="MS Mincho" panose="02020609040205080304" pitchFamily="49" charset="-128"/>
              </a:rPr>
              <a:t>Membership</a:t>
            </a:r>
            <a:r>
              <a:rPr lang="en-GB">
                <a:latin typeface="Trebuchet MS" panose="020B0603020202020204" pitchFamily="34" charset="0"/>
                <a:ea typeface="MS Mincho" panose="02020609040205080304" pitchFamily="49" charset="-128"/>
              </a:rPr>
              <a:t>:</a:t>
            </a:r>
          </a:p>
          <a:p>
            <a:pPr>
              <a:lnSpc>
                <a:spcPct val="150000"/>
              </a:lnSpc>
            </a:pPr>
            <a:r>
              <a:rPr lang="en-GB" b="0" i="0">
                <a:effectLst/>
                <a:latin typeface="Trebuchet MS"/>
              </a:rPr>
              <a:t>Alison Ashmore – University of Nottingham</a:t>
            </a:r>
            <a:br>
              <a:rPr lang="en-GB"/>
            </a:br>
            <a:r>
              <a:rPr lang="en-GB" b="0" i="0">
                <a:effectLst/>
                <a:latin typeface="Trebuchet MS"/>
              </a:rPr>
              <a:t>Amy McEwan – Exeter University</a:t>
            </a:r>
            <a:br>
              <a:rPr lang="en-GB"/>
            </a:br>
            <a:r>
              <a:rPr lang="en-GB" b="0" i="0">
                <a:effectLst/>
                <a:latin typeface="Trebuchet MS"/>
              </a:rPr>
              <a:t>Helen Fulbright – York’s Centre for Reviews and Dissemination</a:t>
            </a:r>
            <a:br>
              <a:rPr lang="en-GB"/>
            </a:br>
            <a:r>
              <a:rPr lang="en-GB" b="0" i="0">
                <a:effectLst/>
                <a:latin typeface="Trebuchet MS"/>
              </a:rPr>
              <a:t>Karen Poole – King’s College London</a:t>
            </a:r>
            <a:br>
              <a:rPr lang="en-GB"/>
            </a:br>
            <a:r>
              <a:rPr lang="en-GB" b="0" i="0">
                <a:effectLst/>
                <a:latin typeface="Trebuchet MS"/>
              </a:rPr>
              <a:t>Samantha Johnson – University of Warwick</a:t>
            </a:r>
            <a:endParaRPr lang="en-GB">
              <a:latin typeface="Trebuchet MS"/>
              <a:ea typeface="MS Mincho" panose="02020609040205080304" pitchFamily="49" charset="-128"/>
            </a:endParaRPr>
          </a:p>
        </p:txBody>
      </p:sp>
      <p:sp>
        <p:nvSpPr>
          <p:cNvPr id="6" name="TextBox 5">
            <a:extLst>
              <a:ext uri="{FF2B5EF4-FFF2-40B4-BE49-F238E27FC236}">
                <a16:creationId xmlns:a16="http://schemas.microsoft.com/office/drawing/2014/main" id="{71224CE4-291E-C039-2661-1A2EDC569834}"/>
              </a:ext>
            </a:extLst>
          </p:cNvPr>
          <p:cNvSpPr txBox="1"/>
          <p:nvPr/>
        </p:nvSpPr>
        <p:spPr>
          <a:xfrm>
            <a:off x="531902" y="6312260"/>
            <a:ext cx="3558669" cy="954107"/>
          </a:xfrm>
          <a:prstGeom prst="rect">
            <a:avLst/>
          </a:prstGeom>
          <a:noFill/>
        </p:spPr>
        <p:txBody>
          <a:bodyPr wrap="square" rtlCol="0">
            <a:spAutoFit/>
          </a:bodyPr>
          <a:lstStyle/>
          <a:p>
            <a:r>
              <a:rPr lang="en-GB" sz="2200">
                <a:solidFill>
                  <a:srgbClr val="4B4B4A"/>
                </a:solidFill>
                <a:effectLst/>
                <a:ea typeface="Calibri" panose="020F0502020204030204" pitchFamily="34" charset="0"/>
              </a:rPr>
              <a:t>email: </a:t>
            </a:r>
            <a:r>
              <a:rPr lang="en-GB" sz="2200" u="sng">
                <a:solidFill>
                  <a:srgbClr val="0563C1"/>
                </a:solidFill>
                <a:effectLst/>
                <a:ea typeface="Calibri" panose="020F0502020204030204" pitchFamily="34" charset="0"/>
                <a:cs typeface="Times New Roman" panose="02020603050405020304" pitchFamily="18" charset="0"/>
                <a:hlinkClick r:id="rId3"/>
              </a:rPr>
              <a:t>info@sherif.ac.uk</a:t>
            </a:r>
            <a:endParaRPr lang="en-GB" sz="2200" i="1"/>
          </a:p>
          <a:p>
            <a:endParaRPr lang="en-GB" sz="3200"/>
          </a:p>
        </p:txBody>
      </p:sp>
      <p:sp>
        <p:nvSpPr>
          <p:cNvPr id="10" name="TextBox 9">
            <a:extLst>
              <a:ext uri="{FF2B5EF4-FFF2-40B4-BE49-F238E27FC236}">
                <a16:creationId xmlns:a16="http://schemas.microsoft.com/office/drawing/2014/main" id="{FD8FB840-CBC5-36B1-E294-6E3DC132394C}"/>
              </a:ext>
            </a:extLst>
          </p:cNvPr>
          <p:cNvSpPr txBox="1"/>
          <p:nvPr/>
        </p:nvSpPr>
        <p:spPr>
          <a:xfrm>
            <a:off x="9171446" y="6383807"/>
            <a:ext cx="6113206" cy="369332"/>
          </a:xfrm>
          <a:prstGeom prst="rect">
            <a:avLst/>
          </a:prstGeom>
          <a:noFill/>
        </p:spPr>
        <p:txBody>
          <a:bodyPr wrap="square">
            <a:spAutoFit/>
          </a:bodyPr>
          <a:lstStyle/>
          <a:p>
            <a:r>
              <a:rPr lang="en-GB" sz="1800" i="1">
                <a:hlinkClick r:id="rId4"/>
              </a:rPr>
              <a:t>www.sherif.ac.uk</a:t>
            </a:r>
            <a:r>
              <a:rPr lang="en-GB" sz="1800" i="1"/>
              <a:t> </a:t>
            </a:r>
          </a:p>
        </p:txBody>
      </p:sp>
    </p:spTree>
    <p:extLst>
      <p:ext uri="{BB962C8B-B14F-4D97-AF65-F5344CB8AC3E}">
        <p14:creationId xmlns:p14="http://schemas.microsoft.com/office/powerpoint/2010/main" val="2441339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277DCC-EB47-5C7B-104B-A603E3ABDF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7AE7D8-F737-1023-B13F-E2E7F87C3753}"/>
              </a:ext>
            </a:extLst>
          </p:cNvPr>
          <p:cNvSpPr>
            <a:spLocks noGrp="1"/>
          </p:cNvSpPr>
          <p:nvPr>
            <p:ph type="ctrTitle"/>
          </p:nvPr>
        </p:nvSpPr>
        <p:spPr>
          <a:xfrm>
            <a:off x="236049" y="622017"/>
            <a:ext cx="11387093" cy="1112824"/>
          </a:xfrm>
        </p:spPr>
        <p:txBody>
          <a:bodyPr>
            <a:normAutofit fontScale="90000"/>
          </a:bodyPr>
          <a:lstStyle/>
          <a:p>
            <a:r>
              <a:rPr lang="en-GB" sz="4400" b="1">
                <a:solidFill>
                  <a:schemeClr val="accent1">
                    <a:lumMod val="75000"/>
                  </a:schemeClr>
                </a:solidFill>
                <a:latin typeface="Trebuchet MS"/>
              </a:rPr>
              <a:t>UKRI Open Access Policy Stakeholder Forum</a:t>
            </a:r>
            <a:br>
              <a:rPr lang="en-GB" b="1">
                <a:latin typeface="Trebuchet MS" panose="020B0603020202020204" pitchFamily="34" charset="0"/>
              </a:rPr>
            </a:br>
            <a:r>
              <a:rPr lang="en-GB" sz="4000" b="1">
                <a:solidFill>
                  <a:schemeClr val="accent1">
                    <a:lumMod val="75000"/>
                  </a:schemeClr>
                </a:solidFill>
                <a:latin typeface="Trebuchet MS"/>
              </a:rPr>
              <a:t>Sherif representative: Holly Limbert</a:t>
            </a:r>
            <a:endParaRPr lang="en-GB" sz="4000" b="1" i="0">
              <a:solidFill>
                <a:schemeClr val="accent1">
                  <a:lumMod val="75000"/>
                </a:schemeClr>
              </a:solidFill>
              <a:effectLst/>
              <a:latin typeface="Trebuchet MS"/>
            </a:endParaRPr>
          </a:p>
        </p:txBody>
      </p:sp>
      <p:pic>
        <p:nvPicPr>
          <p:cNvPr id="4" name="Picture 3">
            <a:extLst>
              <a:ext uri="{FF2B5EF4-FFF2-40B4-BE49-F238E27FC236}">
                <a16:creationId xmlns:a16="http://schemas.microsoft.com/office/drawing/2014/main" id="{704B74AA-BB3A-1838-810E-E3CCD89AAF1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39403" y="4629481"/>
            <a:ext cx="2867025" cy="1819275"/>
          </a:xfrm>
          <a:prstGeom prst="rect">
            <a:avLst/>
          </a:prstGeom>
        </p:spPr>
      </p:pic>
      <p:sp>
        <p:nvSpPr>
          <p:cNvPr id="5" name="TextBox 4">
            <a:extLst>
              <a:ext uri="{FF2B5EF4-FFF2-40B4-BE49-F238E27FC236}">
                <a16:creationId xmlns:a16="http://schemas.microsoft.com/office/drawing/2014/main" id="{8DEC8E3C-D38D-4C89-C7F9-397A0288E631}"/>
              </a:ext>
            </a:extLst>
          </p:cNvPr>
          <p:cNvSpPr txBox="1"/>
          <p:nvPr/>
        </p:nvSpPr>
        <p:spPr>
          <a:xfrm>
            <a:off x="813320" y="1737377"/>
            <a:ext cx="1783688" cy="3096360"/>
          </a:xfrm>
          <a:prstGeom prst="rect">
            <a:avLst/>
          </a:prstGeom>
          <a:noFill/>
        </p:spPr>
        <p:txBody>
          <a:bodyPr wrap="square" lIns="91440" tIns="45720" rIns="91440" bIns="45720" rtlCol="0" anchor="t">
            <a:spAutoFit/>
          </a:bodyPr>
          <a:lstStyle/>
          <a:p>
            <a:pPr>
              <a:lnSpc>
                <a:spcPct val="150000"/>
              </a:lnSpc>
            </a:pPr>
            <a:r>
              <a:rPr lang="en-GB" b="1">
                <a:latin typeface="Trebuchet MS" panose="020B0603020202020204" pitchFamily="34" charset="0"/>
                <a:ea typeface="MS Mincho" panose="02020609040205080304" pitchFamily="49" charset="-128"/>
              </a:rPr>
              <a:t>Membership</a:t>
            </a:r>
            <a:r>
              <a:rPr lang="en-GB">
                <a:latin typeface="Trebuchet MS" panose="020B0603020202020204" pitchFamily="34" charset="0"/>
                <a:ea typeface="MS Mincho" panose="02020609040205080304" pitchFamily="49" charset="-128"/>
              </a:rPr>
              <a:t>:</a:t>
            </a:r>
          </a:p>
          <a:p>
            <a:pPr>
              <a:lnSpc>
                <a:spcPct val="150000"/>
              </a:lnSpc>
            </a:pPr>
            <a:endParaRPr lang="en-GB" sz="1400">
              <a:latin typeface="Trebuchet MS"/>
              <a:ea typeface="MS Mincho"/>
              <a:cs typeface="Calibri"/>
            </a:endParaRPr>
          </a:p>
          <a:p>
            <a:pPr>
              <a:lnSpc>
                <a:spcPct val="150000"/>
              </a:lnSpc>
            </a:pPr>
            <a:endParaRPr lang="en-GB" sz="1400">
              <a:latin typeface="Trebuchet MS"/>
              <a:ea typeface="MS Mincho"/>
              <a:cs typeface="Calibri"/>
            </a:endParaRPr>
          </a:p>
          <a:p>
            <a:pPr>
              <a:lnSpc>
                <a:spcPct val="150000"/>
              </a:lnSpc>
            </a:pPr>
            <a:endParaRPr lang="en-GB" sz="1400">
              <a:latin typeface="Trebuchet MS"/>
              <a:ea typeface="MS Mincho"/>
              <a:cs typeface="Calibri"/>
            </a:endParaRPr>
          </a:p>
          <a:p>
            <a:pPr>
              <a:lnSpc>
                <a:spcPct val="150000"/>
              </a:lnSpc>
            </a:pPr>
            <a:endParaRPr lang="en-GB">
              <a:latin typeface="Trebuchet MS"/>
              <a:ea typeface="MS Mincho"/>
              <a:cs typeface="Calibri"/>
            </a:endParaRPr>
          </a:p>
          <a:p>
            <a:pPr>
              <a:lnSpc>
                <a:spcPct val="150000"/>
              </a:lnSpc>
            </a:pPr>
            <a:endParaRPr lang="en-GB">
              <a:latin typeface="Trebuchet MS"/>
              <a:ea typeface="MS Mincho"/>
              <a:cs typeface="Calibri"/>
            </a:endParaRPr>
          </a:p>
          <a:p>
            <a:pPr>
              <a:lnSpc>
                <a:spcPct val="150000"/>
              </a:lnSpc>
            </a:pPr>
            <a:endParaRPr lang="en-GB">
              <a:latin typeface="Trebuchet MS"/>
              <a:ea typeface="MS Mincho"/>
              <a:cs typeface="Calibri"/>
            </a:endParaRPr>
          </a:p>
          <a:p>
            <a:pPr>
              <a:lnSpc>
                <a:spcPct val="150000"/>
              </a:lnSpc>
            </a:pPr>
            <a:endParaRPr lang="en-GB">
              <a:ea typeface="Calibri"/>
              <a:cs typeface="Calibri"/>
            </a:endParaRPr>
          </a:p>
        </p:txBody>
      </p:sp>
      <p:sp>
        <p:nvSpPr>
          <p:cNvPr id="6" name="TextBox 5">
            <a:extLst>
              <a:ext uri="{FF2B5EF4-FFF2-40B4-BE49-F238E27FC236}">
                <a16:creationId xmlns:a16="http://schemas.microsoft.com/office/drawing/2014/main" id="{AB09C843-AA25-4C22-189C-793F0763DE2F}"/>
              </a:ext>
            </a:extLst>
          </p:cNvPr>
          <p:cNvSpPr txBox="1"/>
          <p:nvPr/>
        </p:nvSpPr>
        <p:spPr>
          <a:xfrm>
            <a:off x="531902" y="6312260"/>
            <a:ext cx="3558669" cy="954107"/>
          </a:xfrm>
          <a:prstGeom prst="rect">
            <a:avLst/>
          </a:prstGeom>
          <a:noFill/>
        </p:spPr>
        <p:txBody>
          <a:bodyPr wrap="square" rtlCol="0">
            <a:spAutoFit/>
          </a:bodyPr>
          <a:lstStyle/>
          <a:p>
            <a:r>
              <a:rPr lang="en-GB" sz="2200">
                <a:solidFill>
                  <a:srgbClr val="4B4B4A"/>
                </a:solidFill>
                <a:effectLst/>
                <a:ea typeface="Calibri" panose="020F0502020204030204" pitchFamily="34" charset="0"/>
              </a:rPr>
              <a:t>email: </a:t>
            </a:r>
            <a:r>
              <a:rPr lang="en-GB" sz="2200" u="sng">
                <a:solidFill>
                  <a:srgbClr val="0563C1"/>
                </a:solidFill>
                <a:effectLst/>
                <a:ea typeface="Calibri" panose="020F0502020204030204" pitchFamily="34" charset="0"/>
                <a:cs typeface="Times New Roman" panose="02020603050405020304" pitchFamily="18" charset="0"/>
                <a:hlinkClick r:id="rId4"/>
              </a:rPr>
              <a:t>info@sherif.ac.uk</a:t>
            </a:r>
            <a:endParaRPr lang="en-GB" sz="2200" i="1"/>
          </a:p>
          <a:p>
            <a:endParaRPr lang="en-GB" sz="3200"/>
          </a:p>
        </p:txBody>
      </p:sp>
      <p:sp>
        <p:nvSpPr>
          <p:cNvPr id="10" name="TextBox 9">
            <a:extLst>
              <a:ext uri="{FF2B5EF4-FFF2-40B4-BE49-F238E27FC236}">
                <a16:creationId xmlns:a16="http://schemas.microsoft.com/office/drawing/2014/main" id="{C71611FD-5A71-52B6-FF52-AB4E2AAD26AA}"/>
              </a:ext>
            </a:extLst>
          </p:cNvPr>
          <p:cNvSpPr txBox="1"/>
          <p:nvPr/>
        </p:nvSpPr>
        <p:spPr>
          <a:xfrm>
            <a:off x="9171446" y="6383807"/>
            <a:ext cx="6113206" cy="369332"/>
          </a:xfrm>
          <a:prstGeom prst="rect">
            <a:avLst/>
          </a:prstGeom>
          <a:noFill/>
        </p:spPr>
        <p:txBody>
          <a:bodyPr wrap="square">
            <a:spAutoFit/>
          </a:bodyPr>
          <a:lstStyle/>
          <a:p>
            <a:r>
              <a:rPr lang="en-GB" sz="1800" i="1">
                <a:hlinkClick r:id="rId5"/>
              </a:rPr>
              <a:t>www.sherif.ac.uk</a:t>
            </a:r>
            <a:r>
              <a:rPr lang="en-GB" sz="1800" i="1"/>
              <a:t> </a:t>
            </a:r>
          </a:p>
        </p:txBody>
      </p:sp>
      <p:pic>
        <p:nvPicPr>
          <p:cNvPr id="3" name="Picture 2" descr="A table with text on it&#10;&#10;Description automatically generated">
            <a:extLst>
              <a:ext uri="{FF2B5EF4-FFF2-40B4-BE49-F238E27FC236}">
                <a16:creationId xmlns:a16="http://schemas.microsoft.com/office/drawing/2014/main" id="{6146D4D3-322F-B720-D3B2-C959D2D8404A}"/>
              </a:ext>
            </a:extLst>
          </p:cNvPr>
          <p:cNvPicPr>
            <a:picLocks noChangeAspect="1"/>
          </p:cNvPicPr>
          <p:nvPr/>
        </p:nvPicPr>
        <p:blipFill>
          <a:blip r:embed="rId6"/>
          <a:srcRect r="1627" b="335"/>
          <a:stretch/>
        </p:blipFill>
        <p:spPr>
          <a:xfrm>
            <a:off x="717889" y="2333469"/>
            <a:ext cx="6846282" cy="3765058"/>
          </a:xfrm>
          <a:prstGeom prst="rect">
            <a:avLst/>
          </a:prstGeom>
        </p:spPr>
      </p:pic>
      <p:sp>
        <p:nvSpPr>
          <p:cNvPr id="7" name="TextBox 6">
            <a:extLst>
              <a:ext uri="{FF2B5EF4-FFF2-40B4-BE49-F238E27FC236}">
                <a16:creationId xmlns:a16="http://schemas.microsoft.com/office/drawing/2014/main" id="{A8205B9D-5B9C-8DD1-2C4B-B44199E75672}"/>
              </a:ext>
            </a:extLst>
          </p:cNvPr>
          <p:cNvSpPr txBox="1"/>
          <p:nvPr/>
        </p:nvSpPr>
        <p:spPr>
          <a:xfrm>
            <a:off x="8051800" y="2438400"/>
            <a:ext cx="3683000" cy="101566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a:latin typeface="Trebuchet MS" panose="020B0603020202020204" pitchFamily="34" charset="0"/>
                <a:ea typeface="Calibri"/>
                <a:cs typeface="Calibri"/>
              </a:rPr>
              <a:t>Full list of members &amp; Terms of Reference </a:t>
            </a:r>
            <a:r>
              <a:rPr lang="en-US" sz="2000">
                <a:latin typeface="Trebuchet MS" panose="020B0603020202020204" pitchFamily="34" charset="0"/>
                <a:ea typeface="+mn-lt"/>
                <a:cs typeface="+mn-lt"/>
                <a:hlinkClick r:id="rId7"/>
              </a:rPr>
              <a:t>https://bit.ly/3WbLng4</a:t>
            </a:r>
            <a:r>
              <a:rPr lang="en-US" sz="2000">
                <a:latin typeface="Trebuchet MS" panose="020B0603020202020204" pitchFamily="34" charset="0"/>
                <a:ea typeface="+mn-lt"/>
                <a:cs typeface="+mn-lt"/>
              </a:rPr>
              <a:t> </a:t>
            </a:r>
          </a:p>
        </p:txBody>
      </p:sp>
    </p:spTree>
    <p:extLst>
      <p:ext uri="{BB962C8B-B14F-4D97-AF65-F5344CB8AC3E}">
        <p14:creationId xmlns:p14="http://schemas.microsoft.com/office/powerpoint/2010/main" val="27790001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1015</Words>
  <Application>Microsoft Office PowerPoint</Application>
  <PresentationFormat>Widescreen</PresentationFormat>
  <Paragraphs>82</Paragraphs>
  <Slides>12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Trebuchet MS</vt:lpstr>
      <vt:lpstr>Office Theme</vt:lpstr>
      <vt:lpstr>Sherif Showcase:  Powering Progress with Enhancement Groups</vt:lpstr>
      <vt:lpstr>About sherif</vt:lpstr>
      <vt:lpstr>Sherif/UKSG</vt:lpstr>
      <vt:lpstr>Poll  Have you, or anyone you know in your institution, raised an issue via one of sherif's enhancement groups before?</vt:lpstr>
      <vt:lpstr>Ebsco Enhancement Group Chair: Kath Halfpenny</vt:lpstr>
      <vt:lpstr>Scopus Enhancement Group Chair: Elizabeth McHugh</vt:lpstr>
      <vt:lpstr>ProQuest Enhancement Group Chair: Wendy Mears</vt:lpstr>
      <vt:lpstr>Ovid Enhancement Group Chair: Delyth Morris</vt:lpstr>
      <vt:lpstr>UKRI Open Access Policy Stakeholder Forum Sherif representative: Holly Limbert</vt:lpstr>
      <vt:lpstr>UKRI Open Access Policy Stakeholder Forum Sherif representative: Holly Limbert</vt:lpstr>
      <vt:lpstr>Poll  Do you think you, or one of your colleagues, will speak to your Enhancement Group rep in the future for any of the areas covered today?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Licensed 2 Death: a new hope for eBook licensing?</dc:title>
  <dc:creator>Elaine Mulholland</dc:creator>
  <cp:lastModifiedBy>Samira Koelle</cp:lastModifiedBy>
  <cp:revision>62</cp:revision>
  <cp:lastPrinted>2023-02-28T11:27:59Z</cp:lastPrinted>
  <dcterms:created xsi:type="dcterms:W3CDTF">2022-02-07T16:46:12Z</dcterms:created>
  <dcterms:modified xsi:type="dcterms:W3CDTF">2025-02-21T12:15:50Z</dcterms:modified>
</cp:coreProperties>
</file>