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8" r:id="rId5"/>
    <p:sldId id="275" r:id="rId6"/>
    <p:sldId id="277" r:id="rId7"/>
    <p:sldId id="278" r:id="rId8"/>
    <p:sldId id="286" r:id="rId9"/>
    <p:sldId id="287" r:id="rId10"/>
    <p:sldId id="288" r:id="rId11"/>
    <p:sldId id="285" r:id="rId12"/>
    <p:sldId id="276" r:id="rId13"/>
    <p:sldId id="291" r:id="rId14"/>
    <p:sldId id="289" r:id="rId15"/>
    <p:sldId id="290" r:id="rId16"/>
    <p:sldId id="279" r:id="rId17"/>
    <p:sldId id="280" r:id="rId18"/>
    <p:sldId id="292" r:id="rId19"/>
    <p:sldId id="281" r:id="rId20"/>
    <p:sldId id="282" r:id="rId21"/>
    <p:sldId id="283" r:id="rId22"/>
    <p:sldId id="284" r:id="rId23"/>
    <p:sldId id="293" r:id="rId24"/>
    <p:sldId id="294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Brunt" initials="CB" lastIdx="1" clrIdx="0">
    <p:extLst>
      <p:ext uri="{19B8F6BF-5375-455C-9EA6-DF929625EA0E}">
        <p15:presenceInfo xmlns:p15="http://schemas.microsoft.com/office/powerpoint/2012/main" userId="4c6b77d5fca0cc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11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92EA93-A981-4582-A33C-76BC4A936CF8}" v="90" dt="2024-11-15T09:33:22.3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0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0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551E8-2591-D944-80FD-E935912783A2}" type="datetimeFigureOut">
              <a:rPr lang="en-GB" smtClean="0"/>
              <a:t>15/11/2024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36875-C869-DE4E-9C94-370E4490A2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07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1B23D2-2F37-1850-E5A7-523D0DCB7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4" y="700899"/>
            <a:ext cx="642302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292180"/>
            <a:ext cx="6423024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4332E2-0C3F-5F66-789C-006FAD0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500" y="5645150"/>
            <a:ext cx="1153076" cy="5638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4DBD8-386C-7747-C402-17F2A7108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16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2570269" cy="2699234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ABA4E697-F251-CEC5-AF67-E9705351CB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4356" y="644525"/>
            <a:ext cx="2570269" cy="2021183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34F858D2-EAFD-03BC-4AD5-B2E2979A97A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034356" y="2836257"/>
            <a:ext cx="2570269" cy="3159297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57DD1B6-33DD-0CD6-28EB-1B379163BE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75388" y="3514242"/>
            <a:ext cx="2570269" cy="2481312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ACC5B44-4A75-8626-30B9-4F5637C67A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34DF2-D2B7-E705-3289-66894935777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F36E75EB-DC0B-7844-886B-D9E3565C673B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6A0B10-512B-AD15-12EB-CCF052E49F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GB"/>
              <a:t>Document title goes here</a:t>
            </a: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264260-746A-BA0E-2DA3-13C75E46B06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66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3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3E0A5-EAE5-4542-9F39-36B4F9D63FBA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1"/>
            <a:ext cx="5916612" cy="6200774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AC4C21-E6B8-8C88-856C-DE99691AD0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02369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option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91DB3B-1FA0-25EA-5A02-5BC68124D03C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5E9973-CE18-4BF3-0F7D-111DB3AABAE1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A93BAD5-924D-165D-2FE0-08F3E6DF35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32A49-3370-20EE-4666-10F01D622E9B}"/>
              </a:ext>
            </a:extLst>
          </p:cNvPr>
          <p:cNvSpPr txBox="1"/>
          <p:nvPr userDrawn="1"/>
        </p:nvSpPr>
        <p:spPr>
          <a:xfrm>
            <a:off x="6275387" y="6454630"/>
            <a:ext cx="2546995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Southampton 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1244971-CEDE-D4D2-9C67-6E8C2710FF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95887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option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BC809C-14C9-7B5A-BD5C-F60B8DBDDBD2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4B709C-CED0-0678-2880-7A2C87D0FCA2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E6763B7B-9DD3-CF27-8FBA-2FD58308F8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553" y="2628900"/>
            <a:ext cx="2468324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DFD4-84BD-F44A-AE90-8F322F4BF773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E2969-2376-88AB-B6EF-B34972DBDF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457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06F92E-6832-5121-DCBD-3E0CE1D9A3E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4466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3C8CC-87DB-09DD-B04D-AB27BC1E05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2620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6CBA5-7162-26DC-2789-DE7AB4327669}"/>
              </a:ext>
            </a:extLst>
          </p:cNvPr>
          <p:cNvSpPr txBox="1"/>
          <p:nvPr userDrawn="1"/>
        </p:nvSpPr>
        <p:spPr>
          <a:xfrm>
            <a:off x="6275388" y="6454630"/>
            <a:ext cx="2501118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Southampton 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5C5C3A-8344-3B7A-BE4F-20587D4297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364090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option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87FE4-9E5B-9EA2-530B-E772CFFE39C7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6DDF2B-65AC-B331-83F6-E65FECB8A55D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857F1B-F648-24CD-1EA4-C2AC118A3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354D4-14D5-A741-ADE4-9AD56A8E14B9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5329237" cy="5351029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826645-B243-92FE-33E9-50F487C73859}"/>
              </a:ext>
            </a:extLst>
          </p:cNvPr>
          <p:cNvSpPr txBox="1"/>
          <p:nvPr userDrawn="1"/>
        </p:nvSpPr>
        <p:spPr>
          <a:xfrm>
            <a:off x="6275387" y="6454630"/>
            <a:ext cx="216460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Southampton 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D090F6A-2A0D-B829-542C-60372D8522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14197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 option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FFA58D-BE54-A86C-9AC7-13D3F7DAFB6E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BBBD8D-8B01-3976-F381-B6E3D1F6D5AA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8032DCE-7DF5-9D1B-4FE8-1B78D79D53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89" y="6200774"/>
            <a:ext cx="2659905" cy="6572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6921-25A7-DE49-B701-BD669C6E5AF0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1"/>
            <a:ext cx="5916612" cy="6200774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EAC8B-9E17-B040-8A5D-207C262F40E4}"/>
              </a:ext>
            </a:extLst>
          </p:cNvPr>
          <p:cNvSpPr txBox="1"/>
          <p:nvPr userDrawn="1"/>
        </p:nvSpPr>
        <p:spPr>
          <a:xfrm>
            <a:off x="6275387" y="6454630"/>
            <a:ext cx="216460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Southampton 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20B1E12-D10C-9AEC-A04C-3D6F61C497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237184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FC88E99-F8EF-3013-E970-F58E43F7E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1436766"/>
            <a:ext cx="8727484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2756905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Divider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714B4D2-474F-F4AE-88C5-189E5B552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28041" y="5792732"/>
            <a:ext cx="2976584" cy="532143"/>
          </a:xfrm>
        </p:spPr>
        <p:txBody>
          <a:bodyPr/>
          <a:lstStyle>
            <a:lvl1pPr>
              <a:lnSpc>
                <a:spcPct val="100000"/>
              </a:lnSpc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Extra information</a:t>
            </a:r>
          </a:p>
        </p:txBody>
      </p:sp>
    </p:spTree>
    <p:extLst>
      <p:ext uri="{BB962C8B-B14F-4D97-AF65-F5344CB8AC3E}">
        <p14:creationId xmlns:p14="http://schemas.microsoft.com/office/powerpoint/2010/main" val="361137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30A2B-DE2B-C879-4770-5B6D0B52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692048"/>
            <a:ext cx="8034880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1974480"/>
            <a:ext cx="8034880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4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730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630A2B-DE2B-C879-4770-5B6D0B52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3161" y="692048"/>
            <a:ext cx="6328847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374" y="1974480"/>
            <a:ext cx="6328847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40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Divider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886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41B23D2-2F37-1850-E5A7-523D0DCB7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375" y="962212"/>
            <a:ext cx="682942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4514" y="4661913"/>
            <a:ext cx="5329239" cy="3532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Thank you subtitle style</a:t>
            </a:r>
            <a:endParaRPr lang="en-GB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9AA5C3-C65F-1351-5CA8-19B996DA41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5388" y="5015204"/>
            <a:ext cx="2487502" cy="2578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1 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703BA3-4425-FF33-1E2B-0EBBDF0EEF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7436" y="5273040"/>
            <a:ext cx="2487502" cy="1048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1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997E1FF-22F9-6306-924F-AB87FCF23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24203" y="5015204"/>
            <a:ext cx="2487502" cy="2578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2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82A1E1D-281A-637F-2BF7-C4202A2DD9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6251" y="5273040"/>
            <a:ext cx="2487502" cy="10486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dirty="0"/>
              <a:t>Contact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EFCB5-FE10-4C01-1061-7F1B1F519D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57530" y="949512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C72F4-CF58-4FA3-C855-1A72A223F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683958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303639"/>
            <a:ext cx="6839586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9" name="Picture 8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0250102-394B-333B-E368-C6EA5955CB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950" y="5611481"/>
            <a:ext cx="1231900" cy="63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B8E8B-AC79-E913-BEEF-C8C8E3B602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57530" y="441287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92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65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accent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82F-A5FE-9A99-5135-410A619B3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57530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C72F4-CF58-4FA3-C855-1A72A223F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6839585" cy="1422398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303639"/>
            <a:ext cx="6839586" cy="77045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BF625-435A-706A-6F8C-A598B0B91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500" y="5645150"/>
            <a:ext cx="1153076" cy="56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FA959-1A76-EFFD-0927-0ADFEE311A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"/>
            <a:ext cx="6089650" cy="685771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0982F-A5FE-9A99-5135-410A619B31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57530" y="4853680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54187-86CA-470F-1BF1-8B10E82DE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"/>
            <a:ext cx="6089650" cy="685771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54942B-3608-59AB-590E-2BA85A6290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6" y="0"/>
            <a:ext cx="6099174" cy="6858000"/>
          </a:xfrm>
          <a:solidFill>
            <a:schemeClr val="tx1"/>
          </a:solidFill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6EF1A-C823-49F8-5E01-F1777EEB2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162" y="699012"/>
            <a:ext cx="5329238" cy="1199236"/>
          </a:xfrm>
        </p:spPr>
        <p:txBody>
          <a:bodyPr anchor="t" anchorCtr="0"/>
          <a:lstStyle>
            <a:lvl1pPr algn="l">
              <a:lnSpc>
                <a:spcPct val="75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444B5-66BC-FBBD-0A46-059FEF56C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4" y="2112670"/>
            <a:ext cx="5329239" cy="97924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75000"/>
              </a:lnSpc>
              <a:spcAft>
                <a:spcPts val="750"/>
              </a:spcAft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E12C7-ACF7-7EF5-DF1A-30433E2930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57531" y="442063"/>
            <a:ext cx="1347095" cy="13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4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389" y="643965"/>
            <a:ext cx="5329238" cy="53515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751-D3D3-8744-BBE4-FB031A10FFFF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34B86E-6ABB-D89A-3CED-2B69576CD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177746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option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9E760-966F-3E4C-F475-3DB2BCD31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6553" y="2628900"/>
            <a:ext cx="2468324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BC118-4A4F-0240-87CA-9A77E4E85DF6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9E2969-2376-88AB-B6EF-B34972DBDF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457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06F92E-6832-5121-DCBD-3E0CE1D9A3E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4466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3C8CC-87DB-09DD-B04D-AB27BC1E058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126203" y="2628900"/>
            <a:ext cx="2492040" cy="33666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70BA7A-E886-D343-B167-2C166D3A21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139958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option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1C7-704B-E420-CAE6-F734CF70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D7EA9-BC60-45CF-3F76-1E1EF0694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528-AE30-7E4F-9502-945829E63C4A}" type="datetime1">
              <a:rPr lang="en-GB" smtClean="0"/>
              <a:t>15/11/2024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B751A-4B62-6926-D721-242E44EB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Document title goes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F75C4-735B-9527-24AD-28A914007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6577EEE-365E-B09B-4CB4-4315E931B9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87375" y="2496312"/>
            <a:ext cx="4841152" cy="349924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body copy style</a:t>
            </a:r>
          </a:p>
          <a:p>
            <a:pPr lvl="1"/>
            <a:r>
              <a:rPr lang="en-US" dirty="0"/>
              <a:t>Bullet level 1</a:t>
            </a:r>
          </a:p>
          <a:p>
            <a:pPr lvl="2"/>
            <a:r>
              <a:rPr lang="en-US" dirty="0"/>
              <a:t>Bullet level 2</a:t>
            </a:r>
          </a:p>
          <a:p>
            <a:pPr lvl="3"/>
            <a:r>
              <a:rPr lang="en-US" dirty="0"/>
              <a:t>Bullet level 3</a:t>
            </a:r>
          </a:p>
          <a:p>
            <a:pPr lvl="4"/>
            <a:r>
              <a:rPr lang="en-US" dirty="0"/>
              <a:t>Click to edit subhead level 1</a:t>
            </a:r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83F83C0-BD75-442D-3020-778E85AF4F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644525"/>
            <a:ext cx="5329237" cy="5351029"/>
          </a:xfrm>
        </p:spPr>
        <p:txBody>
          <a:bodyPr anchor="t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45AEB1F-0086-F761-7ACA-FA0F8FC1A1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551" y="1870219"/>
            <a:ext cx="5310061" cy="411806"/>
          </a:xfrm>
        </p:spPr>
        <p:txBody>
          <a:bodyPr/>
          <a:lstStyle>
            <a:lvl1pPr>
              <a:defRPr sz="2400" b="1"/>
            </a:lvl1pPr>
          </a:lstStyle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155969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DD68B7-F2DB-01D3-F29D-6D42411279D1}"/>
              </a:ext>
            </a:extLst>
          </p:cNvPr>
          <p:cNvSpPr/>
          <p:nvPr userDrawn="1"/>
        </p:nvSpPr>
        <p:spPr>
          <a:xfrm>
            <a:off x="0" y="6200775"/>
            <a:ext cx="12192000" cy="657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64ED8-AD21-7E85-7432-8AAED036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10640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90EF4-9B4E-A23A-A98A-748E292D8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65675" y="6454630"/>
            <a:ext cx="726041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36E75EB-DC0B-7844-886B-D9E3565C673B}" type="datetime1">
              <a:rPr lang="en-GB" smtClean="0"/>
              <a:t>15/11/2024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37F8B-67E1-5609-DF62-B61CBFF81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9119" y="6454630"/>
            <a:ext cx="4114800" cy="19064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Document title goes here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8F138-CC2A-2D24-87CC-8F7C89C4F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6410" y="6354690"/>
            <a:ext cx="486070" cy="36512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4740549F-F38D-43A2-B780-492AA5F1A2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FE6141-AFD7-14C4-04DB-D24BFF931FAA}"/>
              </a:ext>
            </a:extLst>
          </p:cNvPr>
          <p:cNvSpPr txBox="1"/>
          <p:nvPr userDrawn="1"/>
        </p:nvSpPr>
        <p:spPr>
          <a:xfrm>
            <a:off x="6275387" y="6454630"/>
            <a:ext cx="2710957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950" dirty="0">
                <a:solidFill>
                  <a:schemeClr val="bg1"/>
                </a:solidFill>
              </a:rPr>
              <a:t>Southampton Solent </a:t>
            </a:r>
            <a:r>
              <a:rPr lang="en-GB" sz="1000" baseline="0" dirty="0">
                <a:solidFill>
                  <a:schemeClr val="bg1"/>
                </a:solidFill>
              </a:rPr>
              <a:t>University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F7460A-588B-F446-EF96-0505179EABF0}"/>
              </a:ext>
            </a:extLst>
          </p:cNvPr>
          <p:cNvSpPr/>
          <p:nvPr userDrawn="1"/>
        </p:nvSpPr>
        <p:spPr>
          <a:xfrm>
            <a:off x="11557000" y="6359525"/>
            <a:ext cx="349250" cy="349250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FD5E2B48-D8E1-AB0D-234A-E0CD5599E31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63" y="6210300"/>
            <a:ext cx="2406650" cy="6477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A10A05-21A0-B473-2CD6-648DED8E5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375" y="1886008"/>
            <a:ext cx="5329238" cy="4057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Click to edit body copy style</a:t>
            </a:r>
          </a:p>
          <a:p>
            <a:pPr lvl="1"/>
            <a:r>
              <a:rPr lang="en-GB" dirty="0"/>
              <a:t>Bullet level 1</a:t>
            </a:r>
          </a:p>
          <a:p>
            <a:pPr lvl="2"/>
            <a:r>
              <a:rPr lang="en-GB" dirty="0"/>
              <a:t>Bullet level 2</a:t>
            </a:r>
          </a:p>
          <a:p>
            <a:pPr lvl="3"/>
            <a:r>
              <a:rPr lang="en-GB" dirty="0"/>
              <a:t>Bullet level 3</a:t>
            </a:r>
          </a:p>
          <a:p>
            <a:pPr lvl="4"/>
            <a:r>
              <a:rPr lang="en-GB" dirty="0"/>
              <a:t>Click to edit subhead level 1</a:t>
            </a:r>
          </a:p>
        </p:txBody>
      </p:sp>
    </p:spTree>
    <p:extLst>
      <p:ext uri="{BB962C8B-B14F-4D97-AF65-F5344CB8AC3E}">
        <p14:creationId xmlns:p14="http://schemas.microsoft.com/office/powerpoint/2010/main" val="356146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77" r:id="rId4"/>
    <p:sldLayoutId id="2147483675" r:id="rId5"/>
    <p:sldLayoutId id="2147483676" r:id="rId6"/>
    <p:sldLayoutId id="2147483650" r:id="rId7"/>
    <p:sldLayoutId id="2147483663" r:id="rId8"/>
    <p:sldLayoutId id="2147483664" r:id="rId9"/>
    <p:sldLayoutId id="214748367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lang="en-GB" sz="1800" kern="1200" spc="-20" baseline="0" noProof="0" dirty="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lang="en-GB" sz="1800" kern="1200" spc="-20" noProof="0" dirty="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1"/>
        </a:buClr>
        <a:buSzPct val="105000"/>
        <a:buFont typeface="Arial" panose="020B0604020202020204" pitchFamily="34" charset="0"/>
        <a:buChar char="•"/>
        <a:defRPr sz="1800" kern="1200" spc="-2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FontTx/>
        <a:buNone/>
        <a:defRPr sz="2400" b="1" kern="1200" spc="-2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70" userDrawn="1">
          <p15:clr>
            <a:srgbClr val="F26B43"/>
          </p15:clr>
        </p15:guide>
        <p15:guide id="4" pos="3727" userDrawn="1">
          <p15:clr>
            <a:srgbClr val="F26B43"/>
          </p15:clr>
        </p15:guide>
        <p15:guide id="5" pos="3953" userDrawn="1">
          <p15:clr>
            <a:srgbClr val="F26B43"/>
          </p15:clr>
        </p15:guide>
        <p15:guide id="6" pos="73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ducation/2023/aug/10/one-in-three-of-englands-university-starters-may-live-at-home-this-year#:~:text=Before%20the%20pandemic%20about%2020,studying%2C%20including%20older%20mature%20students." TargetMode="External"/><Relationship Id="rId2" Type="http://schemas.openxmlformats.org/officeDocument/2006/relationships/hyperlink" Target="https://cosmostudy.uk/publications/the-class-of-2023-opportunities-and-university-plans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uca.libguides.com/survivalguide_2024/hom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968794-E9A5-D706-002A-55AE988BC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702819"/>
            <a:ext cx="7961402" cy="1422398"/>
          </a:xfrm>
        </p:spPr>
        <p:txBody>
          <a:bodyPr/>
          <a:lstStyle/>
          <a:p>
            <a:r>
              <a:rPr lang="en-GB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44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sz="13800" b="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E3A45A5-F760-B805-883F-E0BF599F4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75" y="2865579"/>
            <a:ext cx="6839586" cy="770455"/>
          </a:xfrm>
        </p:spPr>
        <p:txBody>
          <a:bodyPr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dirty="0">
                <a:solidFill>
                  <a:srgbClr val="FFFFFF"/>
                </a:solidFill>
              </a:rPr>
              <a:t>Mike Jones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sz="1400" dirty="0">
                <a:solidFill>
                  <a:srgbClr val="FFFFFF"/>
                </a:solidFill>
              </a:rPr>
              <a:t>Information Librarian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sz="1400" dirty="0">
                <a:solidFill>
                  <a:srgbClr val="FFFFFF"/>
                </a:solidFill>
              </a:rPr>
              <a:t>Solent Library</a:t>
            </a:r>
          </a:p>
        </p:txBody>
      </p:sp>
    </p:spTree>
    <p:extLst>
      <p:ext uri="{BB962C8B-B14F-4D97-AF65-F5344CB8AC3E}">
        <p14:creationId xmlns:p14="http://schemas.microsoft.com/office/powerpoint/2010/main" val="1529490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5C581-C0F4-28A3-C3E7-5B2123617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4E352F-4960-F9C5-1F69-40AA904A6465}"/>
              </a:ext>
            </a:extLst>
          </p:cNvPr>
          <p:cNvSpPr/>
          <p:nvPr/>
        </p:nvSpPr>
        <p:spPr>
          <a:xfrm>
            <a:off x="606552" y="3748751"/>
            <a:ext cx="5476666" cy="21103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4DDA0-6710-1A1A-71D5-5878E11F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649996"/>
          </a:xfrm>
        </p:spPr>
        <p:txBody>
          <a:bodyPr/>
          <a:lstStyle/>
          <a:p>
            <a:r>
              <a:rPr lang="en-GB" dirty="0"/>
              <a:t>Transition from FE to HE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5F56F-E346-5290-D318-EF5273C9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F20D2-3560-8492-CB45-AA0AB662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10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DA9F99-B59C-86C0-4CAD-DE328B8ED49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73155" y="3900854"/>
            <a:ext cx="4841152" cy="1806103"/>
          </a:xfrm>
        </p:spPr>
        <p:txBody>
          <a:bodyPr/>
          <a:lstStyle/>
          <a:p>
            <a:pPr lvl="0"/>
            <a:r>
              <a:rPr lang="en-GB" sz="2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“One of the central concepts of a good transition is that students feel a sense of belonging…feeling part of a community strengthens engagement” </a:t>
            </a:r>
            <a:endParaRPr lang="en-GB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C76972C-2E71-031C-57D5-2BC448DF03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763" y="0"/>
            <a:ext cx="5329237" cy="6203576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8480504-05E4-7C8F-BC4A-D3A8C6D2F1E8}"/>
              </a:ext>
            </a:extLst>
          </p:cNvPr>
          <p:cNvSpPr txBox="1">
            <a:spLocks/>
          </p:cNvSpPr>
          <p:nvPr/>
        </p:nvSpPr>
        <p:spPr>
          <a:xfrm>
            <a:off x="1136364" y="5499934"/>
            <a:ext cx="4841152" cy="270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(Jones </a:t>
            </a:r>
            <a:r>
              <a:rPr lang="en-GB" i="1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et al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2023)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A5390-F42F-2A6E-A166-606E12245D8D}"/>
              </a:ext>
            </a:extLst>
          </p:cNvPr>
          <p:cNvSpPr/>
          <p:nvPr/>
        </p:nvSpPr>
        <p:spPr>
          <a:xfrm>
            <a:off x="606552" y="1292989"/>
            <a:ext cx="5476666" cy="211031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8727757D-30E2-A314-0323-628428B955DD}"/>
              </a:ext>
            </a:extLst>
          </p:cNvPr>
          <p:cNvSpPr txBox="1">
            <a:spLocks/>
          </p:cNvSpPr>
          <p:nvPr/>
        </p:nvSpPr>
        <p:spPr>
          <a:xfrm>
            <a:off x="773155" y="1444758"/>
            <a:ext cx="4841152" cy="16845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“if you get the transition to higher education right then the other determinants of a successful first year such as academic performance will follow” 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C5934EC-E1C6-3BA7-BAE6-886FDF1A3530}"/>
              </a:ext>
            </a:extLst>
          </p:cNvPr>
          <p:cNvSpPr txBox="1">
            <a:spLocks/>
          </p:cNvSpPr>
          <p:nvPr/>
        </p:nvSpPr>
        <p:spPr>
          <a:xfrm>
            <a:off x="1136364" y="3045145"/>
            <a:ext cx="4841152" cy="270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(Jones </a:t>
            </a:r>
            <a:r>
              <a:rPr lang="en-GB" i="1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et al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2023)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4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p"/>
      <p:bldP spid="7" grpId="0"/>
      <p:bldP spid="6" grpId="0" animBg="1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79DD4-84A2-56BD-77BD-D58D0ABAA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6FFB-5667-EFD6-8C0A-A27AF8F7E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Library anxiety</a:t>
            </a:r>
          </a:p>
        </p:txBody>
      </p:sp>
    </p:spTree>
    <p:extLst>
      <p:ext uri="{BB962C8B-B14F-4D97-AF65-F5344CB8AC3E}">
        <p14:creationId xmlns:p14="http://schemas.microsoft.com/office/powerpoint/2010/main" val="3169123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122E3-36B8-0C14-FCDE-8130791F7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C5CF26-964E-B0B5-E5BD-CEBF39409449}"/>
              </a:ext>
            </a:extLst>
          </p:cNvPr>
          <p:cNvSpPr/>
          <p:nvPr/>
        </p:nvSpPr>
        <p:spPr>
          <a:xfrm>
            <a:off x="439947" y="2085654"/>
            <a:ext cx="5476666" cy="26761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BB065-4E70-8388-DF02-C50BFC32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643966"/>
            <a:ext cx="5310061" cy="649996"/>
          </a:xfrm>
        </p:spPr>
        <p:txBody>
          <a:bodyPr/>
          <a:lstStyle/>
          <a:p>
            <a:r>
              <a:rPr lang="en-GB" dirty="0"/>
              <a:t>Library anxiety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9D8CF-EDDE-4B7D-2923-2DD76BA6C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1ECA6-E052-A644-70CE-E484CD3F7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12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263892-5438-B449-4F38-C4C2B141B0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6550" y="2237424"/>
            <a:ext cx="4841152" cy="2165230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Amazement by the size of the library</a:t>
            </a: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Ignorance of the organisation of the library and disorientation in the library space</a:t>
            </a: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Lack of self-confidence at the beginning of research</a:t>
            </a: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Fear of seeking help from a librarian.</a:t>
            </a:r>
            <a:endParaRPr lang="en-GB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Placeholder 11" descr="A person covering her face with her hands&#10;&#10;Description automatically generated">
            <a:extLst>
              <a:ext uri="{FF2B5EF4-FFF2-40B4-BE49-F238E27FC236}">
                <a16:creationId xmlns:a16="http://schemas.microsoft.com/office/drawing/2014/main" id="{34CFCDDC-9B80-D39F-A5E8-C0E54930551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763" y="0"/>
            <a:ext cx="5329237" cy="6203576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987824F-3F51-6E6B-D5DD-6AFFB5A6358E}"/>
              </a:ext>
            </a:extLst>
          </p:cNvPr>
          <p:cNvSpPr txBox="1">
            <a:spLocks/>
          </p:cNvSpPr>
          <p:nvPr/>
        </p:nvSpPr>
        <p:spPr>
          <a:xfrm>
            <a:off x="969759" y="4402654"/>
            <a:ext cx="4841152" cy="270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(</a:t>
            </a:r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Gardijan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2021)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5381A2D-D422-6DF3-68C9-C6ECA8E89698}"/>
              </a:ext>
            </a:extLst>
          </p:cNvPr>
          <p:cNvSpPr txBox="1">
            <a:spLocks/>
          </p:cNvSpPr>
          <p:nvPr/>
        </p:nvSpPr>
        <p:spPr>
          <a:xfrm>
            <a:off x="606551" y="1293962"/>
            <a:ext cx="5199927" cy="673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Mellon (1986) first defined Library Anxiety as a specific sub-section of Academic Anxiety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4F08D8-CB4B-E3AB-C4FA-4184C185D051}"/>
              </a:ext>
            </a:extLst>
          </p:cNvPr>
          <p:cNvSpPr txBox="1">
            <a:spLocks/>
          </p:cNvSpPr>
          <p:nvPr/>
        </p:nvSpPr>
        <p:spPr>
          <a:xfrm>
            <a:off x="606550" y="5000445"/>
            <a:ext cx="5199927" cy="6731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No correlation with academic ability. Even the most gifted students can experience library anxiety (Meech and Brooks cited in </a:t>
            </a:r>
            <a:r>
              <a:rPr lang="en-GB" dirty="0" err="1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Gardijan</a:t>
            </a: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2021)</a:t>
            </a:r>
            <a:endParaRPr lang="en-GB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33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uiExpand="1" build="p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5C980-BCA6-A9C9-E008-30D7C9A6B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F4E4B-5F56-5E45-DBE8-9364C41D7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Current solutions</a:t>
            </a:r>
          </a:p>
        </p:txBody>
      </p:sp>
    </p:spTree>
    <p:extLst>
      <p:ext uri="{BB962C8B-B14F-4D97-AF65-F5344CB8AC3E}">
        <p14:creationId xmlns:p14="http://schemas.microsoft.com/office/powerpoint/2010/main" val="2463165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603FC-CDF4-0930-958E-948FDF017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E8C7-6EE0-54D0-8604-48A78D21D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704351"/>
            <a:ext cx="5310061" cy="649996"/>
          </a:xfrm>
        </p:spPr>
        <p:txBody>
          <a:bodyPr/>
          <a:lstStyle/>
          <a:p>
            <a:r>
              <a:rPr lang="en-GB" dirty="0"/>
              <a:t>HE interventions in FE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6731F-5C50-5883-E795-A238F18FF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BAC0B-274E-961E-B657-6D1B37BF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14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ECAF24-EBDF-F9CA-846E-C03526D5449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7375" y="1354347"/>
            <a:ext cx="4617671" cy="4641207"/>
          </a:xfrm>
        </p:spPr>
        <p:txBody>
          <a:bodyPr/>
          <a:lstStyle/>
          <a:p>
            <a:r>
              <a:rPr lang="en-GB" dirty="0"/>
              <a:t>Gill (2017) found that universities offering intervention during students’ FE development set clear expectations and eased anxiety upon entry to HE. This increased student satisfaction and aided in retention.</a:t>
            </a:r>
          </a:p>
          <a:p>
            <a:endParaRPr lang="en-GB" dirty="0"/>
          </a:p>
          <a:p>
            <a:r>
              <a:rPr lang="en-GB" dirty="0"/>
              <a:t>What are our expectations from a library perspective?</a:t>
            </a:r>
          </a:p>
        </p:txBody>
      </p:sp>
      <p:pic>
        <p:nvPicPr>
          <p:cNvPr id="8" name="Picture Placeholder 7" descr="A group of people in a library&#10;&#10;Description automatically generated">
            <a:extLst>
              <a:ext uri="{FF2B5EF4-FFF2-40B4-BE49-F238E27FC236}">
                <a16:creationId xmlns:a16="http://schemas.microsoft.com/office/drawing/2014/main" id="{2B55AF65-0076-1D16-6D79-58428CDBC99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3985" y="0"/>
            <a:ext cx="6188015" cy="6200775"/>
          </a:xfrm>
        </p:spPr>
      </p:pic>
    </p:spTree>
    <p:extLst>
      <p:ext uri="{BB962C8B-B14F-4D97-AF65-F5344CB8AC3E}">
        <p14:creationId xmlns:p14="http://schemas.microsoft.com/office/powerpoint/2010/main" val="327379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69915-1172-7804-F992-5B7EA34CD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54461-99AB-133F-34F7-709C45A40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649996"/>
          </a:xfrm>
        </p:spPr>
        <p:txBody>
          <a:bodyPr/>
          <a:lstStyle/>
          <a:p>
            <a:r>
              <a:rPr lang="en-GB" dirty="0"/>
              <a:t>The skills-based approach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01A1DB-ABA0-4EB5-A639-8387AB82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D8985-EEC6-BA7E-54F0-4D361E17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15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0C3014-B4BF-2317-1BB1-A01C53908A9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7375" y="1354347"/>
            <a:ext cx="5416610" cy="46412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Centred around the Extended Project Qualification (EPQ)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Skills sessions delivered by FE librarians as part of course teaching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 libraries coming into colleges to deliver sessions, or FE students visiting Universities for study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Online provision of support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was my initial approach to transition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C705C19-FE6C-7B73-A728-9FF25754AA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9931" y="0"/>
            <a:ext cx="5712069" cy="6200775"/>
          </a:xfrm>
        </p:spPr>
      </p:pic>
    </p:spTree>
    <p:extLst>
      <p:ext uri="{BB962C8B-B14F-4D97-AF65-F5344CB8AC3E}">
        <p14:creationId xmlns:p14="http://schemas.microsoft.com/office/powerpoint/2010/main" val="7739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1A9BE-CE41-D0E1-AEE9-92DE4E941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5B33-75AC-BF19-B66C-D028DE8BC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649996"/>
          </a:xfrm>
        </p:spPr>
        <p:txBody>
          <a:bodyPr/>
          <a:lstStyle/>
          <a:p>
            <a:r>
              <a:rPr lang="en-GB" dirty="0"/>
              <a:t>Limitations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F75B7-0880-AC32-C0D2-B45B5066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74560-A246-C90D-48FD-8A8C2251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16</a:t>
            </a:fld>
            <a:endParaRPr lang="en-GB"/>
          </a:p>
        </p:txBody>
      </p:sp>
      <p:pic>
        <p:nvPicPr>
          <p:cNvPr id="8" name="Picture Placeholder 7" descr="A person in a striped shirt&#10;&#10;Description automatically generated">
            <a:extLst>
              <a:ext uri="{FF2B5EF4-FFF2-40B4-BE49-F238E27FC236}">
                <a16:creationId xmlns:a16="http://schemas.microsoft.com/office/drawing/2014/main" id="{B5583A93-1F02-83DE-61BC-E6919EC0BE4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050" y="0"/>
            <a:ext cx="5695950" cy="6205538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D9ED0BF-88B6-3690-B073-211FF39B6ACF}"/>
              </a:ext>
            </a:extLst>
          </p:cNvPr>
          <p:cNvSpPr txBox="1">
            <a:spLocks/>
          </p:cNvSpPr>
          <p:nvPr/>
        </p:nvSpPr>
        <p:spPr>
          <a:xfrm>
            <a:off x="606551" y="1293962"/>
            <a:ext cx="5310061" cy="2165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Not all students do EPQ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FE librarians not afforded opportunities for skills training in other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HE librarians increasingly time-poor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What is the motivation of HE getting involved?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Are HE interfering?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Will have to go through this again at University regardless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Skills-based preparation for HE can actually lessen students’ feelings of readiness (Jansen and van der Meer 2012; Molesworth cited in Jones </a:t>
            </a:r>
            <a:r>
              <a:rPr lang="en-GB" i="1" dirty="0">
                <a:latin typeface="Aptos" panose="020B0004020202020204" pitchFamily="34" charset="0"/>
                <a:ea typeface="Times New Roman" panose="02020603050405020304" pitchFamily="18" charset="0"/>
              </a:rPr>
              <a:t>et al</a:t>
            </a: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  <a:ea typeface="Times New Roman" panose="02020603050405020304" pitchFamily="18" charset="0"/>
              </a:rPr>
              <a:t>Only prepares them for one aspect of library services</a:t>
            </a:r>
          </a:p>
        </p:txBody>
      </p:sp>
    </p:spTree>
    <p:extLst>
      <p:ext uri="{BB962C8B-B14F-4D97-AF65-F5344CB8AC3E}">
        <p14:creationId xmlns:p14="http://schemas.microsoft.com/office/powerpoint/2010/main" val="175051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D6FB1-432A-6EA4-327F-B9EB35724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793A4-C4EE-A5A5-CB71-13EDA21900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 new approach</a:t>
            </a:r>
          </a:p>
        </p:txBody>
      </p:sp>
    </p:spTree>
    <p:extLst>
      <p:ext uri="{BB962C8B-B14F-4D97-AF65-F5344CB8AC3E}">
        <p14:creationId xmlns:p14="http://schemas.microsoft.com/office/powerpoint/2010/main" val="2176050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1735D-42A1-1DCB-14B8-CDCD271CD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FB0D-9BA9-8A78-9E23-4E5905E90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649996"/>
          </a:xfrm>
        </p:spPr>
        <p:txBody>
          <a:bodyPr/>
          <a:lstStyle/>
          <a:p>
            <a:r>
              <a:rPr lang="en-GB" dirty="0"/>
              <a:t>A mindset-based solution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BB7795-C3F6-61EF-5EE5-4F19BEFA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1C6B1-EC96-E1CC-52B2-3F1F1BFC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18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C7BC20-A39B-1D2B-A015-A8E736493B8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6554" y="1293962"/>
            <a:ext cx="5489446" cy="46412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Shift focus from what HE expects of the student to what students can expect from 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Less focus on skills development and more on fostering help-seeking behaviours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FE can be seen to have a focus on answering questions, whereas the focus in HE is on students asking questions – BUT there are a number of social barriers to this (Jones </a:t>
            </a:r>
            <a:r>
              <a:rPr lang="en-GB" i="1" dirty="0"/>
              <a:t>et al</a:t>
            </a:r>
            <a:r>
              <a:rPr lang="en-GB" dirty="0"/>
              <a:t>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Transition as less of process from A to B and instead as a continuum throughout their academic journey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Successful transition = better retention</a:t>
            </a:r>
          </a:p>
        </p:txBody>
      </p:sp>
      <p:pic>
        <p:nvPicPr>
          <p:cNvPr id="9" name="Picture 8" descr="A person with a box on their head&#10;&#10;Description automatically generated">
            <a:extLst>
              <a:ext uri="{FF2B5EF4-FFF2-40B4-BE49-F238E27FC236}">
                <a16:creationId xmlns:a16="http://schemas.microsoft.com/office/drawing/2014/main" id="{2B132555-FFD9-751C-188D-5E985E33C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554" y="0"/>
            <a:ext cx="5489446" cy="62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3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68B02-5659-CB98-EDD5-0E82161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9657-FD97-8FC0-1952-8827F343B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649996"/>
          </a:xfrm>
        </p:spPr>
        <p:txBody>
          <a:bodyPr/>
          <a:lstStyle/>
          <a:p>
            <a:r>
              <a:rPr lang="en-GB" dirty="0"/>
              <a:t>Implementing this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5D9DE-4AE6-F528-D09E-529F55F63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C8F0-FB45-A9E3-CC13-7178D6C1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19</a:t>
            </a:fld>
            <a:endParaRPr lang="en-GB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F3844D0-F710-23E8-21CD-5D72C10C5D1C}"/>
              </a:ext>
            </a:extLst>
          </p:cNvPr>
          <p:cNvSpPr txBox="1">
            <a:spLocks/>
          </p:cNvSpPr>
          <p:nvPr/>
        </p:nvSpPr>
        <p:spPr>
          <a:xfrm>
            <a:off x="606554" y="1293962"/>
            <a:ext cx="5489446" cy="46412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Collaboration is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students staying local to home strengthens importance of links between FE and 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FE and HE libraries work together to better align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Move away from recruitment as our motivator, instead focus on retention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Outreach from an independent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Less focus on developing independent learners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Own our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Evidence our impact</a:t>
            </a:r>
          </a:p>
        </p:txBody>
      </p:sp>
      <p:pic>
        <p:nvPicPr>
          <p:cNvPr id="7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ECAF2856-620A-A440-1DE5-0E48D08FA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2554" y="0"/>
            <a:ext cx="5489446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CF15-B3B3-F071-EA08-1DB1B926E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92862"/>
            <a:ext cx="5310061" cy="649996"/>
          </a:xfrm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137993-5540-1973-A92A-ADB272C3E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44FFA-D1F9-E028-4186-9CFEBDB7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2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82E8DD-87A0-A51A-D417-7FB0AA52037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16126" y="1186570"/>
            <a:ext cx="6233980" cy="247649"/>
          </a:xfrm>
        </p:spPr>
        <p:txBody>
          <a:bodyPr/>
          <a:lstStyle/>
          <a:p>
            <a:r>
              <a:rPr lang="en-GB" dirty="0"/>
              <a:t>2005: Library Assistant at Barton Peveril Sixth Form College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68686B6-EF30-1A6E-B415-38A2D5D1E831}"/>
              </a:ext>
            </a:extLst>
          </p:cNvPr>
          <p:cNvCxnSpPr/>
          <p:nvPr/>
        </p:nvCxnSpPr>
        <p:spPr>
          <a:xfrm>
            <a:off x="1457864" y="1285335"/>
            <a:ext cx="0" cy="44684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D6B14C-B86C-7BAF-C31A-E7D24A036CC7}"/>
              </a:ext>
            </a:extLst>
          </p:cNvPr>
          <p:cNvCxnSpPr>
            <a:cxnSpLocks/>
          </p:cNvCxnSpPr>
          <p:nvPr/>
        </p:nvCxnSpPr>
        <p:spPr>
          <a:xfrm>
            <a:off x="984130" y="1308249"/>
            <a:ext cx="51183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9A1A20-829E-EA4C-7F18-AD1761D0ADA0}"/>
              </a:ext>
            </a:extLst>
          </p:cNvPr>
          <p:cNvCxnSpPr>
            <a:cxnSpLocks/>
          </p:cNvCxnSpPr>
          <p:nvPr/>
        </p:nvCxnSpPr>
        <p:spPr>
          <a:xfrm>
            <a:off x="984130" y="2397334"/>
            <a:ext cx="51183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2D7517-2611-F34F-70B5-597A0937BCBF}"/>
              </a:ext>
            </a:extLst>
          </p:cNvPr>
          <p:cNvCxnSpPr>
            <a:cxnSpLocks/>
          </p:cNvCxnSpPr>
          <p:nvPr/>
        </p:nvCxnSpPr>
        <p:spPr>
          <a:xfrm>
            <a:off x="984130" y="3513286"/>
            <a:ext cx="51183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5C8A9F-7B0A-7498-06E7-ED47976E89F9}"/>
              </a:ext>
            </a:extLst>
          </p:cNvPr>
          <p:cNvCxnSpPr>
            <a:cxnSpLocks/>
          </p:cNvCxnSpPr>
          <p:nvPr/>
        </p:nvCxnSpPr>
        <p:spPr>
          <a:xfrm>
            <a:off x="984130" y="5729331"/>
            <a:ext cx="51183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AA5A24-06FB-4BB0-D7A6-F8642A7F0359}"/>
              </a:ext>
            </a:extLst>
          </p:cNvPr>
          <p:cNvSpPr txBox="1"/>
          <p:nvPr/>
        </p:nvSpPr>
        <p:spPr>
          <a:xfrm>
            <a:off x="497855" y="1184425"/>
            <a:ext cx="672153" cy="2476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dirty="0"/>
              <a:t>2005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7539C-62CD-2D82-9861-AB4EF3C25365}"/>
              </a:ext>
            </a:extLst>
          </p:cNvPr>
          <p:cNvSpPr txBox="1"/>
          <p:nvPr/>
        </p:nvSpPr>
        <p:spPr>
          <a:xfrm>
            <a:off x="497855" y="2273510"/>
            <a:ext cx="672153" cy="2476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dirty="0"/>
              <a:t>2010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0317C5-AF75-9C0C-DF00-741ED110547C}"/>
              </a:ext>
            </a:extLst>
          </p:cNvPr>
          <p:cNvSpPr txBox="1"/>
          <p:nvPr/>
        </p:nvSpPr>
        <p:spPr>
          <a:xfrm>
            <a:off x="497855" y="3389462"/>
            <a:ext cx="672153" cy="2476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dirty="0"/>
              <a:t>2015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962D7-19AA-DEAC-0078-9011C937AD99}"/>
              </a:ext>
            </a:extLst>
          </p:cNvPr>
          <p:cNvSpPr txBox="1"/>
          <p:nvPr/>
        </p:nvSpPr>
        <p:spPr>
          <a:xfrm>
            <a:off x="497855" y="5603333"/>
            <a:ext cx="672153" cy="2476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dirty="0"/>
              <a:t>2025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B4C4F9-B709-AA11-7828-8E6D741D0C34}"/>
              </a:ext>
            </a:extLst>
          </p:cNvPr>
          <p:cNvCxnSpPr>
            <a:cxnSpLocks/>
          </p:cNvCxnSpPr>
          <p:nvPr/>
        </p:nvCxnSpPr>
        <p:spPr>
          <a:xfrm>
            <a:off x="984130" y="4620222"/>
            <a:ext cx="51183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055744D-214C-2032-0409-373107BCCCEA}"/>
              </a:ext>
            </a:extLst>
          </p:cNvPr>
          <p:cNvSpPr txBox="1"/>
          <p:nvPr/>
        </p:nvSpPr>
        <p:spPr>
          <a:xfrm>
            <a:off x="497855" y="4496398"/>
            <a:ext cx="672153" cy="24764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GB" dirty="0"/>
              <a:t>2020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B0F970A-BA05-F7C3-7DB8-84B2893799E5}"/>
              </a:ext>
            </a:extLst>
          </p:cNvPr>
          <p:cNvSpPr txBox="1">
            <a:spLocks/>
          </p:cNvSpPr>
          <p:nvPr/>
        </p:nvSpPr>
        <p:spPr>
          <a:xfrm>
            <a:off x="4316125" y="2903268"/>
            <a:ext cx="6363376" cy="24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2013: Senior Library Assistant at Barton Peveril Sixth Form College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E2029F9F-5FBA-959C-C092-E6A905A471A3}"/>
              </a:ext>
            </a:extLst>
          </p:cNvPr>
          <p:cNvSpPr txBox="1">
            <a:spLocks/>
          </p:cNvSpPr>
          <p:nvPr/>
        </p:nvSpPr>
        <p:spPr>
          <a:xfrm>
            <a:off x="4316125" y="3487861"/>
            <a:ext cx="7073611" cy="24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2015: MA Information &amp; Library Management from Northumbria University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7F16B6DE-45C8-D24F-AA5F-C1E6676F0E47}"/>
              </a:ext>
            </a:extLst>
          </p:cNvPr>
          <p:cNvSpPr txBox="1">
            <a:spLocks/>
          </p:cNvSpPr>
          <p:nvPr/>
        </p:nvSpPr>
        <p:spPr>
          <a:xfrm>
            <a:off x="4338471" y="4112958"/>
            <a:ext cx="6363376" cy="24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2018: Assistant Librarian at University of Winchester</a:t>
            </a:r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9860FB20-7325-01C2-1538-F6018C6BAE75}"/>
              </a:ext>
            </a:extLst>
          </p:cNvPr>
          <p:cNvSpPr txBox="1">
            <a:spLocks/>
          </p:cNvSpPr>
          <p:nvPr/>
        </p:nvSpPr>
        <p:spPr>
          <a:xfrm>
            <a:off x="4316125" y="3265141"/>
            <a:ext cx="6363376" cy="24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2015: Assistant Library Manager at Barton Peveril Sixth Form College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1A9CC8FD-2C9C-A7B2-E618-8B1FDCFE73CC}"/>
              </a:ext>
            </a:extLst>
          </p:cNvPr>
          <p:cNvSpPr txBox="1">
            <a:spLocks/>
          </p:cNvSpPr>
          <p:nvPr/>
        </p:nvSpPr>
        <p:spPr>
          <a:xfrm>
            <a:off x="4316126" y="4989150"/>
            <a:ext cx="6363376" cy="2476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2022: Information Librarian at Southampton Solent University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93AD3D-FEB6-9E95-0B24-105DA1F3B232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1495964" y="1308249"/>
            <a:ext cx="2820162" cy="2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2A3C1A0-7CEA-E204-FA57-7155AEA5B2A3}"/>
              </a:ext>
            </a:extLst>
          </p:cNvPr>
          <p:cNvCxnSpPr>
            <a:cxnSpLocks/>
          </p:cNvCxnSpPr>
          <p:nvPr/>
        </p:nvCxnSpPr>
        <p:spPr>
          <a:xfrm flipH="1" flipV="1">
            <a:off x="1495964" y="3019571"/>
            <a:ext cx="2820162" cy="2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F6FF5F1-772B-D2A0-334D-2906F4C70356}"/>
              </a:ext>
            </a:extLst>
          </p:cNvPr>
          <p:cNvCxnSpPr>
            <a:cxnSpLocks/>
          </p:cNvCxnSpPr>
          <p:nvPr/>
        </p:nvCxnSpPr>
        <p:spPr>
          <a:xfrm flipH="1" flipV="1">
            <a:off x="1495963" y="3517430"/>
            <a:ext cx="2820162" cy="2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DF7A3F3-5374-68F0-AADE-0A1C7E8D40A2}"/>
              </a:ext>
            </a:extLst>
          </p:cNvPr>
          <p:cNvCxnSpPr>
            <a:cxnSpLocks/>
          </p:cNvCxnSpPr>
          <p:nvPr/>
        </p:nvCxnSpPr>
        <p:spPr>
          <a:xfrm flipH="1" flipV="1">
            <a:off x="1495963" y="4248152"/>
            <a:ext cx="2820162" cy="2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D5C13A9-1018-59F7-7E40-1AB09AC37DAA}"/>
              </a:ext>
            </a:extLst>
          </p:cNvPr>
          <p:cNvCxnSpPr>
            <a:cxnSpLocks/>
          </p:cNvCxnSpPr>
          <p:nvPr/>
        </p:nvCxnSpPr>
        <p:spPr>
          <a:xfrm flipH="1" flipV="1">
            <a:off x="1488087" y="5110828"/>
            <a:ext cx="2820162" cy="21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69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0982B-814C-0816-AE82-C891E5FEF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5B727-D2A0-3A85-2F92-143621E55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Reference List</a:t>
            </a:r>
          </a:p>
        </p:txBody>
      </p:sp>
    </p:spTree>
    <p:extLst>
      <p:ext uri="{BB962C8B-B14F-4D97-AF65-F5344CB8AC3E}">
        <p14:creationId xmlns:p14="http://schemas.microsoft.com/office/powerpoint/2010/main" val="839726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1DABA-40FC-EB76-8CC6-8ADB9D03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1950-ABC7-AD9F-FEA2-EF8EAA42A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306473"/>
            <a:ext cx="5310061" cy="649996"/>
          </a:xfrm>
        </p:spPr>
        <p:txBody>
          <a:bodyPr/>
          <a:lstStyle/>
          <a:p>
            <a:r>
              <a:rPr lang="en-GB" dirty="0"/>
              <a:t>Reference List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B8B656-17F0-C1B4-D562-AE5E4FD26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2611D-EACB-9441-1EAF-F60ABB100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4740549F-F38D-43A2-B780-492AA5F1A2EE}" type="slidenum">
              <a:rPr lang="en-GB" sz="700" smtClean="0"/>
              <a:t>21</a:t>
            </a:fld>
            <a:endParaRPr lang="en-GB" sz="70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E93634C-D005-157B-5395-99C3AA722DD3}"/>
              </a:ext>
            </a:extLst>
          </p:cNvPr>
          <p:cNvSpPr txBox="1">
            <a:spLocks/>
          </p:cNvSpPr>
          <p:nvPr/>
        </p:nvSpPr>
        <p:spPr>
          <a:xfrm>
            <a:off x="606554" y="1108396"/>
            <a:ext cx="10978894" cy="46412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BARRY, M.E., R.J. SNYDER and K.B. MATHUEWS, 2021. Motivations and Challenges of Academic Library Support during the Transition to College.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Portal : Libraries and the Academy,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21(3), 511–530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DIPRINCE, E.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et al.,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2016. Don't Panic!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Reference &amp; User Services Quarterly,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55(4), 283–292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GALE, T. and S. PARKER, 2014. Navigating change: a typology of student transition in higher education.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Studies in higher education (Dorchester-on-Thames),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39(5), 734–753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GARDIJAN, N., 2021. Library Anxiety: An Overview of Re-Emerging Phenomena.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Library Philosophy and Practice,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(Winter), 1–31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GILL, A., 2017. The Transitional Experiences of Sport and Exercise Students from Further to Higher Education.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Innovative Practice in Higher Education,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3(1), 22–47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JANSEN, E.P.W.A. and J. VAN DER MEER, 2012. Ready for university? A cross-national study of students' perceived preparedness for university.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Australian educational researcher,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39(1), 1–16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JESSEN, A. and J. ELANDER, 2009. Development and evaluation of an intervention to improve further education students' understanding of higher education assessment criteria: three studies.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Journal of Further and Higher Education,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33(4), 359–380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JONES, H.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et al.,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2023.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Transition into higher education.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St Albans: Critical Publishing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KENDALL, A., M. KEMPSON and A. FRENCH, 2018. 'How will </a:t>
            </a:r>
            <a:r>
              <a:rPr lang="en-GB" sz="1100" dirty="0">
                <a:solidFill>
                  <a:srgbClr val="000000"/>
                </a:solidFill>
                <a:latin typeface="Roboto" panose="02000000000000000000" pitchFamily="2" charset="0"/>
              </a:rPr>
              <a:t>I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know when </a:t>
            </a:r>
            <a:r>
              <a:rPr lang="en-GB" sz="1100" dirty="0">
                <a:solidFill>
                  <a:srgbClr val="000000"/>
                </a:solidFill>
                <a:latin typeface="Roboto" panose="02000000000000000000" pitchFamily="2" charset="0"/>
              </a:rPr>
              <a:t>I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'm ready?’ Re-imagining FE/HE 'transitions' as collaborative identity work.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Research in Post-Compulsory Education,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23(1), 41–56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MELLON, C.A., 1986. Library Anxiety: A Grounded Theory and Its Development.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College &amp; Research Libraries,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47(2), 160–165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SHAO, X., 2023.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Class of 2023: Opportunities and University Plans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[viewed 18 July 2024]. Available from: </a:t>
            </a:r>
            <a:r>
              <a:rPr lang="en-GB" sz="1100" b="0" i="0" u="none" strike="noStrike" dirty="0">
                <a:solidFill>
                  <a:srgbClr val="0066CC"/>
                </a:solidFill>
                <a:effectLst/>
                <a:latin typeface="Roboto" panose="02000000000000000000" pitchFamily="2" charset="0"/>
                <a:hlinkClick r:id="rId2"/>
              </a:rPr>
              <a:t>https://cosmostudy.uk/publications/the-class-of-2023-opportunities-and-university-plans</a:t>
            </a:r>
            <a:endParaRPr lang="en-GB" sz="11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THE GUARDIAN, 2023.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One in three of England’s university starters ‘may live at home’ this year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[viewed 18 July 2024]. Available from: </a:t>
            </a:r>
            <a:r>
              <a:rPr lang="en-GB" sz="1100" b="0" i="0" u="none" strike="noStrike" dirty="0">
                <a:solidFill>
                  <a:srgbClr val="0066CC"/>
                </a:solidFill>
                <a:effectLst/>
                <a:latin typeface="Roboto" panose="02000000000000000000" pitchFamily="2" charset="0"/>
                <a:hlinkClick r:id="rId3"/>
              </a:rPr>
              <a:t>https://www.theguardian.com/education/2023/aug/10/one-in-three-of-englands-university-starters-may-live-at-home-this-year#:~:text=Before%20the%20pandemic%20about%2020,studying%2C%20including%20older%20mature%20students.</a:t>
            </a:r>
            <a:endParaRPr lang="en-GB" sz="11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THOMPSON, E., 2023. Preparing sixth-form students for the transition into higher education: developing key research skills through the EPQ.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Journal of learning development in higher education,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(29),</a:t>
            </a:r>
          </a:p>
          <a:p>
            <a:pPr algn="l">
              <a:spcAft>
                <a:spcPts val="863"/>
              </a:spcAft>
            </a:pP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UNIVERSITY OF CENTRAL ARKANSAS, 2024. </a:t>
            </a:r>
            <a:r>
              <a:rPr lang="en-GB" sz="1100" b="0" i="1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UCA Library Survival Guide 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[viewed 13 November 2024]. Available from: </a:t>
            </a:r>
            <a:r>
              <a:rPr lang="en-GB" sz="1100" b="0" i="0" u="none" strike="noStrike" dirty="0">
                <a:solidFill>
                  <a:srgbClr val="0066CC"/>
                </a:solidFill>
                <a:effectLst/>
                <a:latin typeface="Roboto" panose="02000000000000000000" pitchFamily="2" charset="0"/>
                <a:hlinkClick r:id="rId4"/>
              </a:rPr>
              <a:t>https://uca.libguides.com/survivalguide_2024/home</a:t>
            </a:r>
            <a:endParaRPr lang="en-GB" sz="11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68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F8E36-81D6-0EE3-B53D-4A0E6DA47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6F3542-428A-BCD5-25C6-84E6581DBF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3760" y="5179498"/>
            <a:ext cx="2617946" cy="353291"/>
          </a:xfrm>
        </p:spPr>
        <p:txBody>
          <a:bodyPr/>
          <a:lstStyle/>
          <a:p>
            <a:r>
              <a:rPr lang="en-GB" sz="2800" dirty="0"/>
              <a:t>Mike Jones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52C7E2-D7EA-9293-E22B-2352CBE436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94633" y="5532789"/>
            <a:ext cx="2487502" cy="257836"/>
          </a:xfrm>
        </p:spPr>
        <p:txBody>
          <a:bodyPr/>
          <a:lstStyle/>
          <a:p>
            <a:r>
              <a:rPr lang="en-GB" dirty="0"/>
              <a:t>Mike.jones@solent.ac.uk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DCB889-8499-1372-06BF-619954E526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11295" y="5886080"/>
            <a:ext cx="1993202" cy="257836"/>
          </a:xfrm>
        </p:spPr>
        <p:txBody>
          <a:bodyPr/>
          <a:lstStyle/>
          <a:p>
            <a:r>
              <a:rPr lang="en-GB" dirty="0"/>
              <a:t>@ThatLibraryMan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212AC6-BE6B-F6C6-50EA-946FA2AB2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03760" y="5825516"/>
            <a:ext cx="338339" cy="378964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124368A-205F-A430-2657-DB16D5D1B54F}"/>
              </a:ext>
            </a:extLst>
          </p:cNvPr>
          <p:cNvSpPr txBox="1">
            <a:spLocks/>
          </p:cNvSpPr>
          <p:nvPr/>
        </p:nvSpPr>
        <p:spPr>
          <a:xfrm>
            <a:off x="9711294" y="6323152"/>
            <a:ext cx="2210411" cy="257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defRPr lang="en-GB" sz="1800" kern="1200" spc="-20" noProof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@michaeljjoneslibrary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D4EB5B2-51D6-423B-4D5A-69C8A666D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4204" y="6262587"/>
            <a:ext cx="377449" cy="3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FE57B-CD36-09B9-1C0F-BEE62AD47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Survey of local FE &amp; HE libraries</a:t>
            </a:r>
          </a:p>
        </p:txBody>
      </p:sp>
    </p:spTree>
    <p:extLst>
      <p:ext uri="{BB962C8B-B14F-4D97-AF65-F5344CB8AC3E}">
        <p14:creationId xmlns:p14="http://schemas.microsoft.com/office/powerpoint/2010/main" val="664669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4C342-CD7E-EFAC-5A02-F905EAE2E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1AA3-3700-0BE6-FECF-84BB96FA0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1" y="402426"/>
            <a:ext cx="10401901" cy="649996"/>
          </a:xfrm>
        </p:spPr>
        <p:txBody>
          <a:bodyPr/>
          <a:lstStyle/>
          <a:p>
            <a:r>
              <a:rPr lang="en-GB" dirty="0"/>
              <a:t>Size of libraries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6B50DF-A55B-431E-23A5-06AFBD1F5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11E5F-B6DC-C2BE-D5DE-0C6826F1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4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9BD81F-2D2A-8435-ADAB-741CECBB0E9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7375" y="1052424"/>
            <a:ext cx="4841152" cy="1500996"/>
          </a:xfrm>
        </p:spPr>
        <p:txBody>
          <a:bodyPr/>
          <a:lstStyle/>
          <a:p>
            <a:r>
              <a:rPr lang="en-GB" sz="2400" b="1" dirty="0"/>
              <a:t>Further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60% have 1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40% have 2 floors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2A4A15E-ABE1-948A-E069-B89F00DD47A7}"/>
              </a:ext>
            </a:extLst>
          </p:cNvPr>
          <p:cNvSpPr txBox="1">
            <a:spLocks/>
          </p:cNvSpPr>
          <p:nvPr/>
        </p:nvSpPr>
        <p:spPr>
          <a:xfrm>
            <a:off x="4702175" y="1049401"/>
            <a:ext cx="4841152" cy="1500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Higher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60% have 5 or more floors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40% have 3 floors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1FA738-D366-BAD5-B3E8-02288A14036B}"/>
              </a:ext>
            </a:extLst>
          </p:cNvPr>
          <p:cNvSpPr txBox="1">
            <a:spLocks/>
          </p:cNvSpPr>
          <p:nvPr/>
        </p:nvSpPr>
        <p:spPr>
          <a:xfrm>
            <a:off x="535251" y="2910127"/>
            <a:ext cx="10401901" cy="64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Food policy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104C5F7D-A889-4202-5330-376B25E01900}"/>
              </a:ext>
            </a:extLst>
          </p:cNvPr>
          <p:cNvSpPr txBox="1">
            <a:spLocks/>
          </p:cNvSpPr>
          <p:nvPr/>
        </p:nvSpPr>
        <p:spPr>
          <a:xfrm>
            <a:off x="535251" y="3554084"/>
            <a:ext cx="4841152" cy="1500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Further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10% neither food or drink allowed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bottled drinks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40% any drinks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CBFDBD3-CC6C-1032-1906-325C3D2A5CDD}"/>
              </a:ext>
            </a:extLst>
          </p:cNvPr>
          <p:cNvSpPr txBox="1">
            <a:spLocks/>
          </p:cNvSpPr>
          <p:nvPr/>
        </p:nvSpPr>
        <p:spPr>
          <a:xfrm>
            <a:off x="4702175" y="3554083"/>
            <a:ext cx="4841152" cy="1500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Higher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ALLOW FOOD &amp; ANY DRINKS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60% hot food only in certain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20% cold food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20% food &amp; drink in certain areas only</a:t>
            </a:r>
          </a:p>
        </p:txBody>
      </p:sp>
      <p:pic>
        <p:nvPicPr>
          <p:cNvPr id="11" name="Graphic 10" descr="Schoolhouse with solid fill">
            <a:extLst>
              <a:ext uri="{FF2B5EF4-FFF2-40B4-BE49-F238E27FC236}">
                <a16:creationId xmlns:a16="http://schemas.microsoft.com/office/drawing/2014/main" id="{2A2B6EB1-1715-69E0-7B61-BBCC9517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9127" y="510249"/>
            <a:ext cx="2040149" cy="2040149"/>
          </a:xfrm>
          <a:prstGeom prst="rect">
            <a:avLst/>
          </a:prstGeom>
        </p:spPr>
      </p:pic>
      <p:pic>
        <p:nvPicPr>
          <p:cNvPr id="12" name="Graphic 11" descr="Food Safety with solid fill">
            <a:extLst>
              <a:ext uri="{FF2B5EF4-FFF2-40B4-BE49-F238E27FC236}">
                <a16:creationId xmlns:a16="http://schemas.microsoft.com/office/drawing/2014/main" id="{91A192D8-FFC2-AE17-1E36-E6AD6644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49127" y="3554083"/>
            <a:ext cx="2040149" cy="20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0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CA41E-237C-EA06-B060-5FBF01DB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2A069-C854-9753-33D1-A14B9C5DE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2427"/>
            <a:ext cx="10401901" cy="649996"/>
          </a:xfrm>
        </p:spPr>
        <p:txBody>
          <a:bodyPr/>
          <a:lstStyle/>
          <a:p>
            <a:r>
              <a:rPr lang="en-GB" dirty="0"/>
              <a:t>Noise expectations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485CFD-F13A-5B91-45E2-456E05CEE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3FE9C-9142-5376-1194-A800D6F2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5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35B2B5-809E-64F2-564F-E9CA56F3DEC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7375" y="1052424"/>
            <a:ext cx="4841152" cy="1500996"/>
          </a:xfrm>
        </p:spPr>
        <p:txBody>
          <a:bodyPr/>
          <a:lstStyle/>
          <a:p>
            <a:r>
              <a:rPr lang="en-GB" sz="2400" b="1" dirty="0"/>
              <a:t>Further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50% quiet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40%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10% silent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CB5726F-930F-3840-E94F-316183B0184C}"/>
              </a:ext>
            </a:extLst>
          </p:cNvPr>
          <p:cNvSpPr txBox="1">
            <a:spLocks/>
          </p:cNvSpPr>
          <p:nvPr/>
        </p:nvSpPr>
        <p:spPr>
          <a:xfrm>
            <a:off x="4702175" y="1042189"/>
            <a:ext cx="4841152" cy="1500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Higher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40%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20% quiet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40% no dominant expectation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DB1B72-E7F0-1E55-009D-86C3AF8F5DC5}"/>
              </a:ext>
            </a:extLst>
          </p:cNvPr>
          <p:cNvSpPr txBox="1">
            <a:spLocks/>
          </p:cNvSpPr>
          <p:nvPr/>
        </p:nvSpPr>
        <p:spPr>
          <a:xfrm>
            <a:off x="535251" y="2904087"/>
            <a:ext cx="10401901" cy="64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Noise options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C73B30-C679-EECD-8EC9-0641779AC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112665"/>
              </p:ext>
            </p:extLst>
          </p:nvPr>
        </p:nvGraphicFramePr>
        <p:xfrm>
          <a:off x="587376" y="3554082"/>
          <a:ext cx="7150518" cy="2251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659">
                  <a:extLst>
                    <a:ext uri="{9D8B030D-6E8A-4147-A177-3AD203B41FA5}">
                      <a16:colId xmlns:a16="http://schemas.microsoft.com/office/drawing/2014/main" val="2920592891"/>
                    </a:ext>
                  </a:extLst>
                </a:gridCol>
                <a:gridCol w="2003324">
                  <a:extLst>
                    <a:ext uri="{9D8B030D-6E8A-4147-A177-3AD203B41FA5}">
                      <a16:colId xmlns:a16="http://schemas.microsoft.com/office/drawing/2014/main" val="2870369445"/>
                    </a:ext>
                  </a:extLst>
                </a:gridCol>
                <a:gridCol w="2131535">
                  <a:extLst>
                    <a:ext uri="{9D8B030D-6E8A-4147-A177-3AD203B41FA5}">
                      <a16:colId xmlns:a16="http://schemas.microsoft.com/office/drawing/2014/main" val="1856996455"/>
                    </a:ext>
                  </a:extLst>
                </a:gridCol>
              </a:tblGrid>
              <a:tr h="450299">
                <a:tc>
                  <a:txBody>
                    <a:bodyPr/>
                    <a:lstStyle/>
                    <a:p>
                      <a:r>
                        <a:rPr lang="en-GB" dirty="0"/>
                        <a:t>Space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97488"/>
                  </a:ext>
                </a:extLst>
              </a:tr>
              <a:tr h="450299">
                <a:tc>
                  <a:txBody>
                    <a:bodyPr/>
                    <a:lstStyle/>
                    <a:p>
                      <a:r>
                        <a:rPr lang="en-GB" dirty="0"/>
                        <a:t>Silent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9790"/>
                  </a:ext>
                </a:extLst>
              </a:tr>
              <a:tr h="450299">
                <a:tc>
                  <a:txBody>
                    <a:bodyPr/>
                    <a:lstStyle/>
                    <a:p>
                      <a:r>
                        <a:rPr lang="en-GB" dirty="0"/>
                        <a:t>Quiet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878643"/>
                  </a:ext>
                </a:extLst>
              </a:tr>
              <a:tr h="450299">
                <a:tc>
                  <a:txBody>
                    <a:bodyPr/>
                    <a:lstStyle/>
                    <a:p>
                      <a:r>
                        <a:rPr lang="en-GB" dirty="0"/>
                        <a:t>Group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701929"/>
                  </a:ext>
                </a:extLst>
              </a:tr>
              <a:tr h="450299">
                <a:tc>
                  <a:txBody>
                    <a:bodyPr/>
                    <a:lstStyle/>
                    <a:p>
                      <a:r>
                        <a:rPr lang="en-GB" dirty="0"/>
                        <a:t>Social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08453"/>
                  </a:ext>
                </a:extLst>
              </a:tr>
            </a:tbl>
          </a:graphicData>
        </a:graphic>
      </p:graphicFrame>
      <p:pic>
        <p:nvPicPr>
          <p:cNvPr id="9" name="Graphic 8" descr="Sound Medium with solid fill">
            <a:extLst>
              <a:ext uri="{FF2B5EF4-FFF2-40B4-BE49-F238E27FC236}">
                <a16:creationId xmlns:a16="http://schemas.microsoft.com/office/drawing/2014/main" id="{0678C7E1-E7EE-56B8-2F7A-F89C34D5C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49127" y="510249"/>
            <a:ext cx="2040149" cy="2040149"/>
          </a:xfrm>
          <a:prstGeom prst="rect">
            <a:avLst/>
          </a:prstGeom>
        </p:spPr>
      </p:pic>
      <p:pic>
        <p:nvPicPr>
          <p:cNvPr id="10" name="Graphic 9" descr="Group brainstorm with solid fill">
            <a:extLst>
              <a:ext uri="{FF2B5EF4-FFF2-40B4-BE49-F238E27FC236}">
                <a16:creationId xmlns:a16="http://schemas.microsoft.com/office/drawing/2014/main" id="{E8C99546-1920-DF31-2850-EC8BA0913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49127" y="3539559"/>
            <a:ext cx="2040149" cy="20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55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D9A6-6080-7136-D208-4805A24D6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EE2A-440D-111C-64F3-49CFFA20B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2427"/>
            <a:ext cx="10401901" cy="649996"/>
          </a:xfrm>
        </p:spPr>
        <p:txBody>
          <a:bodyPr/>
          <a:lstStyle/>
          <a:p>
            <a:r>
              <a:rPr lang="en-GB" dirty="0"/>
              <a:t>Facilities &amp; services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EE10FB-0513-4DB8-D83E-05FF1C61B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00715-089D-E3F6-5164-5FDAC3CF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8E1368-E403-A221-75B5-15C2D239BB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812459"/>
              </p:ext>
            </p:extLst>
          </p:nvPr>
        </p:nvGraphicFramePr>
        <p:xfrm>
          <a:off x="587376" y="1177504"/>
          <a:ext cx="9134594" cy="443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6118">
                  <a:extLst>
                    <a:ext uri="{9D8B030D-6E8A-4147-A177-3AD203B41FA5}">
                      <a16:colId xmlns:a16="http://schemas.microsoft.com/office/drawing/2014/main" val="2920592891"/>
                    </a:ext>
                  </a:extLst>
                </a:gridCol>
                <a:gridCol w="1457864">
                  <a:extLst>
                    <a:ext uri="{9D8B030D-6E8A-4147-A177-3AD203B41FA5}">
                      <a16:colId xmlns:a16="http://schemas.microsoft.com/office/drawing/2014/main" val="2870369445"/>
                    </a:ext>
                  </a:extLst>
                </a:gridCol>
                <a:gridCol w="1440612">
                  <a:extLst>
                    <a:ext uri="{9D8B030D-6E8A-4147-A177-3AD203B41FA5}">
                      <a16:colId xmlns:a16="http://schemas.microsoft.com/office/drawing/2014/main" val="1856996455"/>
                    </a:ext>
                  </a:extLst>
                </a:gridCol>
              </a:tblGrid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Service/Facility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97488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Bookable group study rooms/pods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39790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Bookable individual silent study rooms/pods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878643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Laptop borrowing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701929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Late night opening as 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608453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24/7 opening during key periods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779849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24/7 opening all year 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851971"/>
                  </a:ext>
                </a:extLst>
              </a:tr>
              <a:tr h="554787">
                <a:tc>
                  <a:txBody>
                    <a:bodyPr/>
                    <a:lstStyle/>
                    <a:p>
                      <a:r>
                        <a:rPr lang="en-GB" dirty="0"/>
                        <a:t>Bookable 1:1 or small group appointments with a Librarian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749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20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05258-7369-2142-C904-FED915382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331B4-CA21-EA18-6110-EB26BFE5B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02427"/>
            <a:ext cx="10401901" cy="649996"/>
          </a:xfrm>
        </p:spPr>
        <p:txBody>
          <a:bodyPr/>
          <a:lstStyle/>
          <a:p>
            <a:r>
              <a:rPr lang="en-GB" dirty="0"/>
              <a:t>Percentage of students who get direct information skills training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FD0F9C-E87C-4944-EC4E-D8741887E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80CE6-AB70-DB5D-7315-441FF478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C2FCB9-3992-F159-601A-8D1C50391A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87375" y="1526568"/>
            <a:ext cx="4841152" cy="1500996"/>
          </a:xfrm>
        </p:spPr>
        <p:txBody>
          <a:bodyPr/>
          <a:lstStyle/>
          <a:p>
            <a:r>
              <a:rPr lang="en-GB" sz="2400" b="1" dirty="0"/>
              <a:t>Further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Range of 10-70%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Average of 40%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900A266-241B-EDE9-E538-D24D660EFAD4}"/>
              </a:ext>
            </a:extLst>
          </p:cNvPr>
          <p:cNvSpPr txBox="1">
            <a:spLocks/>
          </p:cNvSpPr>
          <p:nvPr/>
        </p:nvSpPr>
        <p:spPr>
          <a:xfrm>
            <a:off x="4702175" y="1547562"/>
            <a:ext cx="4841152" cy="1500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Higher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Range of 70-100%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Average of 80%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CFF43D-E204-7838-3845-AC70DAC007DA}"/>
              </a:ext>
            </a:extLst>
          </p:cNvPr>
          <p:cNvSpPr txBox="1">
            <a:spLocks/>
          </p:cNvSpPr>
          <p:nvPr/>
        </p:nvSpPr>
        <p:spPr>
          <a:xfrm>
            <a:off x="587375" y="3295291"/>
            <a:ext cx="10401901" cy="64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Referencing styles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CCE9255-2488-01A9-94D2-4470E9F0F8A2}"/>
              </a:ext>
            </a:extLst>
          </p:cNvPr>
          <p:cNvSpPr txBox="1">
            <a:spLocks/>
          </p:cNvSpPr>
          <p:nvPr/>
        </p:nvSpPr>
        <p:spPr>
          <a:xfrm>
            <a:off x="587375" y="3954222"/>
            <a:ext cx="3699953" cy="1500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Further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Harvard (standard), MHRA, Vancouver, APA and Chicago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Average of 1.6 styles per institution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E385365-FBF7-08D5-0044-732479F9A463}"/>
              </a:ext>
            </a:extLst>
          </p:cNvPr>
          <p:cNvSpPr txBox="1">
            <a:spLocks/>
          </p:cNvSpPr>
          <p:nvPr/>
        </p:nvSpPr>
        <p:spPr>
          <a:xfrm>
            <a:off x="4702175" y="3954221"/>
            <a:ext cx="3987914" cy="15009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Higher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Harvard (standard), Harvard (institutional), OSCOLA, APA, Vancouver, Chicago, MHRA, IEEE and MLA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Average of 4.2 styles per institution</a:t>
            </a:r>
          </a:p>
        </p:txBody>
      </p:sp>
      <p:pic>
        <p:nvPicPr>
          <p:cNvPr id="6" name="Graphic 5" descr="Teacher with solid fill">
            <a:extLst>
              <a:ext uri="{FF2B5EF4-FFF2-40B4-BE49-F238E27FC236}">
                <a16:creationId xmlns:a16="http://schemas.microsoft.com/office/drawing/2014/main" id="{7A128ECB-36F1-41E9-0D7D-AFAB7C81E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49127" y="987415"/>
            <a:ext cx="2040149" cy="2040149"/>
          </a:xfrm>
          <a:prstGeom prst="rect">
            <a:avLst/>
          </a:prstGeom>
        </p:spPr>
      </p:pic>
      <p:pic>
        <p:nvPicPr>
          <p:cNvPr id="11" name="Graphic 10" descr="CheckList with solid fill">
            <a:extLst>
              <a:ext uri="{FF2B5EF4-FFF2-40B4-BE49-F238E27FC236}">
                <a16:creationId xmlns:a16="http://schemas.microsoft.com/office/drawing/2014/main" id="{49184CE3-E272-7D95-5149-D8866404B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49127" y="3684644"/>
            <a:ext cx="2040149" cy="20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4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B032-CCAE-8F44-0053-11575AD47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9512-2450-CC3A-47C7-2C79C8BFA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Transition from FE to HE</a:t>
            </a:r>
          </a:p>
        </p:txBody>
      </p:sp>
    </p:spTree>
    <p:extLst>
      <p:ext uri="{BB962C8B-B14F-4D97-AF65-F5344CB8AC3E}">
        <p14:creationId xmlns:p14="http://schemas.microsoft.com/office/powerpoint/2010/main" val="53027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E16F-D530-9378-4242-2ACD79B90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1BE7EA-36D6-A480-EB31-74F36F1F7DCD}"/>
              </a:ext>
            </a:extLst>
          </p:cNvPr>
          <p:cNvSpPr/>
          <p:nvPr/>
        </p:nvSpPr>
        <p:spPr>
          <a:xfrm>
            <a:off x="606552" y="3182934"/>
            <a:ext cx="5476666" cy="267612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052B4-AC35-5307-6BAC-42F8BA9CE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52" y="643966"/>
            <a:ext cx="5310061" cy="649996"/>
          </a:xfrm>
        </p:spPr>
        <p:txBody>
          <a:bodyPr/>
          <a:lstStyle/>
          <a:p>
            <a:r>
              <a:rPr lang="en-GB" dirty="0"/>
              <a:t>Transition from FE to HE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E118A-9244-A2EF-BB4A-596E43AC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7375" y="6360881"/>
            <a:ext cx="4114800" cy="190646"/>
          </a:xfrm>
        </p:spPr>
        <p:txBody>
          <a:bodyPr/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next step: </a:t>
            </a:r>
            <a:r>
              <a:rPr lang="en-GB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FE and HE libraries can work together to improve the transition of students from one to the other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7679A-78BF-764E-D6BF-36B5D3EBF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0549F-F38D-43A2-B780-492AA5F1A2EE}" type="slidenum">
              <a:rPr lang="en-GB" smtClean="0"/>
              <a:t>9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C88866-7F5C-305B-4040-6DCD0270F8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73155" y="3334704"/>
            <a:ext cx="4841152" cy="2165230"/>
          </a:xfrm>
        </p:spPr>
        <p:txBody>
          <a:bodyPr/>
          <a:lstStyle/>
          <a:p>
            <a:pPr lvl="0"/>
            <a:r>
              <a:rPr lang="en-GB" sz="2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“Transition is a complex phenomena that might be more helpfully described as a spectrum of experience that play out differently for different students joining different institutions” </a:t>
            </a:r>
            <a:endParaRPr lang="en-GB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230381A-280E-985F-73D7-89D4E59810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763" y="0"/>
            <a:ext cx="5329237" cy="6203576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F785DAB-0995-C9CC-A01C-2C1C13A6C7D2}"/>
              </a:ext>
            </a:extLst>
          </p:cNvPr>
          <p:cNvSpPr txBox="1">
            <a:spLocks/>
          </p:cNvSpPr>
          <p:nvPr/>
        </p:nvSpPr>
        <p:spPr>
          <a:xfrm>
            <a:off x="1136364" y="5499934"/>
            <a:ext cx="4841152" cy="270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(Kendall, </a:t>
            </a:r>
            <a:r>
              <a:rPr lang="en-GB" dirty="0" err="1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Kempson</a:t>
            </a:r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 and French 2018)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40019-B41E-12FD-0AEA-00A22DC099BB}"/>
              </a:ext>
            </a:extLst>
          </p:cNvPr>
          <p:cNvSpPr/>
          <p:nvPr/>
        </p:nvSpPr>
        <p:spPr>
          <a:xfrm>
            <a:off x="606552" y="1292989"/>
            <a:ext cx="5476666" cy="161965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6E413B0-2F19-9BCE-744B-79D4072716EA}"/>
              </a:ext>
            </a:extLst>
          </p:cNvPr>
          <p:cNvSpPr txBox="1">
            <a:spLocks/>
          </p:cNvSpPr>
          <p:nvPr/>
        </p:nvSpPr>
        <p:spPr>
          <a:xfrm>
            <a:off x="773155" y="1444758"/>
            <a:ext cx="4841152" cy="10444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“change navigated by students in their movement within and through formal education” 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9751C4E-1747-CE15-8C61-BFE672152A98}"/>
              </a:ext>
            </a:extLst>
          </p:cNvPr>
          <p:cNvSpPr txBox="1">
            <a:spLocks/>
          </p:cNvSpPr>
          <p:nvPr/>
        </p:nvSpPr>
        <p:spPr>
          <a:xfrm>
            <a:off x="1136364" y="2553513"/>
            <a:ext cx="4841152" cy="2702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lang="en-GB" sz="1800" kern="1200" spc="-2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lang="en-GB" sz="1800" kern="1200" spc="-2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1"/>
              </a:buClr>
              <a:buSzPct val="105000"/>
              <a:buFont typeface="Arial" panose="020B0604020202020204" pitchFamily="34" charset="0"/>
              <a:buChar char="•"/>
              <a:defRPr sz="1800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FontTx/>
              <a:buNone/>
              <a:defRPr sz="2400" b="1" kern="1200" spc="-2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(Gale and Parker 2014)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9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build="p"/>
      <p:bldP spid="7" grpId="0"/>
      <p:bldP spid="6" grpId="0" animBg="1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Solent">
      <a:dk1>
        <a:srgbClr val="1D2136"/>
      </a:dk1>
      <a:lt1>
        <a:srgbClr val="FFFFFF"/>
      </a:lt1>
      <a:dk2>
        <a:srgbClr val="1D2136"/>
      </a:dk2>
      <a:lt2>
        <a:srgbClr val="FFFFFF"/>
      </a:lt2>
      <a:accent1>
        <a:srgbClr val="CD1423"/>
      </a:accent1>
      <a:accent2>
        <a:srgbClr val="1D2136"/>
      </a:accent2>
      <a:accent3>
        <a:srgbClr val="C6C745"/>
      </a:accent3>
      <a:accent4>
        <a:srgbClr val="FF4D00"/>
      </a:accent4>
      <a:accent5>
        <a:srgbClr val="01C3DE"/>
      </a:accent5>
      <a:accent6>
        <a:srgbClr val="C9267D"/>
      </a:accent6>
      <a:hlink>
        <a:srgbClr val="01C3DE"/>
      </a:hlink>
      <a:folHlink>
        <a:srgbClr val="1D213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f84db96-eebd-4c20-9a71-c9fed79cb0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F71429D0F2F4CA1338822182954F8" ma:contentTypeVersion="16" ma:contentTypeDescription="Create a new document." ma:contentTypeScope="" ma:versionID="86429ce6dec702969ea30e4f5d7abadd">
  <xsd:schema xmlns:xsd="http://www.w3.org/2001/XMLSchema" xmlns:xs="http://www.w3.org/2001/XMLSchema" xmlns:p="http://schemas.microsoft.com/office/2006/metadata/properties" xmlns:ns3="6f84db96-eebd-4c20-9a71-c9fed79cb0b2" xmlns:ns4="46f1427d-a9bd-4720-9605-5c84cdbe3803" targetNamespace="http://schemas.microsoft.com/office/2006/metadata/properties" ma:root="true" ma:fieldsID="a52a5a682eea96c73c194f60bcc6eae1" ns3:_="" ns4:_="">
    <xsd:import namespace="6f84db96-eebd-4c20-9a71-c9fed79cb0b2"/>
    <xsd:import namespace="46f1427d-a9bd-4720-9605-5c84cdbe380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4db96-eebd-4c20-9a71-c9fed79cb0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1427d-a9bd-4720-9605-5c84cdbe380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EE5B44-1AE6-455F-AF0D-9D47F5BF81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0C62B8-BF50-45EC-899D-9E84A11E7634}">
  <ds:schemaRefs>
    <ds:schemaRef ds:uri="6f84db96-eebd-4c20-9a71-c9fed79cb0b2"/>
    <ds:schemaRef ds:uri="http://schemas.microsoft.com/office/2006/documentManagement/types"/>
    <ds:schemaRef ds:uri="http://schemas.openxmlformats.org/package/2006/metadata/core-properties"/>
    <ds:schemaRef ds:uri="46f1427d-a9bd-4720-9605-5c84cdbe3803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18FE3E5-5A59-46FE-BC63-BEFC1260D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84db96-eebd-4c20-9a71-c9fed79cb0b2"/>
    <ds:schemaRef ds:uri="46f1427d-a9bd-4720-9605-5c84cdbe38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1795</Words>
  <Application>Microsoft Office PowerPoint</Application>
  <PresentationFormat>Widescreen</PresentationFormat>
  <Paragraphs>204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Roboto</vt:lpstr>
      <vt:lpstr>Times New Roman</vt:lpstr>
      <vt:lpstr>Office Theme</vt:lpstr>
      <vt:lpstr>The next step: how FE and HE libraries can work together to improve the transition of students from one to the other</vt:lpstr>
      <vt:lpstr>Introduction</vt:lpstr>
      <vt:lpstr>Survey of local FE &amp; HE libraries</vt:lpstr>
      <vt:lpstr>Size of libraries</vt:lpstr>
      <vt:lpstr>Noise expectations</vt:lpstr>
      <vt:lpstr>Facilities &amp; services</vt:lpstr>
      <vt:lpstr>Percentage of students who get direct information skills training</vt:lpstr>
      <vt:lpstr>Transition from FE to HE</vt:lpstr>
      <vt:lpstr>Transition from FE to HE</vt:lpstr>
      <vt:lpstr>Transition from FE to HE</vt:lpstr>
      <vt:lpstr>Library anxiety</vt:lpstr>
      <vt:lpstr>Library anxiety</vt:lpstr>
      <vt:lpstr>Current solutions</vt:lpstr>
      <vt:lpstr>HE interventions in FE</vt:lpstr>
      <vt:lpstr>The skills-based approach</vt:lpstr>
      <vt:lpstr>Limitations</vt:lpstr>
      <vt:lpstr>A new approach</vt:lpstr>
      <vt:lpstr>A mindset-based solution</vt:lpstr>
      <vt:lpstr>Implementing this</vt:lpstr>
      <vt:lpstr>Reference List</vt:lpstr>
      <vt:lpstr>Reference List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Brunt</dc:creator>
  <cp:lastModifiedBy>Samira Koelle</cp:lastModifiedBy>
  <cp:revision>54</cp:revision>
  <dcterms:created xsi:type="dcterms:W3CDTF">2022-07-09T15:13:12Z</dcterms:created>
  <dcterms:modified xsi:type="dcterms:W3CDTF">2024-11-15T11:01:40Z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0x0101003D7F71429D0F2F4CA1338822182954F8</vt:lpwstr>
  </property>
</Properties>
</file>