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738" r:id="rId5"/>
    <p:sldMasterId id="2147483765" r:id="rId6"/>
    <p:sldMasterId id="2147483792" r:id="rId7"/>
    <p:sldMasterId id="2147483807" r:id="rId8"/>
    <p:sldMasterId id="2147483834" r:id="rId9"/>
  </p:sldMasterIdLst>
  <p:notesMasterIdLst>
    <p:notesMasterId r:id="rId59"/>
  </p:notesMasterIdLst>
  <p:sldIdLst>
    <p:sldId id="257" r:id="rId10"/>
    <p:sldId id="339" r:id="rId11"/>
    <p:sldId id="341" r:id="rId12"/>
    <p:sldId id="356" r:id="rId13"/>
    <p:sldId id="353" r:id="rId14"/>
    <p:sldId id="414" r:id="rId15"/>
    <p:sldId id="415" r:id="rId16"/>
    <p:sldId id="416" r:id="rId17"/>
    <p:sldId id="321" r:id="rId18"/>
    <p:sldId id="361" r:id="rId19"/>
    <p:sldId id="363" r:id="rId20"/>
    <p:sldId id="421" r:id="rId21"/>
    <p:sldId id="423" r:id="rId22"/>
    <p:sldId id="422" r:id="rId23"/>
    <p:sldId id="365" r:id="rId24"/>
    <p:sldId id="431" r:id="rId25"/>
    <p:sldId id="366" r:id="rId26"/>
    <p:sldId id="367" r:id="rId27"/>
    <p:sldId id="369" r:id="rId28"/>
    <p:sldId id="370" r:id="rId29"/>
    <p:sldId id="371" r:id="rId30"/>
    <p:sldId id="430" r:id="rId31"/>
    <p:sldId id="429" r:id="rId32"/>
    <p:sldId id="372" r:id="rId33"/>
    <p:sldId id="376" r:id="rId34"/>
    <p:sldId id="377" r:id="rId35"/>
    <p:sldId id="397" r:id="rId36"/>
    <p:sldId id="344" r:id="rId37"/>
    <p:sldId id="346" r:id="rId38"/>
    <p:sldId id="347" r:id="rId39"/>
    <p:sldId id="349" r:id="rId40"/>
    <p:sldId id="390" r:id="rId41"/>
    <p:sldId id="392" r:id="rId42"/>
    <p:sldId id="404" r:id="rId43"/>
    <p:sldId id="395" r:id="rId44"/>
    <p:sldId id="396" r:id="rId45"/>
    <p:sldId id="406" r:id="rId46"/>
    <p:sldId id="398" r:id="rId47"/>
    <p:sldId id="399" r:id="rId48"/>
    <p:sldId id="401" r:id="rId49"/>
    <p:sldId id="407" r:id="rId50"/>
    <p:sldId id="408" r:id="rId51"/>
    <p:sldId id="409" r:id="rId52"/>
    <p:sldId id="410" r:id="rId53"/>
    <p:sldId id="342" r:id="rId54"/>
    <p:sldId id="417" r:id="rId55"/>
    <p:sldId id="418" r:id="rId56"/>
    <p:sldId id="419" r:id="rId57"/>
    <p:sldId id="432" r:id="rId58"/>
  </p:sldIdLst>
  <p:sldSz cx="9144000" cy="6858000" type="screen4x3"/>
  <p:notesSz cx="6797675" cy="9926638"/>
  <p:embeddedFontLst>
    <p:embeddedFont>
      <p:font typeface="Palatino Linotype" panose="02040502050505030304" pitchFamily="18" charset="0"/>
      <p:regular r:id="rId60"/>
      <p:bold r:id="rId61"/>
      <p:italic r:id="rId62"/>
      <p:boldItalic r:id="rId63"/>
    </p:embeddedFont>
    <p:embeddedFont>
      <p:font typeface="Calibri" panose="020F050202020403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55" userDrawn="1">
          <p15:clr>
            <a:srgbClr val="A4A3A4"/>
          </p15:clr>
        </p15:guide>
        <p15:guide id="2" orient="horz" pos="4110" userDrawn="1">
          <p15:clr>
            <a:srgbClr val="A4A3A4"/>
          </p15:clr>
        </p15:guide>
        <p15:guide id="3" orient="horz" pos="4065" userDrawn="1">
          <p15:clr>
            <a:srgbClr val="A4A3A4"/>
          </p15:clr>
        </p15:guide>
        <p15:guide id="4" orient="horz" pos="1162" userDrawn="1">
          <p15:clr>
            <a:srgbClr val="A4A3A4"/>
          </p15:clr>
        </p15:guide>
        <p15:guide id="5" orient="horz" pos="2840" userDrawn="1">
          <p15:clr>
            <a:srgbClr val="A4A3A4"/>
          </p15:clr>
        </p15:guide>
        <p15:guide id="6" orient="horz" pos="1476" userDrawn="1">
          <p15:clr>
            <a:srgbClr val="A4A3A4"/>
          </p15:clr>
        </p15:guide>
        <p15:guide id="7" pos="2880" userDrawn="1">
          <p15:clr>
            <a:srgbClr val="A4A3A4"/>
          </p15:clr>
        </p15:guide>
        <p15:guide id="8" pos="204" userDrawn="1">
          <p15:clr>
            <a:srgbClr val="A4A3A4"/>
          </p15:clr>
        </p15:guide>
        <p15:guide id="9" pos="5244" userDrawn="1">
          <p15:clr>
            <a:srgbClr val="A4A3A4"/>
          </p15:clr>
        </p15:guide>
        <p15:guide id="10" pos="5370" userDrawn="1">
          <p15:clr>
            <a:srgbClr val="A4A3A4"/>
          </p15:clr>
        </p15:guide>
        <p15:guide id="11" pos="2789" userDrawn="1">
          <p15:clr>
            <a:srgbClr val="A4A3A4"/>
          </p15:clr>
        </p15:guide>
        <p15:guide id="12" pos="975" userDrawn="1">
          <p15:clr>
            <a:srgbClr val="A4A3A4"/>
          </p15:clr>
        </p15:guide>
        <p15:guide id="13" pos="41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Walters" initials="DW"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20D2"/>
    <a:srgbClr val="002D57"/>
    <a:srgbClr val="00325B"/>
    <a:srgbClr val="C2D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54" autoAdjust="0"/>
    <p:restoredTop sz="91749" autoAdjust="0"/>
  </p:normalViewPr>
  <p:slideViewPr>
    <p:cSldViewPr showGuides="1">
      <p:cViewPr varScale="1">
        <p:scale>
          <a:sx n="107" d="100"/>
          <a:sy n="107" d="100"/>
        </p:scale>
        <p:origin x="-2346" y="-90"/>
      </p:cViewPr>
      <p:guideLst>
        <p:guide orient="horz" pos="255"/>
        <p:guide orient="horz" pos="4110"/>
        <p:guide orient="horz" pos="4065"/>
        <p:guide orient="horz" pos="1162"/>
        <p:guide orient="horz" pos="2840"/>
        <p:guide orient="horz" pos="1476"/>
        <p:guide pos="2880"/>
        <p:guide pos="204"/>
        <p:guide pos="5244"/>
        <p:guide pos="5370"/>
        <p:guide pos="2789"/>
        <p:guide pos="975"/>
        <p:guide pos="41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font" Target="fonts/font7.fntdata"/><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font" Target="fonts/font2.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3.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89B0E03-C90C-4258-8D02-0A4F5AC3406A}" type="datetimeFigureOut">
              <a:rPr lang="en-GB" smtClean="0"/>
              <a:t>11/09/2018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71ABCF1-EB76-4FBC-9FD9-4DF29005E979}" type="slidenum">
              <a:rPr lang="en-GB" smtClean="0"/>
              <a:t>‹#›</a:t>
            </a:fld>
            <a:endParaRPr lang="en-GB"/>
          </a:p>
        </p:txBody>
      </p:sp>
    </p:spTree>
    <p:extLst>
      <p:ext uri="{BB962C8B-B14F-4D97-AF65-F5344CB8AC3E}">
        <p14:creationId xmlns:p14="http://schemas.microsoft.com/office/powerpoint/2010/main" val="336443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START –</a:t>
            </a:r>
          </a:p>
          <a:p>
            <a:endParaRPr lang="en-GB" dirty="0"/>
          </a:p>
          <a:p>
            <a:r>
              <a:rPr lang="en-GB" dirty="0"/>
              <a:t>Put API key in chat</a:t>
            </a:r>
            <a:r>
              <a:rPr lang="en-GB" baseline="0" dirty="0"/>
              <a:t> box</a:t>
            </a:r>
          </a:p>
          <a:p>
            <a:endParaRPr lang="en-GB" baseline="0" dirty="0"/>
          </a:p>
          <a:p>
            <a:r>
              <a:rPr lang="en-GB" baseline="0" dirty="0"/>
              <a:t>Open following web pages:</a:t>
            </a:r>
          </a:p>
          <a:p>
            <a:r>
              <a:rPr lang="en-GB" baseline="0" dirty="0"/>
              <a:t>1)</a:t>
            </a:r>
          </a:p>
          <a:p>
            <a:r>
              <a:rPr lang="en-GB" baseline="0" dirty="0"/>
              <a:t>2)</a:t>
            </a:r>
          </a:p>
          <a:p>
            <a:r>
              <a:rPr lang="en-GB" baseline="0" dirty="0"/>
              <a:t>3)</a:t>
            </a: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a:t>
            </a:fld>
            <a:endParaRPr lang="en-GB"/>
          </a:p>
        </p:txBody>
      </p:sp>
    </p:spTree>
    <p:extLst>
      <p:ext uri="{BB962C8B-B14F-4D97-AF65-F5344CB8AC3E}">
        <p14:creationId xmlns:p14="http://schemas.microsoft.com/office/powerpoint/2010/main" val="2930193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10</a:t>
            </a:fld>
            <a:endParaRPr lang="en-GB"/>
          </a:p>
        </p:txBody>
      </p:sp>
    </p:spTree>
    <p:extLst>
      <p:ext uri="{BB962C8B-B14F-4D97-AF65-F5344CB8AC3E}">
        <p14:creationId xmlns:p14="http://schemas.microsoft.com/office/powerpoint/2010/main" val="972590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11</a:t>
            </a:fld>
            <a:endParaRPr lang="en-GB"/>
          </a:p>
        </p:txBody>
      </p:sp>
    </p:spTree>
    <p:extLst>
      <p:ext uri="{BB962C8B-B14F-4D97-AF65-F5344CB8AC3E}">
        <p14:creationId xmlns:p14="http://schemas.microsoft.com/office/powerpoint/2010/main" val="220059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b="1" dirty="0"/>
          </a:p>
        </p:txBody>
      </p:sp>
      <p:sp>
        <p:nvSpPr>
          <p:cNvPr id="4" name="Slide Number Placeholder 3"/>
          <p:cNvSpPr>
            <a:spLocks noGrp="1"/>
          </p:cNvSpPr>
          <p:nvPr>
            <p:ph type="sldNum" sz="quarter" idx="10"/>
          </p:nvPr>
        </p:nvSpPr>
        <p:spPr/>
        <p:txBody>
          <a:bodyPr/>
          <a:lstStyle/>
          <a:p>
            <a:fld id="{971ABCF1-EB76-4FBC-9FD9-4DF29005E979}" type="slidenum">
              <a:rPr lang="en-GB" smtClean="0"/>
              <a:t>12</a:t>
            </a:fld>
            <a:endParaRPr lang="en-GB"/>
          </a:p>
        </p:txBody>
      </p:sp>
    </p:spTree>
    <p:extLst>
      <p:ext uri="{BB962C8B-B14F-4D97-AF65-F5344CB8AC3E}">
        <p14:creationId xmlns:p14="http://schemas.microsoft.com/office/powerpoint/2010/main" val="2202274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13</a:t>
            </a:fld>
            <a:endParaRPr lang="en-GB"/>
          </a:p>
        </p:txBody>
      </p:sp>
    </p:spTree>
    <p:extLst>
      <p:ext uri="{BB962C8B-B14F-4D97-AF65-F5344CB8AC3E}">
        <p14:creationId xmlns:p14="http://schemas.microsoft.com/office/powerpoint/2010/main" val="2233685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14</a:t>
            </a:fld>
            <a:endParaRPr lang="en-GB"/>
          </a:p>
        </p:txBody>
      </p:sp>
    </p:spTree>
    <p:extLst>
      <p:ext uri="{BB962C8B-B14F-4D97-AF65-F5344CB8AC3E}">
        <p14:creationId xmlns:p14="http://schemas.microsoft.com/office/powerpoint/2010/main" val="1410963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15</a:t>
            </a:fld>
            <a:endParaRPr lang="en-GB"/>
          </a:p>
        </p:txBody>
      </p:sp>
    </p:spTree>
    <p:extLst>
      <p:ext uri="{BB962C8B-B14F-4D97-AF65-F5344CB8AC3E}">
        <p14:creationId xmlns:p14="http://schemas.microsoft.com/office/powerpoint/2010/main" val="87134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16</a:t>
            </a:fld>
            <a:endParaRPr lang="en-GB"/>
          </a:p>
        </p:txBody>
      </p:sp>
    </p:spTree>
    <p:extLst>
      <p:ext uri="{BB962C8B-B14F-4D97-AF65-F5344CB8AC3E}">
        <p14:creationId xmlns:p14="http://schemas.microsoft.com/office/powerpoint/2010/main" val="469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17</a:t>
            </a:fld>
            <a:endParaRPr lang="en-GB"/>
          </a:p>
        </p:txBody>
      </p:sp>
    </p:spTree>
    <p:extLst>
      <p:ext uri="{BB962C8B-B14F-4D97-AF65-F5344CB8AC3E}">
        <p14:creationId xmlns:p14="http://schemas.microsoft.com/office/powerpoint/2010/main" val="246749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18</a:t>
            </a:fld>
            <a:endParaRPr lang="en-GB"/>
          </a:p>
        </p:txBody>
      </p:sp>
    </p:spTree>
    <p:extLst>
      <p:ext uri="{BB962C8B-B14F-4D97-AF65-F5344CB8AC3E}">
        <p14:creationId xmlns:p14="http://schemas.microsoft.com/office/powerpoint/2010/main" val="3809284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19</a:t>
            </a:fld>
            <a:endParaRPr lang="en-GB"/>
          </a:p>
        </p:txBody>
      </p:sp>
    </p:spTree>
    <p:extLst>
      <p:ext uri="{BB962C8B-B14F-4D97-AF65-F5344CB8AC3E}">
        <p14:creationId xmlns:p14="http://schemas.microsoft.com/office/powerpoint/2010/main" val="139755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a:t>
            </a:fld>
            <a:endParaRPr lang="en-GB"/>
          </a:p>
        </p:txBody>
      </p:sp>
    </p:spTree>
    <p:extLst>
      <p:ext uri="{BB962C8B-B14F-4D97-AF65-F5344CB8AC3E}">
        <p14:creationId xmlns:p14="http://schemas.microsoft.com/office/powerpoint/2010/main" val="325153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 the on/off instruction is a simple Boolean ‘true’ or ‘false’ value, we can use a standard HTTP PUT method to send requests to the light: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To turn the light off, we can use:</a:t>
            </a:r>
          </a:p>
          <a:p>
            <a:r>
              <a:rPr lang="en-GB" sz="1200" b="0" i="0" kern="1200" dirty="0">
                <a:solidFill>
                  <a:schemeClr val="tx1"/>
                </a:solidFill>
                <a:effectLst/>
                <a:latin typeface="+mn-lt"/>
                <a:ea typeface="+mn-ea"/>
                <a:cs typeface="+mn-cs"/>
              </a:rPr>
              <a:t>PUT "false" to http://lightbulb.example.com/on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To determine whether the light is on or off, we can then use a standard HTTP GET method:</a:t>
            </a:r>
          </a:p>
          <a:p>
            <a:r>
              <a:rPr lang="en-GB" sz="1200" b="0" i="0" kern="1200" dirty="0">
                <a:solidFill>
                  <a:schemeClr val="tx1"/>
                </a:solidFill>
                <a:effectLst/>
                <a:latin typeface="+mn-lt"/>
                <a:ea typeface="+mn-ea"/>
                <a:cs typeface="+mn-cs"/>
              </a:rPr>
              <a:t>GET http://lightbulb.example.com/on</a:t>
            </a:r>
          </a:p>
          <a:p>
            <a:r>
              <a:rPr lang="en-GB" sz="1200" b="0" i="0" kern="1200" dirty="0">
                <a:solidFill>
                  <a:schemeClr val="tx1"/>
                </a:solidFill>
                <a:effectLst/>
                <a:latin typeface="+mn-lt"/>
                <a:ea typeface="+mn-ea"/>
                <a:cs typeface="+mn-cs"/>
              </a:rPr>
              <a:t>(which returns either "true" or "false").</a:t>
            </a: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20</a:t>
            </a:fld>
            <a:endParaRPr lang="en-GB"/>
          </a:p>
        </p:txBody>
      </p:sp>
    </p:spTree>
    <p:extLst>
      <p:ext uri="{BB962C8B-B14F-4D97-AF65-F5344CB8AC3E}">
        <p14:creationId xmlns:p14="http://schemas.microsoft.com/office/powerpoint/2010/main" val="1831714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To summarise </a:t>
            </a: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21</a:t>
            </a:fld>
            <a:endParaRPr lang="en-GB"/>
          </a:p>
        </p:txBody>
      </p:sp>
    </p:spTree>
    <p:extLst>
      <p:ext uri="{BB962C8B-B14F-4D97-AF65-F5344CB8AC3E}">
        <p14:creationId xmlns:p14="http://schemas.microsoft.com/office/powerpoint/2010/main" val="933811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Nue1ETJYfAih2DQ8OPRvwgsMxVl56pyz</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Look up article from dataset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Look up </a:t>
            </a:r>
            <a:r>
              <a:rPr lang="en-GB" sz="1200" b="1" kern="1200" dirty="0" err="1">
                <a:solidFill>
                  <a:schemeClr val="tx1"/>
                </a:solidFill>
                <a:effectLst/>
                <a:latin typeface="+mn-lt"/>
                <a:ea typeface="+mn-ea"/>
                <a:cs typeface="+mn-cs"/>
              </a:rPr>
              <a:t>doi</a:t>
            </a:r>
            <a:r>
              <a:rPr lang="en-GB" sz="1200" b="1" kern="1200" dirty="0">
                <a:solidFill>
                  <a:schemeClr val="tx1"/>
                </a:solidFill>
                <a:effectLst/>
                <a:latin typeface="+mn-lt"/>
                <a:ea typeface="+mn-ea"/>
                <a:cs typeface="+mn-cs"/>
              </a:rPr>
              <a:t> from dataset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Enter into article search</a:t>
            </a:r>
            <a:r>
              <a:rPr lang="en-GB" sz="1200" b="1" kern="1200" baseline="0" dirty="0">
                <a:solidFill>
                  <a:schemeClr val="tx1"/>
                </a:solidFill>
                <a:effectLst/>
                <a:latin typeface="+mn-lt"/>
                <a:ea typeface="+mn-ea"/>
                <a:cs typeface="+mn-cs"/>
              </a:rPr>
              <a:t> (query)</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Look at result</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22</a:t>
            </a:fld>
            <a:endParaRPr lang="en-GB"/>
          </a:p>
        </p:txBody>
      </p:sp>
    </p:spTree>
    <p:extLst>
      <p:ext uri="{BB962C8B-B14F-4D97-AF65-F5344CB8AC3E}">
        <p14:creationId xmlns:p14="http://schemas.microsoft.com/office/powerpoint/2010/main" val="2957573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23</a:t>
            </a:fld>
            <a:endParaRPr lang="en-GB"/>
          </a:p>
        </p:txBody>
      </p:sp>
    </p:spTree>
    <p:extLst>
      <p:ext uri="{BB962C8B-B14F-4D97-AF65-F5344CB8AC3E}">
        <p14:creationId xmlns:p14="http://schemas.microsoft.com/office/powerpoint/2010/main" val="3922160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24</a:t>
            </a:fld>
            <a:endParaRPr lang="en-GB"/>
          </a:p>
        </p:txBody>
      </p:sp>
    </p:spTree>
    <p:extLst>
      <p:ext uri="{BB962C8B-B14F-4D97-AF65-F5344CB8AC3E}">
        <p14:creationId xmlns:p14="http://schemas.microsoft.com/office/powerpoint/2010/main" val="295861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25</a:t>
            </a:fld>
            <a:endParaRPr lang="en-GB"/>
          </a:p>
        </p:txBody>
      </p:sp>
    </p:spTree>
    <p:extLst>
      <p:ext uri="{BB962C8B-B14F-4D97-AF65-F5344CB8AC3E}">
        <p14:creationId xmlns:p14="http://schemas.microsoft.com/office/powerpoint/2010/main" val="237185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Nue1ETJYfAih2DQ8OPRvwgsMxVl56pyz</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Look up article from dataset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Look up </a:t>
            </a:r>
            <a:r>
              <a:rPr lang="en-GB" sz="1200" b="1" kern="1200" dirty="0" err="1">
                <a:solidFill>
                  <a:schemeClr val="tx1"/>
                </a:solidFill>
                <a:effectLst/>
                <a:latin typeface="+mn-lt"/>
                <a:ea typeface="+mn-ea"/>
                <a:cs typeface="+mn-cs"/>
              </a:rPr>
              <a:t>doi</a:t>
            </a:r>
            <a:r>
              <a:rPr lang="en-GB" sz="1200" b="1" kern="1200" dirty="0">
                <a:solidFill>
                  <a:schemeClr val="tx1"/>
                </a:solidFill>
                <a:effectLst/>
                <a:latin typeface="+mn-lt"/>
                <a:ea typeface="+mn-ea"/>
                <a:cs typeface="+mn-cs"/>
              </a:rPr>
              <a:t> from dataset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Enter into article search</a:t>
            </a:r>
            <a:r>
              <a:rPr lang="en-GB" sz="1200" b="1" kern="1200" baseline="0" dirty="0">
                <a:solidFill>
                  <a:schemeClr val="tx1"/>
                </a:solidFill>
                <a:effectLst/>
                <a:latin typeface="+mn-lt"/>
                <a:ea typeface="+mn-ea"/>
                <a:cs typeface="+mn-cs"/>
              </a:rPr>
              <a:t> (query)</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Look at result</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26</a:t>
            </a:fld>
            <a:endParaRPr lang="en-GB"/>
          </a:p>
        </p:txBody>
      </p:sp>
    </p:spTree>
    <p:extLst>
      <p:ext uri="{BB962C8B-B14F-4D97-AF65-F5344CB8AC3E}">
        <p14:creationId xmlns:p14="http://schemas.microsoft.com/office/powerpoint/2010/main" val="2946393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p>
          <a:p>
            <a:endParaRPr lang="en-GB" baseline="0" dirty="0"/>
          </a:p>
          <a:p>
            <a:r>
              <a:rPr lang="en-GB" baseline="0" dirty="0"/>
              <a:t>4/7 – you can see combination of values – version, </a:t>
            </a:r>
            <a:r>
              <a:rPr lang="en-GB" baseline="0" dirty="0" err="1"/>
              <a:t>oa</a:t>
            </a:r>
            <a:r>
              <a:rPr lang="en-GB" baseline="0" dirty="0"/>
              <a:t> route, and repo type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27</a:t>
            </a:fld>
            <a:endParaRPr lang="en-GB"/>
          </a:p>
        </p:txBody>
      </p:sp>
    </p:spTree>
    <p:extLst>
      <p:ext uri="{BB962C8B-B14F-4D97-AF65-F5344CB8AC3E}">
        <p14:creationId xmlns:p14="http://schemas.microsoft.com/office/powerpoint/2010/main" val="755382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28</a:t>
            </a:fld>
            <a:endParaRPr lang="en-GB"/>
          </a:p>
        </p:txBody>
      </p:sp>
    </p:spTree>
    <p:extLst>
      <p:ext uri="{BB962C8B-B14F-4D97-AF65-F5344CB8AC3E}">
        <p14:creationId xmlns:p14="http://schemas.microsoft.com/office/powerpoint/2010/main" val="1355266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29</a:t>
            </a:fld>
            <a:endParaRPr lang="en-GB"/>
          </a:p>
        </p:txBody>
      </p:sp>
    </p:spTree>
    <p:extLst>
      <p:ext uri="{BB962C8B-B14F-4D97-AF65-F5344CB8AC3E}">
        <p14:creationId xmlns:p14="http://schemas.microsoft.com/office/powerpoint/2010/main" val="1464631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3</a:t>
            </a:fld>
            <a:endParaRPr lang="en-GB"/>
          </a:p>
        </p:txBody>
      </p:sp>
    </p:spTree>
    <p:extLst>
      <p:ext uri="{BB962C8B-B14F-4D97-AF65-F5344CB8AC3E}">
        <p14:creationId xmlns:p14="http://schemas.microsoft.com/office/powerpoint/2010/main" val="734947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45% of recent scholarly works were found to be legally available through Gold or Green publishing models</a:t>
            </a:r>
          </a:p>
          <a:p>
            <a:pPr marL="342900" indent="-342900">
              <a:buFont typeface="Arial" panose="020B0604020202020204" pitchFamily="34" charset="0"/>
              <a:buChar char="•"/>
            </a:pPr>
            <a:r>
              <a:rPr lang="en-GB" dirty="0"/>
              <a:t>At the highest level, </a:t>
            </a:r>
            <a:r>
              <a:rPr lang="en-GB" dirty="0" err="1"/>
              <a:t>Piwowar</a:t>
            </a:r>
            <a:r>
              <a:rPr lang="en-GB" dirty="0"/>
              <a:t> and </a:t>
            </a:r>
            <a:r>
              <a:rPr lang="en-GB" dirty="0" err="1"/>
              <a:t>Priem</a:t>
            </a:r>
            <a:r>
              <a:rPr lang="en-GB" dirty="0"/>
              <a:t> (et al.) define OA as ‘free to read online, either on the publisher website or in an OA repository’ and ‘all articles not meeting this definition were defined as Closed</a:t>
            </a: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30</a:t>
            </a:fld>
            <a:endParaRPr lang="en-GB"/>
          </a:p>
        </p:txBody>
      </p:sp>
    </p:spTree>
    <p:extLst>
      <p:ext uri="{BB962C8B-B14F-4D97-AF65-F5344CB8AC3E}">
        <p14:creationId xmlns:p14="http://schemas.microsoft.com/office/powerpoint/2010/main" val="1058695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31</a:t>
            </a:fld>
            <a:endParaRPr lang="en-GB"/>
          </a:p>
        </p:txBody>
      </p:sp>
    </p:spTree>
    <p:extLst>
      <p:ext uri="{BB962C8B-B14F-4D97-AF65-F5344CB8AC3E}">
        <p14:creationId xmlns:p14="http://schemas.microsoft.com/office/powerpoint/2010/main" val="269241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our research we waned to explore whether the policy and </a:t>
            </a:r>
            <a:r>
              <a:rPr lang="en-GB" baseline="0" dirty="0" err="1"/>
              <a:t>technolgoy</a:t>
            </a:r>
            <a:r>
              <a:rPr lang="en-GB" baseline="0" dirty="0"/>
              <a:t> environment</a:t>
            </a:r>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32</a:t>
            </a:fld>
            <a:endParaRPr lang="en-GB"/>
          </a:p>
        </p:txBody>
      </p:sp>
    </p:spTree>
    <p:extLst>
      <p:ext uri="{BB962C8B-B14F-4D97-AF65-F5344CB8AC3E}">
        <p14:creationId xmlns:p14="http://schemas.microsoft.com/office/powerpoint/2010/main" val="3747145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33</a:t>
            </a:fld>
            <a:endParaRPr lang="en-GB"/>
          </a:p>
        </p:txBody>
      </p:sp>
    </p:spTree>
    <p:extLst>
      <p:ext uri="{BB962C8B-B14F-4D97-AF65-F5344CB8AC3E}">
        <p14:creationId xmlns:p14="http://schemas.microsoft.com/office/powerpoint/2010/main" val="768822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p>
          <a:p>
            <a:endParaRPr lang="en-GB" baseline="0" dirty="0"/>
          </a:p>
          <a:p>
            <a:r>
              <a:rPr lang="en-GB" baseline="0" dirty="0"/>
              <a:t>4/7 – you can see combination of values – version, </a:t>
            </a:r>
            <a:r>
              <a:rPr lang="en-GB" baseline="0" dirty="0" err="1"/>
              <a:t>oa</a:t>
            </a:r>
            <a:r>
              <a:rPr lang="en-GB" baseline="0" dirty="0"/>
              <a:t> route, and repo type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34</a:t>
            </a:fld>
            <a:endParaRPr lang="en-GB"/>
          </a:p>
        </p:txBody>
      </p:sp>
    </p:spTree>
    <p:extLst>
      <p:ext uri="{BB962C8B-B14F-4D97-AF65-F5344CB8AC3E}">
        <p14:creationId xmlns:p14="http://schemas.microsoft.com/office/powerpoint/2010/main" val="295429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p>
          <a:p>
            <a:endParaRPr lang="en-GB" baseline="0" dirty="0"/>
          </a:p>
          <a:p>
            <a:r>
              <a:rPr lang="en-GB" baseline="0" dirty="0"/>
              <a:t>4/7 – you can see combination of values – version, </a:t>
            </a:r>
            <a:r>
              <a:rPr lang="en-GB" baseline="0" dirty="0" err="1"/>
              <a:t>oa</a:t>
            </a:r>
            <a:r>
              <a:rPr lang="en-GB" baseline="0" dirty="0"/>
              <a:t> route, and repo type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35</a:t>
            </a:fld>
            <a:endParaRPr lang="en-GB"/>
          </a:p>
        </p:txBody>
      </p:sp>
    </p:spTree>
    <p:extLst>
      <p:ext uri="{BB962C8B-B14F-4D97-AF65-F5344CB8AC3E}">
        <p14:creationId xmlns:p14="http://schemas.microsoft.com/office/powerpoint/2010/main" val="1562855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solidFill>
                  <a:schemeClr val="bg1"/>
                </a:solidFill>
              </a:rPr>
              <a:t>A small number of publications had as many as 13 possible OA locations</a:t>
            </a:r>
          </a:p>
          <a:p>
            <a:pPr algn="l"/>
            <a:endParaRPr lang="en-GB" sz="1200" dirty="0">
              <a:solidFill>
                <a:schemeClr val="bg1"/>
              </a:solidFill>
            </a:endParaRPr>
          </a:p>
          <a:p>
            <a:pPr algn="l"/>
            <a:r>
              <a:rPr lang="en-GB" sz="1200" b="0" i="0" u="none" strike="noStrike" kern="1200" dirty="0">
                <a:solidFill>
                  <a:schemeClr val="tx1"/>
                </a:solidFill>
                <a:effectLst/>
                <a:latin typeface="+mn-lt"/>
                <a:ea typeface="+mn-ea"/>
                <a:cs typeface="+mn-cs"/>
              </a:rPr>
              <a:t>The results may indicate that authors are engaged in many OA workflows, given the availability of options per publishing policy. The number of institutions and authors involved in collaborations may increase this possibility. We conclude that the complexities and range of publisher policies, combined with funder and institutional policies, may create opportunities for duplication in OA locations.</a:t>
            </a:r>
            <a:endParaRPr lang="en-GB" sz="1200" dirty="0">
              <a:solidFill>
                <a:schemeClr val="bg1"/>
              </a:solidFill>
            </a:endParaRPr>
          </a:p>
        </p:txBody>
      </p:sp>
      <p:sp>
        <p:nvSpPr>
          <p:cNvPr id="4" name="Slide Number Placeholder 3"/>
          <p:cNvSpPr>
            <a:spLocks noGrp="1"/>
          </p:cNvSpPr>
          <p:nvPr>
            <p:ph type="sldNum" sz="quarter" idx="10"/>
          </p:nvPr>
        </p:nvSpPr>
        <p:spPr/>
        <p:txBody>
          <a:bodyPr/>
          <a:lstStyle/>
          <a:p>
            <a:fld id="{971ABCF1-EB76-4FBC-9FD9-4DF29005E979}" type="slidenum">
              <a:rPr lang="en-GB" smtClean="0"/>
              <a:t>36</a:t>
            </a:fld>
            <a:endParaRPr lang="en-GB"/>
          </a:p>
        </p:txBody>
      </p:sp>
    </p:spTree>
    <p:extLst>
      <p:ext uri="{BB962C8B-B14F-4D97-AF65-F5344CB8AC3E}">
        <p14:creationId xmlns:p14="http://schemas.microsoft.com/office/powerpoint/2010/main" val="1245872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p>
          <a:p>
            <a:endParaRPr lang="en-GB" baseline="0" dirty="0"/>
          </a:p>
          <a:p>
            <a:r>
              <a:rPr lang="en-GB" baseline="0" dirty="0"/>
              <a:t>4/7 – you can see combination of values – version, </a:t>
            </a:r>
            <a:r>
              <a:rPr lang="en-GB" baseline="0" dirty="0" err="1"/>
              <a:t>oa</a:t>
            </a:r>
            <a:r>
              <a:rPr lang="en-GB" baseline="0" dirty="0"/>
              <a:t> route, and repo type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37</a:t>
            </a:fld>
            <a:endParaRPr lang="en-GB"/>
          </a:p>
        </p:txBody>
      </p:sp>
    </p:spTree>
    <p:extLst>
      <p:ext uri="{BB962C8B-B14F-4D97-AF65-F5344CB8AC3E}">
        <p14:creationId xmlns:p14="http://schemas.microsoft.com/office/powerpoint/2010/main" val="2234022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p>
          <a:p>
            <a:endParaRPr lang="en-GB" baseline="0" dirty="0"/>
          </a:p>
          <a:p>
            <a:r>
              <a:rPr lang="en-GB" baseline="0" dirty="0"/>
              <a:t>4/7 – you can see combination of values – version, </a:t>
            </a:r>
            <a:r>
              <a:rPr lang="en-GB" baseline="0" dirty="0" err="1"/>
              <a:t>oa</a:t>
            </a:r>
            <a:r>
              <a:rPr lang="en-GB" baseline="0" dirty="0"/>
              <a:t> route, and repo type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38</a:t>
            </a:fld>
            <a:endParaRPr lang="en-GB"/>
          </a:p>
        </p:txBody>
      </p:sp>
    </p:spTree>
    <p:extLst>
      <p:ext uri="{BB962C8B-B14F-4D97-AF65-F5344CB8AC3E}">
        <p14:creationId xmlns:p14="http://schemas.microsoft.com/office/powerpoint/2010/main" val="2643991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39</a:t>
            </a:fld>
            <a:endParaRPr lang="en-GB"/>
          </a:p>
        </p:txBody>
      </p:sp>
    </p:spTree>
    <p:extLst>
      <p:ext uri="{BB962C8B-B14F-4D97-AF65-F5344CB8AC3E}">
        <p14:creationId xmlns:p14="http://schemas.microsoft.com/office/powerpoint/2010/main" val="1896253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slide – quick mention of the REF</a:t>
            </a:r>
          </a:p>
          <a:p>
            <a:endParaRPr lang="en-US" dirty="0"/>
          </a:p>
          <a:p>
            <a:pPr rtl="0" fontAlgn="base"/>
            <a:r>
              <a:rPr lang="en-GB" sz="1200" b="0" i="0" u="none" strike="noStrike" kern="1200" dirty="0">
                <a:solidFill>
                  <a:schemeClr val="tx1"/>
                </a:solidFill>
                <a:effectLst/>
                <a:latin typeface="+mn-lt"/>
                <a:ea typeface="+mn-ea"/>
                <a:cs typeface="+mn-cs"/>
              </a:rPr>
              <a:t>The REF is the system for assessing the quality of research in UK higher education institutions.</a:t>
            </a:r>
          </a:p>
          <a:p>
            <a:pPr rtl="0" fontAlgn="base"/>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Institutions submit their best research outputs and impact case studies and are awarded research funding</a:t>
            </a:r>
          </a:p>
          <a:p>
            <a:pPr rtl="0" fontAlgn="base"/>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It’s a competitive exercise between institutions</a:t>
            </a:r>
          </a:p>
          <a:p>
            <a:pPr rtl="0" fontAlgn="base"/>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For the current REF, to be eligible for submission outputs must meet open access policy requirements of Research England</a:t>
            </a:r>
          </a:p>
          <a:p>
            <a:pPr rtl="0" fontAlgn="base"/>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OA policy only applies to published journal articles and conference papers – expansion to monographs is due in the REF beyond the one in 2021. </a:t>
            </a:r>
          </a:p>
          <a:p>
            <a:endParaRPr lang="en-US" dirty="0"/>
          </a:p>
        </p:txBody>
      </p:sp>
      <p:sp>
        <p:nvSpPr>
          <p:cNvPr id="4" name="Slide Number Placeholder 3"/>
          <p:cNvSpPr>
            <a:spLocks noGrp="1"/>
          </p:cNvSpPr>
          <p:nvPr>
            <p:ph type="sldNum" sz="quarter" idx="10"/>
          </p:nvPr>
        </p:nvSpPr>
        <p:spPr/>
        <p:txBody>
          <a:bodyPr/>
          <a:lstStyle/>
          <a:p>
            <a:fld id="{971ABCF1-EB76-4FBC-9FD9-4DF29005E979}" type="slidenum">
              <a:rPr lang="en-GB" smtClean="0"/>
              <a:t>4</a:t>
            </a:fld>
            <a:endParaRPr lang="en-GB"/>
          </a:p>
        </p:txBody>
      </p:sp>
    </p:spTree>
    <p:extLst>
      <p:ext uri="{BB962C8B-B14F-4D97-AF65-F5344CB8AC3E}">
        <p14:creationId xmlns:p14="http://schemas.microsoft.com/office/powerpoint/2010/main" val="1883311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p>
          <a:p>
            <a:endParaRPr lang="en-GB" baseline="0" dirty="0"/>
          </a:p>
          <a:p>
            <a:r>
              <a:rPr lang="en-GB" baseline="0" dirty="0"/>
              <a:t>4/7 – you can see combination of values – version, </a:t>
            </a:r>
            <a:r>
              <a:rPr lang="en-GB" baseline="0" dirty="0" err="1"/>
              <a:t>oa</a:t>
            </a:r>
            <a:r>
              <a:rPr lang="en-GB" baseline="0" dirty="0"/>
              <a:t> route, and repo type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40</a:t>
            </a:fld>
            <a:endParaRPr lang="en-GB"/>
          </a:p>
        </p:txBody>
      </p:sp>
    </p:spTree>
    <p:extLst>
      <p:ext uri="{BB962C8B-B14F-4D97-AF65-F5344CB8AC3E}">
        <p14:creationId xmlns:p14="http://schemas.microsoft.com/office/powerpoint/2010/main" val="1132156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p>
          <a:p>
            <a:endParaRPr lang="en-GB" baseline="0" dirty="0"/>
          </a:p>
          <a:p>
            <a:r>
              <a:rPr lang="en-GB" baseline="0" dirty="0"/>
              <a:t>4/7 – you can see combination of values – version, </a:t>
            </a:r>
            <a:r>
              <a:rPr lang="en-GB" baseline="0" dirty="0" err="1"/>
              <a:t>oa</a:t>
            </a:r>
            <a:r>
              <a:rPr lang="en-GB" baseline="0" dirty="0"/>
              <a:t> route, and repo type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41</a:t>
            </a:fld>
            <a:endParaRPr lang="en-GB"/>
          </a:p>
        </p:txBody>
      </p:sp>
    </p:spTree>
    <p:extLst>
      <p:ext uri="{BB962C8B-B14F-4D97-AF65-F5344CB8AC3E}">
        <p14:creationId xmlns:p14="http://schemas.microsoft.com/office/powerpoint/2010/main" val="796543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p>
          <a:p>
            <a:endParaRPr lang="en-GB" baseline="0" dirty="0"/>
          </a:p>
          <a:p>
            <a:r>
              <a:rPr lang="en-GB" baseline="0" dirty="0"/>
              <a:t>4/7 – you can see combination of values – version, </a:t>
            </a:r>
            <a:r>
              <a:rPr lang="en-GB" baseline="0" dirty="0" err="1"/>
              <a:t>oa</a:t>
            </a:r>
            <a:r>
              <a:rPr lang="en-GB" baseline="0" dirty="0"/>
              <a:t> route, and repo type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42</a:t>
            </a:fld>
            <a:endParaRPr lang="en-GB"/>
          </a:p>
        </p:txBody>
      </p:sp>
    </p:spTree>
    <p:extLst>
      <p:ext uri="{BB962C8B-B14F-4D97-AF65-F5344CB8AC3E}">
        <p14:creationId xmlns:p14="http://schemas.microsoft.com/office/powerpoint/2010/main" val="3405262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metaphor of the telescope</a:t>
            </a:r>
            <a:r>
              <a:rPr lang="en-GB" baseline="0" dirty="0"/>
              <a:t> we are looking outward from </a:t>
            </a:r>
          </a:p>
          <a:p>
            <a:endParaRPr lang="en-GB" baseline="0" dirty="0"/>
          </a:p>
          <a:p>
            <a:r>
              <a:rPr lang="en-GB" baseline="0" dirty="0"/>
              <a:t>4/7 – you can see combination of values – version, </a:t>
            </a:r>
            <a:r>
              <a:rPr lang="en-GB" baseline="0" dirty="0" err="1"/>
              <a:t>oa</a:t>
            </a:r>
            <a:r>
              <a:rPr lang="en-GB" baseline="0" dirty="0"/>
              <a:t> route, and repo type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43</a:t>
            </a:fld>
            <a:endParaRPr lang="en-GB"/>
          </a:p>
        </p:txBody>
      </p:sp>
    </p:spTree>
    <p:extLst>
      <p:ext uri="{BB962C8B-B14F-4D97-AF65-F5344CB8AC3E}">
        <p14:creationId xmlns:p14="http://schemas.microsoft.com/office/powerpoint/2010/main" val="2893391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44</a:t>
            </a:fld>
            <a:endParaRPr lang="en-GB"/>
          </a:p>
        </p:txBody>
      </p:sp>
    </p:spTree>
    <p:extLst>
      <p:ext uri="{BB962C8B-B14F-4D97-AF65-F5344CB8AC3E}">
        <p14:creationId xmlns:p14="http://schemas.microsoft.com/office/powerpoint/2010/main" val="2993429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At the broadest level, our research has highlighted a tension between the reality of research as a highly collaborative enterprise, with partnerships that cross institutional and territorial boundaries, and the requirements of nationally focused policies, which tend to force institutions to monitor their OA compliance narrowly through their own local institutional systems. </a:t>
            </a:r>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45</a:t>
            </a:fld>
            <a:endParaRPr lang="en-GB"/>
          </a:p>
        </p:txBody>
      </p:sp>
    </p:spTree>
    <p:extLst>
      <p:ext uri="{BB962C8B-B14F-4D97-AF65-F5344CB8AC3E}">
        <p14:creationId xmlns:p14="http://schemas.microsoft.com/office/powerpoint/2010/main" val="1873895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discussed, this is potentially at odds with a transforming and multifaceted open science environment which </a:t>
            </a:r>
            <a:r>
              <a:rPr lang="en-GB" sz="1200" b="0" i="0" kern="1200" dirty="0">
                <a:solidFill>
                  <a:schemeClr val="tx1"/>
                </a:solidFill>
                <a:effectLst/>
                <a:latin typeface="+mn-lt"/>
                <a:ea typeface="+mn-ea"/>
                <a:cs typeface="+mn-cs"/>
              </a:rPr>
              <a:t>comprises of a vast network of repositories, social systems, and open initiatives by new and longstanding publishers, which is not easily captured within local systems (this excellent graphic by Kramer and Bosman demonstrates this complexity).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results of our research therefore point to the need for interoperability between local systems and emergent open science services which are attempting to aggregate OA activity.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Such enhanced data may then help to transform the policy landscape and incentivise researcher or discipline specific activities surrounding open scholarship. </a:t>
            </a:r>
            <a:endParaRPr lang="en-US" dirty="0"/>
          </a:p>
        </p:txBody>
      </p:sp>
      <p:sp>
        <p:nvSpPr>
          <p:cNvPr id="4" name="Slide Number Placeholder 3"/>
          <p:cNvSpPr>
            <a:spLocks noGrp="1"/>
          </p:cNvSpPr>
          <p:nvPr>
            <p:ph type="sldNum" sz="quarter" idx="10"/>
          </p:nvPr>
        </p:nvSpPr>
        <p:spPr/>
        <p:txBody>
          <a:bodyPr/>
          <a:lstStyle/>
          <a:p>
            <a:fld id="{971ABCF1-EB76-4FBC-9FD9-4DF29005E979}" type="slidenum">
              <a:rPr lang="en-GB" smtClean="0"/>
              <a:t>46</a:t>
            </a:fld>
            <a:endParaRPr lang="en-GB"/>
          </a:p>
        </p:txBody>
      </p:sp>
    </p:spTree>
    <p:extLst>
      <p:ext uri="{BB962C8B-B14F-4D97-AF65-F5344CB8AC3E}">
        <p14:creationId xmlns:p14="http://schemas.microsoft.com/office/powerpoint/2010/main" val="2726233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finish, it is also worth quickly mentioning a very recent announcement by the EU. UKRI has signed up to this, so we are to assume these principles will apply to the UK </a:t>
            </a:r>
          </a:p>
          <a:p>
            <a:endParaRPr lang="en-US" dirty="0"/>
          </a:p>
          <a:p>
            <a:r>
              <a:rPr lang="en-US" dirty="0"/>
              <a:t>A number of things may have already jumped up at you: </a:t>
            </a:r>
          </a:p>
          <a:p>
            <a:endParaRPr lang="en-US" dirty="0"/>
          </a:p>
          <a:p>
            <a:pPr marL="228600" indent="-228600">
              <a:buAutoNum type="arabicPeriod"/>
            </a:pPr>
            <a:r>
              <a:rPr lang="en-US" dirty="0"/>
              <a:t>Short time for implementation – 1</a:t>
            </a:r>
            <a:r>
              <a:rPr lang="en-US" baseline="30000" dirty="0"/>
              <a:t>st</a:t>
            </a:r>
            <a:r>
              <a:rPr lang="en-US" dirty="0"/>
              <a:t> January 2020, just over a year’s time. </a:t>
            </a:r>
          </a:p>
          <a:p>
            <a:pPr marL="228600" indent="-228600">
              <a:buAutoNum type="arabicPeriod"/>
            </a:pPr>
            <a:r>
              <a:rPr lang="en-US" dirty="0"/>
              <a:t>Loaded term ‘high quality’ journals used here – how will they determine quality</a:t>
            </a:r>
          </a:p>
          <a:p>
            <a:pPr marL="228600" indent="-228600">
              <a:buAutoNum type="arabicPeriod"/>
            </a:pPr>
            <a:r>
              <a:rPr lang="en-US" dirty="0"/>
              <a:t>Action on the ‘hybrid’ model, a model which has always been controversial and our research showed a significant rise in this model in recent years. </a:t>
            </a:r>
          </a:p>
        </p:txBody>
      </p:sp>
      <p:sp>
        <p:nvSpPr>
          <p:cNvPr id="4" name="Slide Number Placeholder 3"/>
          <p:cNvSpPr>
            <a:spLocks noGrp="1"/>
          </p:cNvSpPr>
          <p:nvPr>
            <p:ph type="sldNum" sz="quarter" idx="10"/>
          </p:nvPr>
        </p:nvSpPr>
        <p:spPr/>
        <p:txBody>
          <a:bodyPr/>
          <a:lstStyle/>
          <a:p>
            <a:fld id="{971ABCF1-EB76-4FBC-9FD9-4DF29005E979}" type="slidenum">
              <a:rPr lang="en-GB" smtClean="0"/>
              <a:t>47</a:t>
            </a:fld>
            <a:endParaRPr lang="en-GB"/>
          </a:p>
        </p:txBody>
      </p:sp>
    </p:spTree>
    <p:extLst>
      <p:ext uri="{BB962C8B-B14F-4D97-AF65-F5344CB8AC3E}">
        <p14:creationId xmlns:p14="http://schemas.microsoft.com/office/powerpoint/2010/main" val="12270015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interesting initial questions from Jon Tennant and Martin Eve. </a:t>
            </a:r>
          </a:p>
          <a:p>
            <a:endParaRPr lang="en-US" dirty="0"/>
          </a:p>
          <a:p>
            <a:r>
              <a:rPr lang="en-US" dirty="0"/>
              <a:t>Both are generally supportive of the plan, with Eve concluding that ‘</a:t>
            </a:r>
            <a:r>
              <a:rPr lang="en-GB" sz="1200" b="0" i="0" kern="1200" dirty="0">
                <a:solidFill>
                  <a:schemeClr val="tx1"/>
                </a:solidFill>
                <a:effectLst/>
                <a:latin typeface="+mn-lt"/>
                <a:ea typeface="+mn-ea"/>
                <a:cs typeface="+mn-cs"/>
              </a:rPr>
              <a:t>Plan S is a bold, radical vision for the future of scholarly publishing. It adopts a deliberately interventionist strategy designed to allow the payers to call the pipers’ tunes.’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broadly agree with this and feel that Plan S is bold in trying to curb some publisher practices around hybrid which have become unsustainable for institutions, and in particular libraries.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Couple of other questions emerge however: </a:t>
            </a:r>
          </a:p>
          <a:p>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Very science focused, what about arts, humanities and social sciences? Will soon apply to monographs, so may ultimately help shake up this area of scholarly publishing. </a:t>
            </a: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Quite top down again – compliance focused. Where is the incentive do engage in cultural shifts towards open scholarship which is not just centred on traditional publishing methods? </a:t>
            </a: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Positive that there is one regional policy with consortium of national funders signing up -  improvement on lots of localised ones. But what does this mean for these individual national policies?</a:t>
            </a:r>
          </a:p>
          <a:p>
            <a:pPr marL="171450" indent="-171450">
              <a:buFontTx/>
              <a:buChar char="-"/>
            </a:pP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I’m sure these questions will be answered in the coming weeks, but we thought we would squeeze this in at the end as we know it is a pressing issue.  </a:t>
            </a:r>
            <a:endParaRPr lang="en-US" dirty="0"/>
          </a:p>
        </p:txBody>
      </p:sp>
      <p:sp>
        <p:nvSpPr>
          <p:cNvPr id="4" name="Slide Number Placeholder 3"/>
          <p:cNvSpPr>
            <a:spLocks noGrp="1"/>
          </p:cNvSpPr>
          <p:nvPr>
            <p:ph type="sldNum" sz="quarter" idx="10"/>
          </p:nvPr>
        </p:nvSpPr>
        <p:spPr/>
        <p:txBody>
          <a:bodyPr/>
          <a:lstStyle/>
          <a:p>
            <a:fld id="{971ABCF1-EB76-4FBC-9FD9-4DF29005E979}" type="slidenum">
              <a:rPr lang="en-GB" smtClean="0"/>
              <a:t>48</a:t>
            </a:fld>
            <a:endParaRPr lang="en-GB"/>
          </a:p>
        </p:txBody>
      </p:sp>
    </p:spTree>
    <p:extLst>
      <p:ext uri="{BB962C8B-B14F-4D97-AF65-F5344CB8AC3E}">
        <p14:creationId xmlns:p14="http://schemas.microsoft.com/office/powerpoint/2010/main" val="1933999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49</a:t>
            </a:fld>
            <a:endParaRPr lang="en-GB"/>
          </a:p>
        </p:txBody>
      </p:sp>
    </p:spTree>
    <p:extLst>
      <p:ext uri="{BB962C8B-B14F-4D97-AF65-F5344CB8AC3E}">
        <p14:creationId xmlns:p14="http://schemas.microsoft.com/office/powerpoint/2010/main" val="78754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effects of these policies have been quite noticeable and rapid. Two reports which have recently discovered evidence of this. </a:t>
            </a:r>
          </a:p>
          <a:p>
            <a:endParaRPr lang="en-US" dirty="0"/>
          </a:p>
          <a:p>
            <a:r>
              <a:rPr lang="en-US" dirty="0"/>
              <a:t>UUK found that 37% of UK publications (just journal articles) were OA in 2016 – so this is just simply looking at works which are fully open access on publication. </a:t>
            </a:r>
          </a:p>
          <a:p>
            <a:endParaRPr lang="en-US" dirty="0"/>
          </a:p>
          <a:p>
            <a:r>
              <a:rPr lang="en-US" dirty="0"/>
              <a:t>UUK also found that over 50% of publications were available within 12 months of publication – so for Green publications this would be after an embargo.</a:t>
            </a:r>
          </a:p>
          <a:p>
            <a:endParaRPr lang="en-US" dirty="0"/>
          </a:p>
          <a:p>
            <a:r>
              <a:rPr lang="en-US" dirty="0"/>
              <a:t>Research England very recently – in June this year – found that 80% of outputs complied with their policy for the next REF (you’ll remember they preference the green route) or had registered one of their very generous exceptions. </a:t>
            </a:r>
          </a:p>
          <a:p>
            <a:endParaRPr lang="en-US" dirty="0"/>
          </a:p>
          <a:p>
            <a:r>
              <a:rPr lang="en-US" dirty="0"/>
              <a:t>As they state in their report this is a significant achievement and it is good to see such increases in OA in the UK. However, as staff involved in implementing the policy as well as being OA advocates, we have noticed a number of things about such a mandate and compliance based approach which concern us.  </a:t>
            </a:r>
          </a:p>
        </p:txBody>
      </p:sp>
      <p:sp>
        <p:nvSpPr>
          <p:cNvPr id="4" name="Slide Number Placeholder 3"/>
          <p:cNvSpPr>
            <a:spLocks noGrp="1"/>
          </p:cNvSpPr>
          <p:nvPr>
            <p:ph type="sldNum" sz="quarter" idx="10"/>
          </p:nvPr>
        </p:nvSpPr>
        <p:spPr/>
        <p:txBody>
          <a:bodyPr/>
          <a:lstStyle/>
          <a:p>
            <a:fld id="{971ABCF1-EB76-4FBC-9FD9-4DF29005E979}" type="slidenum">
              <a:rPr lang="en-GB" smtClean="0"/>
              <a:t>5</a:t>
            </a:fld>
            <a:endParaRPr lang="en-GB"/>
          </a:p>
        </p:txBody>
      </p:sp>
    </p:spTree>
    <p:extLst>
      <p:ext uri="{BB962C8B-B14F-4D97-AF65-F5344CB8AC3E}">
        <p14:creationId xmlns:p14="http://schemas.microsoft.com/office/powerpoint/2010/main" val="1190924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worry we have and it is something that we have seen on the ground is that both academics and institutions start to see OA purely in relation to compliance levels. </a:t>
            </a:r>
          </a:p>
          <a:p>
            <a:endParaRPr lang="en-US" dirty="0"/>
          </a:p>
          <a:p>
            <a:r>
              <a:rPr lang="en-US" dirty="0"/>
              <a:t>So, academics often say to us ‘ah yes, I have to make this Open Access so it can be submitted to the REF’, or ‘I can’t be bothered to make this paper OA as I don’t want to submit it to the REF’. </a:t>
            </a:r>
          </a:p>
          <a:p>
            <a:endParaRPr lang="en-US" dirty="0"/>
          </a:p>
          <a:p>
            <a:r>
              <a:rPr lang="en-US" dirty="0"/>
              <a:t>The other concern is that institutions become obsessed with compliance levels – which is understandable given the policy environment – forgetting about the broader aim of open access and open scholarship which involves using open material to widen engagement with publics beyond institutional walls. </a:t>
            </a:r>
          </a:p>
        </p:txBody>
      </p:sp>
      <p:sp>
        <p:nvSpPr>
          <p:cNvPr id="4" name="Slide Number Placeholder 3"/>
          <p:cNvSpPr>
            <a:spLocks noGrp="1"/>
          </p:cNvSpPr>
          <p:nvPr>
            <p:ph type="sldNum" sz="quarter" idx="10"/>
          </p:nvPr>
        </p:nvSpPr>
        <p:spPr/>
        <p:txBody>
          <a:bodyPr/>
          <a:lstStyle/>
          <a:p>
            <a:fld id="{971ABCF1-EB76-4FBC-9FD9-4DF29005E979}" type="slidenum">
              <a:rPr lang="en-GB" smtClean="0"/>
              <a:t>6</a:t>
            </a:fld>
            <a:endParaRPr lang="en-GB"/>
          </a:p>
        </p:txBody>
      </p:sp>
    </p:spTree>
    <p:extLst>
      <p:ext uri="{BB962C8B-B14F-4D97-AF65-F5344CB8AC3E}">
        <p14:creationId xmlns:p14="http://schemas.microsoft.com/office/powerpoint/2010/main" val="116856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we have been quite concerned that in order to comply with government policies on OA, institutions have focused so tightly on their own institutional systems that they have been ignoring the wider OA practices of co-authors or the use of other compliant systems such as disciplinary repositories. </a:t>
            </a:r>
          </a:p>
          <a:p>
            <a:endParaRPr lang="en-US" dirty="0"/>
          </a:p>
          <a:p>
            <a:r>
              <a:rPr lang="en-US" dirty="0"/>
              <a:t>This may then lead to the same task (</a:t>
            </a:r>
            <a:r>
              <a:rPr lang="en-US" dirty="0" err="1"/>
              <a:t>eg.</a:t>
            </a:r>
            <a:r>
              <a:rPr lang="en-US" dirty="0"/>
              <a:t> Depositing in an institutional repository) taking place multiple times for one paper as each co-author is asked to undertake the task by each of their research support services. OA only needs to take place once to ensure compliance. </a:t>
            </a:r>
          </a:p>
          <a:p>
            <a:endParaRPr lang="en-US" dirty="0"/>
          </a:p>
          <a:p>
            <a:r>
              <a:rPr lang="en-US" dirty="0"/>
              <a:t>We will later talk a little bit about our research results and how this shows levels of duplication. </a:t>
            </a:r>
          </a:p>
        </p:txBody>
      </p:sp>
      <p:sp>
        <p:nvSpPr>
          <p:cNvPr id="4" name="Slide Number Placeholder 3"/>
          <p:cNvSpPr>
            <a:spLocks noGrp="1"/>
          </p:cNvSpPr>
          <p:nvPr>
            <p:ph type="sldNum" sz="quarter" idx="10"/>
          </p:nvPr>
        </p:nvSpPr>
        <p:spPr/>
        <p:txBody>
          <a:bodyPr/>
          <a:lstStyle/>
          <a:p>
            <a:fld id="{971ABCF1-EB76-4FBC-9FD9-4DF29005E979}" type="slidenum">
              <a:rPr lang="en-GB" smtClean="0"/>
              <a:t>7</a:t>
            </a:fld>
            <a:endParaRPr lang="en-GB"/>
          </a:p>
        </p:txBody>
      </p:sp>
    </p:spTree>
    <p:extLst>
      <p:ext uri="{BB962C8B-B14F-4D97-AF65-F5344CB8AC3E}">
        <p14:creationId xmlns:p14="http://schemas.microsoft.com/office/powerpoint/2010/main" val="69283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interesting to note that a few other prominent figures in the scholarly communication world have also started to express some concerns about the ultimate goal of such policies. Indeed, it is interesting to see people concerned that OA mandates do not necessarily connect with broader cultures of openness or necessarily incentivize academics to develop their own open cultures. </a:t>
            </a:r>
          </a:p>
          <a:p>
            <a:endParaRPr lang="en-US" dirty="0"/>
          </a:p>
          <a:p>
            <a:r>
              <a:rPr lang="en-US" dirty="0"/>
              <a:t>Ultimately, academics are the producers of knowledge and for open scholarship to have a societal impact it needs these academics to be wholly engaged with openness and its potentialities. </a:t>
            </a:r>
          </a:p>
          <a:p>
            <a:endParaRPr lang="en-US" dirty="0"/>
          </a:p>
          <a:p>
            <a:r>
              <a:rPr lang="en-US" dirty="0"/>
              <a:t>Otherwise, as Cameron </a:t>
            </a:r>
            <a:r>
              <a:rPr lang="en-US" dirty="0" err="1"/>
              <a:t>Neylon</a:t>
            </a:r>
            <a:r>
              <a:rPr lang="en-US" dirty="0"/>
              <a:t> said to us at our OA conference at Brunel in 2016, we are simply tossing library books or journals over a campus wall and hoping publics pick them up. Challenge is in breaking down the walls. </a:t>
            </a:r>
          </a:p>
        </p:txBody>
      </p:sp>
      <p:sp>
        <p:nvSpPr>
          <p:cNvPr id="4" name="Slide Number Placeholder 3"/>
          <p:cNvSpPr>
            <a:spLocks noGrp="1"/>
          </p:cNvSpPr>
          <p:nvPr>
            <p:ph type="sldNum" sz="quarter" idx="10"/>
          </p:nvPr>
        </p:nvSpPr>
        <p:spPr/>
        <p:txBody>
          <a:bodyPr/>
          <a:lstStyle/>
          <a:p>
            <a:fld id="{971ABCF1-EB76-4FBC-9FD9-4DF29005E979}" type="slidenum">
              <a:rPr lang="en-GB" smtClean="0"/>
              <a:t>8</a:t>
            </a:fld>
            <a:endParaRPr lang="en-GB"/>
          </a:p>
        </p:txBody>
      </p:sp>
    </p:spTree>
    <p:extLst>
      <p:ext uri="{BB962C8B-B14F-4D97-AF65-F5344CB8AC3E}">
        <p14:creationId xmlns:p14="http://schemas.microsoft.com/office/powerpoint/2010/main" val="355987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9</a:t>
            </a:fld>
            <a:endParaRPr lang="en-GB"/>
          </a:p>
        </p:txBody>
      </p:sp>
    </p:spTree>
    <p:extLst>
      <p:ext uri="{BB962C8B-B14F-4D97-AF65-F5344CB8AC3E}">
        <p14:creationId xmlns:p14="http://schemas.microsoft.com/office/powerpoint/2010/main" val="681576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r>
              <a:rPr lang="en-GB"/>
              <a:t>Drag picture to placeholder or click icon to add</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4207" r="34250"/>
          <a:stretch/>
        </p:blipFill>
        <p:spPr>
          <a:xfrm>
            <a:off x="4802815" y="0"/>
            <a:ext cx="633281" cy="6858000"/>
          </a:xfrm>
          <a:prstGeom prst="rect">
            <a:avLst/>
          </a:prstGeom>
          <a:solidFill>
            <a:schemeClr val="accent1"/>
          </a:solidFill>
        </p:spPr>
      </p:pic>
      <p:grpSp>
        <p:nvGrpSpPr>
          <p:cNvPr id="8" name="Group 7"/>
          <p:cNvGrpSpPr/>
          <p:nvPr/>
        </p:nvGrpSpPr>
        <p:grpSpPr>
          <a:xfrm>
            <a:off x="4343893"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50" y="2130427"/>
            <a:ext cx="4084912" cy="1470025"/>
          </a:xfrm>
        </p:spPr>
        <p:txBody>
          <a:bodyPr lIns="36000" rIns="36000">
            <a:normAutofit/>
          </a:bodyPr>
          <a:lstStyle>
            <a:lvl1pPr algn="l">
              <a:defRPr sz="3000"/>
            </a:lvl1pPr>
          </a:lstStyle>
          <a:p>
            <a:r>
              <a:rPr lang="en-GB" dirty="0"/>
              <a:t>Click to edit Master title style</a:t>
            </a:r>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7" cy="677446"/>
          </a:xfrm>
          <a:prstGeom prst="rect">
            <a:avLst/>
          </a:prstGeom>
        </p:spPr>
      </p:pic>
    </p:spTree>
    <p:extLst>
      <p:ext uri="{BB962C8B-B14F-4D97-AF65-F5344CB8AC3E}">
        <p14:creationId xmlns:p14="http://schemas.microsoft.com/office/powerpoint/2010/main" val="39677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5" name="Date Placeholder 4"/>
          <p:cNvSpPr>
            <a:spLocks noGrp="1"/>
          </p:cNvSpPr>
          <p:nvPr>
            <p:ph type="dt" sz="half" idx="10"/>
          </p:nvPr>
        </p:nvSpPr>
        <p:spPr/>
        <p:txBody>
          <a:bodyPr/>
          <a:lstStyle/>
          <a:p>
            <a:fld id="{F618F212-E481-44F7-B42C-806BFC6E29C3}" type="datetime4">
              <a:rPr lang="en-GB" smtClean="0"/>
              <a:t>11 September 2018</a:t>
            </a:fld>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1" name="Picture Placeholder 10"/>
          <p:cNvSpPr>
            <a:spLocks noGrp="1"/>
          </p:cNvSpPr>
          <p:nvPr>
            <p:ph type="pic" sz="quarter" idx="14"/>
          </p:nvPr>
        </p:nvSpPr>
        <p:spPr>
          <a:xfrm>
            <a:off x="323850" y="2420888"/>
            <a:ext cx="1656000" cy="1656184"/>
          </a:xfrm>
        </p:spPr>
        <p:txBody>
          <a:bodyPr/>
          <a:lstStyle/>
          <a:p>
            <a:r>
              <a:rPr lang="en-GB"/>
              <a:t>Drag picture to placeholder or click icon to add</a:t>
            </a:r>
          </a:p>
        </p:txBody>
      </p:sp>
      <p:sp>
        <p:nvSpPr>
          <p:cNvPr id="12" name="Picture Placeholder 10"/>
          <p:cNvSpPr>
            <a:spLocks noGrp="1"/>
          </p:cNvSpPr>
          <p:nvPr>
            <p:ph type="pic" sz="quarter" idx="15"/>
          </p:nvPr>
        </p:nvSpPr>
        <p:spPr>
          <a:xfrm>
            <a:off x="1979954" y="2420888"/>
            <a:ext cx="1656000" cy="1656184"/>
          </a:xfrm>
        </p:spPr>
        <p:txBody>
          <a:bodyPr/>
          <a:lstStyle/>
          <a:p>
            <a:r>
              <a:rPr lang="en-GB"/>
              <a:t>Drag picture to placeholder or click icon to add</a:t>
            </a:r>
          </a:p>
        </p:txBody>
      </p:sp>
      <p:sp>
        <p:nvSpPr>
          <p:cNvPr id="13" name="Picture Placeholder 10"/>
          <p:cNvSpPr>
            <a:spLocks noGrp="1"/>
          </p:cNvSpPr>
          <p:nvPr>
            <p:ph type="pic" sz="quarter" idx="16"/>
          </p:nvPr>
        </p:nvSpPr>
        <p:spPr>
          <a:xfrm>
            <a:off x="3636058" y="2420888"/>
            <a:ext cx="1656000" cy="1656184"/>
          </a:xfrm>
        </p:spPr>
        <p:txBody>
          <a:bodyPr/>
          <a:lstStyle/>
          <a:p>
            <a:r>
              <a:rPr lang="en-GB"/>
              <a:t>Drag picture to placeholder or click icon to add</a:t>
            </a:r>
          </a:p>
        </p:txBody>
      </p:sp>
      <p:sp>
        <p:nvSpPr>
          <p:cNvPr id="14" name="Picture Placeholder 10"/>
          <p:cNvSpPr>
            <a:spLocks noGrp="1"/>
          </p:cNvSpPr>
          <p:nvPr>
            <p:ph type="pic" sz="quarter" idx="17"/>
          </p:nvPr>
        </p:nvSpPr>
        <p:spPr>
          <a:xfrm>
            <a:off x="5292162" y="2420888"/>
            <a:ext cx="1656000" cy="1656184"/>
          </a:xfrm>
        </p:spPr>
        <p:txBody>
          <a:bodyPr/>
          <a:lstStyle/>
          <a:p>
            <a:r>
              <a:rPr lang="en-GB"/>
              <a:t>Drag picture to placeholder or click icon to add</a:t>
            </a:r>
          </a:p>
        </p:txBody>
      </p:sp>
      <p:sp>
        <p:nvSpPr>
          <p:cNvPr id="15" name="Picture Placeholder 10"/>
          <p:cNvSpPr>
            <a:spLocks noGrp="1"/>
          </p:cNvSpPr>
          <p:nvPr>
            <p:ph type="pic" sz="quarter" idx="18"/>
          </p:nvPr>
        </p:nvSpPr>
        <p:spPr>
          <a:xfrm>
            <a:off x="6948264" y="2420888"/>
            <a:ext cx="1656000" cy="1656184"/>
          </a:xfrm>
        </p:spPr>
        <p:txBody>
          <a:bodyPr/>
          <a:lstStyle/>
          <a:p>
            <a:r>
              <a:rPr lang="en-GB"/>
              <a:t>Drag picture to placeholder or click icon to add</a:t>
            </a:r>
          </a:p>
        </p:txBody>
      </p:sp>
      <p:sp>
        <p:nvSpPr>
          <p:cNvPr id="18" name="Text Placeholder 17"/>
          <p:cNvSpPr>
            <a:spLocks noGrp="1"/>
          </p:cNvSpPr>
          <p:nvPr>
            <p:ph type="body" sz="quarter" idx="19"/>
          </p:nvPr>
        </p:nvSpPr>
        <p:spPr>
          <a:xfrm>
            <a:off x="224088"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19" name="Text Placeholder 17"/>
          <p:cNvSpPr>
            <a:spLocks noGrp="1"/>
          </p:cNvSpPr>
          <p:nvPr>
            <p:ph type="body" sz="quarter" idx="20"/>
          </p:nvPr>
        </p:nvSpPr>
        <p:spPr>
          <a:xfrm>
            <a:off x="1881614"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0" name="Text Placeholder 17"/>
          <p:cNvSpPr>
            <a:spLocks noGrp="1"/>
          </p:cNvSpPr>
          <p:nvPr>
            <p:ph type="body" sz="quarter" idx="21"/>
          </p:nvPr>
        </p:nvSpPr>
        <p:spPr>
          <a:xfrm>
            <a:off x="3539140"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1" name="Text Placeholder 17"/>
          <p:cNvSpPr>
            <a:spLocks noGrp="1"/>
          </p:cNvSpPr>
          <p:nvPr>
            <p:ph type="body" sz="quarter" idx="22"/>
          </p:nvPr>
        </p:nvSpPr>
        <p:spPr>
          <a:xfrm>
            <a:off x="5196666"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2" name="Text Placeholder 17"/>
          <p:cNvSpPr>
            <a:spLocks noGrp="1"/>
          </p:cNvSpPr>
          <p:nvPr>
            <p:ph type="body" sz="quarter" idx="23"/>
          </p:nvPr>
        </p:nvSpPr>
        <p:spPr>
          <a:xfrm>
            <a:off x="6854192"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3" name="Footer Placeholder 2"/>
          <p:cNvSpPr>
            <a:spLocks noGrp="1"/>
          </p:cNvSpPr>
          <p:nvPr>
            <p:ph type="ftr" sz="quarter" idx="24"/>
          </p:nvPr>
        </p:nvSpPr>
        <p:spPr/>
        <p:txBody>
          <a:bodyPr/>
          <a:lstStyle/>
          <a:p>
            <a:r>
              <a:rPr lang="en-GB"/>
              <a:t>Presentation Title</a:t>
            </a:r>
            <a:endParaRPr lang="en-GB" dirty="0"/>
          </a:p>
        </p:txBody>
      </p:sp>
    </p:spTree>
    <p:extLst>
      <p:ext uri="{BB962C8B-B14F-4D97-AF65-F5344CB8AC3E}">
        <p14:creationId xmlns:p14="http://schemas.microsoft.com/office/powerpoint/2010/main" val="2015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CF95EB17-06C6-4232-B375-440704522892}"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723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8" name="Picture Placeholder 10"/>
          <p:cNvSpPr>
            <a:spLocks noGrp="1"/>
          </p:cNvSpPr>
          <p:nvPr>
            <p:ph type="pic" sz="quarter" idx="14"/>
          </p:nvPr>
        </p:nvSpPr>
        <p:spPr>
          <a:xfrm>
            <a:off x="323850" y="1844677"/>
            <a:ext cx="5688310" cy="4392637"/>
          </a:xfrm>
        </p:spPr>
        <p:txBody>
          <a:bodyPr/>
          <a:lstStyle/>
          <a:p>
            <a:r>
              <a:rPr lang="en-GB"/>
              <a:t>Drag picture to placeholder or click icon to add</a:t>
            </a:r>
          </a:p>
        </p:txBody>
      </p:sp>
      <p:sp>
        <p:nvSpPr>
          <p:cNvPr id="9" name="Date Placeholder 8"/>
          <p:cNvSpPr>
            <a:spLocks noGrp="1"/>
          </p:cNvSpPr>
          <p:nvPr>
            <p:ph type="dt" sz="half" idx="15"/>
          </p:nvPr>
        </p:nvSpPr>
        <p:spPr/>
        <p:txBody>
          <a:bodyPr/>
          <a:lstStyle/>
          <a:p>
            <a:fld id="{0D94F3F4-7326-4768-80B1-DA9CB78CFC5D}" type="datetime4">
              <a:rPr lang="en-GB" smtClean="0"/>
              <a:t>11 September 2018</a:t>
            </a:fld>
            <a:endParaRPr lang="en-GB" dirty="0"/>
          </a:p>
        </p:txBody>
      </p:sp>
      <p:sp>
        <p:nvSpPr>
          <p:cNvPr id="10" name="Footer Placeholder 9"/>
          <p:cNvSpPr>
            <a:spLocks noGrp="1"/>
          </p:cNvSpPr>
          <p:nvPr>
            <p:ph type="ftr" sz="quarter" idx="16"/>
          </p:nvPr>
        </p:nvSpPr>
        <p:spPr/>
        <p:txBody>
          <a:bodyPr/>
          <a:lstStyle/>
          <a:p>
            <a:r>
              <a:rPr lang="en-GB"/>
              <a:t>Presentation Title</a:t>
            </a:r>
            <a:endParaRPr lang="en-GB" dirty="0"/>
          </a:p>
        </p:txBody>
      </p:sp>
      <p:sp>
        <p:nvSpPr>
          <p:cNvPr id="11" name="Slide Number Placeholder 10"/>
          <p:cNvSpPr>
            <a:spLocks noGrp="1"/>
          </p:cNvSpPr>
          <p:nvPr>
            <p:ph type="sldNum" sz="quarter" idx="17"/>
          </p:nvPr>
        </p:nvSpPr>
        <p:spPr/>
        <p:txBody>
          <a:bodyPr/>
          <a:lstStyle/>
          <a:p>
            <a:fld id="{786194A1-5B28-41B4-A256-7AB656992733}" type="slidenum">
              <a:rPr lang="en-GB" smtClean="0"/>
              <a:pPr/>
              <a:t>‹#›</a:t>
            </a:fld>
            <a:endParaRPr lang="en-GB"/>
          </a:p>
        </p:txBody>
      </p:sp>
    </p:spTree>
    <p:extLst>
      <p:ext uri="{BB962C8B-B14F-4D97-AF65-F5344CB8AC3E}">
        <p14:creationId xmlns:p14="http://schemas.microsoft.com/office/powerpoint/2010/main" val="3206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15CEEF1-EBA6-4FE0-BD3F-2AEC7C213697}" type="datetime4">
              <a:rPr lang="en-GB" smtClean="0"/>
              <a:t>11 September 2018</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96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F131E-429A-4FBD-A740-D89CA188F899}" type="datetime4">
              <a:rPr lang="en-GB" smtClean="0"/>
              <a:t>11 September 2018</a:t>
            </a:fld>
            <a:endParaRPr lang="en-GB"/>
          </a:p>
        </p:txBody>
      </p:sp>
      <p:sp>
        <p:nvSpPr>
          <p:cNvPr id="3" name="Footer Placeholder 2"/>
          <p:cNvSpPr>
            <a:spLocks noGrp="1"/>
          </p:cNvSpPr>
          <p:nvPr>
            <p:ph type="ftr" sz="quarter" idx="11"/>
          </p:nvPr>
        </p:nvSpPr>
        <p:spPr/>
        <p:txBody>
          <a:bodyPr/>
          <a:lstStyle/>
          <a:p>
            <a:r>
              <a:rPr lang="en-GB"/>
              <a:t>Presentation Title</a:t>
            </a:r>
          </a:p>
        </p:txBody>
      </p:sp>
      <p:sp>
        <p:nvSpPr>
          <p:cNvPr id="4" name="Slide Number Placeholder 3"/>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3590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r>
              <a:rPr lang="en-GB"/>
              <a:t>Drag picture to placeholder or click icon to add</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4207" r="34250"/>
          <a:stretch/>
        </p:blipFill>
        <p:spPr>
          <a:xfrm>
            <a:off x="4802815" y="0"/>
            <a:ext cx="633281" cy="6858000"/>
          </a:xfrm>
          <a:prstGeom prst="rect">
            <a:avLst/>
          </a:prstGeom>
          <a:solidFill>
            <a:schemeClr val="accent1"/>
          </a:solidFill>
        </p:spPr>
      </p:pic>
      <p:grpSp>
        <p:nvGrpSpPr>
          <p:cNvPr id="8" name="Group 7"/>
          <p:cNvGrpSpPr/>
          <p:nvPr/>
        </p:nvGrpSpPr>
        <p:grpSpPr>
          <a:xfrm>
            <a:off x="4343893"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50" y="2130427"/>
            <a:ext cx="4084912" cy="1470025"/>
          </a:xfrm>
        </p:spPr>
        <p:txBody>
          <a:bodyPr lIns="36000" rIns="36000">
            <a:normAutofit/>
          </a:bodyPr>
          <a:lstStyle>
            <a:lvl1pPr algn="l">
              <a:defRPr sz="3000"/>
            </a:lvl1pPr>
          </a:lstStyle>
          <a:p>
            <a:r>
              <a:rPr lang="en-GB" dirty="0"/>
              <a:t>Click to edit Master title style</a:t>
            </a:r>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7" cy="677446"/>
          </a:xfrm>
          <a:prstGeom prst="rect">
            <a:avLst/>
          </a:prstGeom>
        </p:spPr>
      </p:pic>
    </p:spTree>
    <p:extLst>
      <p:ext uri="{BB962C8B-B14F-4D97-AF65-F5344CB8AC3E}">
        <p14:creationId xmlns:p14="http://schemas.microsoft.com/office/powerpoint/2010/main" val="39677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Divider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497" b="9666"/>
          <a:stretch/>
        </p:blipFill>
        <p:spPr>
          <a:xfrm>
            <a:off x="0" y="2"/>
            <a:ext cx="8271538" cy="6858001"/>
          </a:xfrm>
          <a:prstGeom prst="rect">
            <a:avLst/>
          </a:prstGeom>
        </p:spPr>
      </p:pic>
      <p:grpSp>
        <p:nvGrpSpPr>
          <p:cNvPr id="6" name="Group 5"/>
          <p:cNvGrpSpPr/>
          <p:nvPr/>
        </p:nvGrpSpPr>
        <p:grpSpPr>
          <a:xfrm>
            <a:off x="8235166"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spTree>
    <p:extLst>
      <p:ext uri="{BB962C8B-B14F-4D97-AF65-F5344CB8AC3E}">
        <p14:creationId xmlns:p14="http://schemas.microsoft.com/office/powerpoint/2010/main" val="12115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vider B">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26626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Divider B">
    <p:spTree>
      <p:nvGrpSpPr>
        <p:cNvPr id="1" name=""/>
        <p:cNvGrpSpPr/>
        <p:nvPr/>
      </p:nvGrpSpPr>
      <p:grpSpPr>
        <a:xfrm>
          <a:off x="0" y="0"/>
          <a:ext cx="0" cy="0"/>
          <a:chOff x="0" y="0"/>
          <a:chExt cx="0" cy="0"/>
        </a:xfrm>
      </p:grpSpPr>
      <p:sp>
        <p:nvSpPr>
          <p:cNvPr id="4" name="Rectangle 3"/>
          <p:cNvSpPr/>
          <p:nvPr/>
        </p:nvSpPr>
        <p:spPr>
          <a:xfrm>
            <a:off x="0" y="0"/>
            <a:ext cx="8244408" cy="6858000"/>
          </a:xfrm>
          <a:prstGeom prst="rect">
            <a:avLst/>
          </a:prstGeom>
          <a:solidFill>
            <a:srgbClr val="00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357547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93128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vider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497" b="9666"/>
          <a:stretch/>
        </p:blipFill>
        <p:spPr>
          <a:xfrm>
            <a:off x="0" y="2"/>
            <a:ext cx="8271538" cy="6858001"/>
          </a:xfrm>
          <a:prstGeom prst="rect">
            <a:avLst/>
          </a:prstGeom>
        </p:spPr>
      </p:pic>
      <p:grpSp>
        <p:nvGrpSpPr>
          <p:cNvPr id="6" name="Group 5"/>
          <p:cNvGrpSpPr/>
          <p:nvPr/>
        </p:nvGrpSpPr>
        <p:grpSpPr>
          <a:xfrm>
            <a:off x="8235166"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spTree>
    <p:extLst>
      <p:ext uri="{BB962C8B-B14F-4D97-AF65-F5344CB8AC3E}">
        <p14:creationId xmlns:p14="http://schemas.microsoft.com/office/powerpoint/2010/main" val="12115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427984"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9EF5E671-99CD-4177-8DBC-0CF7E502D28B}"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3691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A5065BC2-2DAA-4D80-B2E4-0F86901ECE4F}"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9906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CDEBB757-A882-40E6-9573-0CE4F2ECDB20}"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0284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BB6139EF-FFC8-4ECA-877C-C6DEDC2F8671}"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96779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5" name="Date Placeholder 4"/>
          <p:cNvSpPr>
            <a:spLocks noGrp="1"/>
          </p:cNvSpPr>
          <p:nvPr>
            <p:ph type="dt" sz="half" idx="10"/>
          </p:nvPr>
        </p:nvSpPr>
        <p:spPr/>
        <p:txBody>
          <a:bodyPr/>
          <a:lstStyle/>
          <a:p>
            <a:fld id="{F618F212-E481-44F7-B42C-806BFC6E29C3}" type="datetime4">
              <a:rPr lang="en-GB" smtClean="0"/>
              <a:t>11 September 2018</a:t>
            </a:fld>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1" name="Picture Placeholder 10"/>
          <p:cNvSpPr>
            <a:spLocks noGrp="1"/>
          </p:cNvSpPr>
          <p:nvPr>
            <p:ph type="pic" sz="quarter" idx="14"/>
          </p:nvPr>
        </p:nvSpPr>
        <p:spPr>
          <a:xfrm>
            <a:off x="323850" y="2420888"/>
            <a:ext cx="1656000" cy="1656184"/>
          </a:xfrm>
        </p:spPr>
        <p:txBody>
          <a:bodyPr/>
          <a:lstStyle/>
          <a:p>
            <a:r>
              <a:rPr lang="en-GB"/>
              <a:t>Drag picture to placeholder or click icon to add</a:t>
            </a:r>
          </a:p>
        </p:txBody>
      </p:sp>
      <p:sp>
        <p:nvSpPr>
          <p:cNvPr id="12" name="Picture Placeholder 10"/>
          <p:cNvSpPr>
            <a:spLocks noGrp="1"/>
          </p:cNvSpPr>
          <p:nvPr>
            <p:ph type="pic" sz="quarter" idx="15"/>
          </p:nvPr>
        </p:nvSpPr>
        <p:spPr>
          <a:xfrm>
            <a:off x="1979954" y="2420888"/>
            <a:ext cx="1656000" cy="1656184"/>
          </a:xfrm>
        </p:spPr>
        <p:txBody>
          <a:bodyPr/>
          <a:lstStyle/>
          <a:p>
            <a:r>
              <a:rPr lang="en-GB"/>
              <a:t>Drag picture to placeholder or click icon to add</a:t>
            </a:r>
          </a:p>
        </p:txBody>
      </p:sp>
      <p:sp>
        <p:nvSpPr>
          <p:cNvPr id="13" name="Picture Placeholder 10"/>
          <p:cNvSpPr>
            <a:spLocks noGrp="1"/>
          </p:cNvSpPr>
          <p:nvPr>
            <p:ph type="pic" sz="quarter" idx="16"/>
          </p:nvPr>
        </p:nvSpPr>
        <p:spPr>
          <a:xfrm>
            <a:off x="3636058" y="2420888"/>
            <a:ext cx="1656000" cy="1656184"/>
          </a:xfrm>
        </p:spPr>
        <p:txBody>
          <a:bodyPr/>
          <a:lstStyle/>
          <a:p>
            <a:r>
              <a:rPr lang="en-GB"/>
              <a:t>Drag picture to placeholder or click icon to add</a:t>
            </a:r>
          </a:p>
        </p:txBody>
      </p:sp>
      <p:sp>
        <p:nvSpPr>
          <p:cNvPr id="14" name="Picture Placeholder 10"/>
          <p:cNvSpPr>
            <a:spLocks noGrp="1"/>
          </p:cNvSpPr>
          <p:nvPr>
            <p:ph type="pic" sz="quarter" idx="17"/>
          </p:nvPr>
        </p:nvSpPr>
        <p:spPr>
          <a:xfrm>
            <a:off x="5292162" y="2420888"/>
            <a:ext cx="1656000" cy="1656184"/>
          </a:xfrm>
        </p:spPr>
        <p:txBody>
          <a:bodyPr/>
          <a:lstStyle/>
          <a:p>
            <a:r>
              <a:rPr lang="en-GB"/>
              <a:t>Drag picture to placeholder or click icon to add</a:t>
            </a:r>
          </a:p>
        </p:txBody>
      </p:sp>
      <p:sp>
        <p:nvSpPr>
          <p:cNvPr id="15" name="Picture Placeholder 10"/>
          <p:cNvSpPr>
            <a:spLocks noGrp="1"/>
          </p:cNvSpPr>
          <p:nvPr>
            <p:ph type="pic" sz="quarter" idx="18"/>
          </p:nvPr>
        </p:nvSpPr>
        <p:spPr>
          <a:xfrm>
            <a:off x="6948264" y="2420888"/>
            <a:ext cx="1656000" cy="1656184"/>
          </a:xfrm>
        </p:spPr>
        <p:txBody>
          <a:bodyPr/>
          <a:lstStyle/>
          <a:p>
            <a:r>
              <a:rPr lang="en-GB"/>
              <a:t>Drag picture to placeholder or click icon to add</a:t>
            </a:r>
          </a:p>
        </p:txBody>
      </p:sp>
      <p:sp>
        <p:nvSpPr>
          <p:cNvPr id="18" name="Text Placeholder 17"/>
          <p:cNvSpPr>
            <a:spLocks noGrp="1"/>
          </p:cNvSpPr>
          <p:nvPr>
            <p:ph type="body" sz="quarter" idx="19"/>
          </p:nvPr>
        </p:nvSpPr>
        <p:spPr>
          <a:xfrm>
            <a:off x="224088"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19" name="Text Placeholder 17"/>
          <p:cNvSpPr>
            <a:spLocks noGrp="1"/>
          </p:cNvSpPr>
          <p:nvPr>
            <p:ph type="body" sz="quarter" idx="20"/>
          </p:nvPr>
        </p:nvSpPr>
        <p:spPr>
          <a:xfrm>
            <a:off x="1881614"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0" name="Text Placeholder 17"/>
          <p:cNvSpPr>
            <a:spLocks noGrp="1"/>
          </p:cNvSpPr>
          <p:nvPr>
            <p:ph type="body" sz="quarter" idx="21"/>
          </p:nvPr>
        </p:nvSpPr>
        <p:spPr>
          <a:xfrm>
            <a:off x="3539140"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1" name="Text Placeholder 17"/>
          <p:cNvSpPr>
            <a:spLocks noGrp="1"/>
          </p:cNvSpPr>
          <p:nvPr>
            <p:ph type="body" sz="quarter" idx="22"/>
          </p:nvPr>
        </p:nvSpPr>
        <p:spPr>
          <a:xfrm>
            <a:off x="5196666"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2" name="Text Placeholder 17"/>
          <p:cNvSpPr>
            <a:spLocks noGrp="1"/>
          </p:cNvSpPr>
          <p:nvPr>
            <p:ph type="body" sz="quarter" idx="23"/>
          </p:nvPr>
        </p:nvSpPr>
        <p:spPr>
          <a:xfrm>
            <a:off x="6854192"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3" name="Footer Placeholder 2"/>
          <p:cNvSpPr>
            <a:spLocks noGrp="1"/>
          </p:cNvSpPr>
          <p:nvPr>
            <p:ph type="ftr" sz="quarter" idx="24"/>
          </p:nvPr>
        </p:nvSpPr>
        <p:spPr/>
        <p:txBody>
          <a:bodyPr/>
          <a:lstStyle/>
          <a:p>
            <a:r>
              <a:rPr lang="en-GB"/>
              <a:t>Presentation Title</a:t>
            </a:r>
            <a:endParaRPr lang="en-GB" dirty="0"/>
          </a:p>
        </p:txBody>
      </p:sp>
    </p:spTree>
    <p:extLst>
      <p:ext uri="{BB962C8B-B14F-4D97-AF65-F5344CB8AC3E}">
        <p14:creationId xmlns:p14="http://schemas.microsoft.com/office/powerpoint/2010/main" val="2015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CF95EB17-06C6-4232-B375-440704522892}"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723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8" name="Picture Placeholder 10"/>
          <p:cNvSpPr>
            <a:spLocks noGrp="1"/>
          </p:cNvSpPr>
          <p:nvPr>
            <p:ph type="pic" sz="quarter" idx="14"/>
          </p:nvPr>
        </p:nvSpPr>
        <p:spPr>
          <a:xfrm>
            <a:off x="323850" y="1844677"/>
            <a:ext cx="5688310" cy="4392637"/>
          </a:xfrm>
        </p:spPr>
        <p:txBody>
          <a:bodyPr/>
          <a:lstStyle/>
          <a:p>
            <a:r>
              <a:rPr lang="en-GB"/>
              <a:t>Drag picture to placeholder or click icon to add</a:t>
            </a:r>
          </a:p>
        </p:txBody>
      </p:sp>
      <p:sp>
        <p:nvSpPr>
          <p:cNvPr id="9" name="Date Placeholder 8"/>
          <p:cNvSpPr>
            <a:spLocks noGrp="1"/>
          </p:cNvSpPr>
          <p:nvPr>
            <p:ph type="dt" sz="half" idx="15"/>
          </p:nvPr>
        </p:nvSpPr>
        <p:spPr/>
        <p:txBody>
          <a:bodyPr/>
          <a:lstStyle/>
          <a:p>
            <a:fld id="{0D94F3F4-7326-4768-80B1-DA9CB78CFC5D}" type="datetime4">
              <a:rPr lang="en-GB" smtClean="0"/>
              <a:t>11 September 2018</a:t>
            </a:fld>
            <a:endParaRPr lang="en-GB" dirty="0"/>
          </a:p>
        </p:txBody>
      </p:sp>
      <p:sp>
        <p:nvSpPr>
          <p:cNvPr id="10" name="Footer Placeholder 9"/>
          <p:cNvSpPr>
            <a:spLocks noGrp="1"/>
          </p:cNvSpPr>
          <p:nvPr>
            <p:ph type="ftr" sz="quarter" idx="16"/>
          </p:nvPr>
        </p:nvSpPr>
        <p:spPr/>
        <p:txBody>
          <a:bodyPr/>
          <a:lstStyle/>
          <a:p>
            <a:r>
              <a:rPr lang="en-GB"/>
              <a:t>Presentation Title</a:t>
            </a:r>
            <a:endParaRPr lang="en-GB" dirty="0"/>
          </a:p>
        </p:txBody>
      </p:sp>
      <p:sp>
        <p:nvSpPr>
          <p:cNvPr id="11" name="Slide Number Placeholder 10"/>
          <p:cNvSpPr>
            <a:spLocks noGrp="1"/>
          </p:cNvSpPr>
          <p:nvPr>
            <p:ph type="sldNum" sz="quarter" idx="17"/>
          </p:nvPr>
        </p:nvSpPr>
        <p:spPr/>
        <p:txBody>
          <a:bodyPr/>
          <a:lstStyle/>
          <a:p>
            <a:fld id="{786194A1-5B28-41B4-A256-7AB656992733}" type="slidenum">
              <a:rPr lang="en-GB" smtClean="0"/>
              <a:pPr/>
              <a:t>‹#›</a:t>
            </a:fld>
            <a:endParaRPr lang="en-GB"/>
          </a:p>
        </p:txBody>
      </p:sp>
    </p:spTree>
    <p:extLst>
      <p:ext uri="{BB962C8B-B14F-4D97-AF65-F5344CB8AC3E}">
        <p14:creationId xmlns:p14="http://schemas.microsoft.com/office/powerpoint/2010/main" val="3206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15CEEF1-EBA6-4FE0-BD3F-2AEC7C213697}" type="datetime4">
              <a:rPr lang="en-GB" smtClean="0"/>
              <a:t>11 September 2018</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96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F131E-429A-4FBD-A740-D89CA188F899}" type="datetime4">
              <a:rPr lang="en-GB" smtClean="0"/>
              <a:t>11 September 2018</a:t>
            </a:fld>
            <a:endParaRPr lang="en-GB"/>
          </a:p>
        </p:txBody>
      </p:sp>
      <p:sp>
        <p:nvSpPr>
          <p:cNvPr id="3" name="Footer Placeholder 2"/>
          <p:cNvSpPr>
            <a:spLocks noGrp="1"/>
          </p:cNvSpPr>
          <p:nvPr>
            <p:ph type="ftr" sz="quarter" idx="11"/>
          </p:nvPr>
        </p:nvSpPr>
        <p:spPr/>
        <p:txBody>
          <a:bodyPr/>
          <a:lstStyle/>
          <a:p>
            <a:r>
              <a:rPr lang="en-GB"/>
              <a:t>Presentation Title</a:t>
            </a:r>
          </a:p>
        </p:txBody>
      </p:sp>
      <p:sp>
        <p:nvSpPr>
          <p:cNvPr id="4" name="Slide Number Placeholder 3"/>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3590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r>
              <a:rPr lang="en-GB"/>
              <a:t>Drag picture to placeholder or click icon to add</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4207" r="34250"/>
          <a:stretch/>
        </p:blipFill>
        <p:spPr>
          <a:xfrm>
            <a:off x="4802815" y="0"/>
            <a:ext cx="633281" cy="6858000"/>
          </a:xfrm>
          <a:prstGeom prst="rect">
            <a:avLst/>
          </a:prstGeom>
          <a:solidFill>
            <a:schemeClr val="accent1"/>
          </a:solidFill>
        </p:spPr>
      </p:pic>
      <p:grpSp>
        <p:nvGrpSpPr>
          <p:cNvPr id="8" name="Group 7"/>
          <p:cNvGrpSpPr/>
          <p:nvPr/>
        </p:nvGrpSpPr>
        <p:grpSpPr>
          <a:xfrm>
            <a:off x="4343893"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50" y="2130427"/>
            <a:ext cx="4084912" cy="1470025"/>
          </a:xfrm>
        </p:spPr>
        <p:txBody>
          <a:bodyPr lIns="36000" rIns="36000">
            <a:normAutofit/>
          </a:bodyPr>
          <a:lstStyle>
            <a:lvl1pPr algn="l">
              <a:defRPr sz="3000"/>
            </a:lvl1pPr>
          </a:lstStyle>
          <a:p>
            <a:r>
              <a:rPr lang="en-GB" dirty="0"/>
              <a:t>Click to edit Master title style</a:t>
            </a:r>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7" cy="677446"/>
          </a:xfrm>
          <a:prstGeom prst="rect">
            <a:avLst/>
          </a:prstGeom>
        </p:spPr>
      </p:pic>
    </p:spTree>
    <p:extLst>
      <p:ext uri="{BB962C8B-B14F-4D97-AF65-F5344CB8AC3E}">
        <p14:creationId xmlns:p14="http://schemas.microsoft.com/office/powerpoint/2010/main" val="39677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Divider B">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26626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Divider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497" b="9666"/>
          <a:stretch/>
        </p:blipFill>
        <p:spPr>
          <a:xfrm>
            <a:off x="0" y="2"/>
            <a:ext cx="8271538" cy="6858001"/>
          </a:xfrm>
          <a:prstGeom prst="rect">
            <a:avLst/>
          </a:prstGeom>
        </p:spPr>
      </p:pic>
      <p:grpSp>
        <p:nvGrpSpPr>
          <p:cNvPr id="6" name="Group 5"/>
          <p:cNvGrpSpPr/>
          <p:nvPr/>
        </p:nvGrpSpPr>
        <p:grpSpPr>
          <a:xfrm>
            <a:off x="8235166"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spTree>
    <p:extLst>
      <p:ext uri="{BB962C8B-B14F-4D97-AF65-F5344CB8AC3E}">
        <p14:creationId xmlns:p14="http://schemas.microsoft.com/office/powerpoint/2010/main" val="12115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Divider B">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26626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_Divider B">
    <p:spTree>
      <p:nvGrpSpPr>
        <p:cNvPr id="1" name=""/>
        <p:cNvGrpSpPr/>
        <p:nvPr/>
      </p:nvGrpSpPr>
      <p:grpSpPr>
        <a:xfrm>
          <a:off x="0" y="0"/>
          <a:ext cx="0" cy="0"/>
          <a:chOff x="0" y="0"/>
          <a:chExt cx="0" cy="0"/>
        </a:xfrm>
      </p:grpSpPr>
      <p:sp>
        <p:nvSpPr>
          <p:cNvPr id="4" name="Rectangle 3"/>
          <p:cNvSpPr/>
          <p:nvPr/>
        </p:nvSpPr>
        <p:spPr>
          <a:xfrm>
            <a:off x="0" y="0"/>
            <a:ext cx="8244408" cy="6858000"/>
          </a:xfrm>
          <a:prstGeom prst="rect">
            <a:avLst/>
          </a:prstGeom>
          <a:solidFill>
            <a:srgbClr val="00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357547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93128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427984"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9EF5E671-99CD-4177-8DBC-0CF7E502D28B}"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3691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A5065BC2-2DAA-4D80-B2E4-0F86901ECE4F}"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9906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CDEBB757-A882-40E6-9573-0CE4F2ECDB20}"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0284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BB6139EF-FFC8-4ECA-877C-C6DEDC2F8671}"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96779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5" name="Date Placeholder 4"/>
          <p:cNvSpPr>
            <a:spLocks noGrp="1"/>
          </p:cNvSpPr>
          <p:nvPr>
            <p:ph type="dt" sz="half" idx="10"/>
          </p:nvPr>
        </p:nvSpPr>
        <p:spPr/>
        <p:txBody>
          <a:bodyPr/>
          <a:lstStyle/>
          <a:p>
            <a:fld id="{F618F212-E481-44F7-B42C-806BFC6E29C3}" type="datetime4">
              <a:rPr lang="en-GB" smtClean="0"/>
              <a:t>11 September 2018</a:t>
            </a:fld>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1" name="Picture Placeholder 10"/>
          <p:cNvSpPr>
            <a:spLocks noGrp="1"/>
          </p:cNvSpPr>
          <p:nvPr>
            <p:ph type="pic" sz="quarter" idx="14"/>
          </p:nvPr>
        </p:nvSpPr>
        <p:spPr>
          <a:xfrm>
            <a:off x="323850" y="2420888"/>
            <a:ext cx="1656000" cy="1656184"/>
          </a:xfrm>
        </p:spPr>
        <p:txBody>
          <a:bodyPr/>
          <a:lstStyle/>
          <a:p>
            <a:r>
              <a:rPr lang="en-GB"/>
              <a:t>Drag picture to placeholder or click icon to add</a:t>
            </a:r>
          </a:p>
        </p:txBody>
      </p:sp>
      <p:sp>
        <p:nvSpPr>
          <p:cNvPr id="12" name="Picture Placeholder 10"/>
          <p:cNvSpPr>
            <a:spLocks noGrp="1"/>
          </p:cNvSpPr>
          <p:nvPr>
            <p:ph type="pic" sz="quarter" idx="15"/>
          </p:nvPr>
        </p:nvSpPr>
        <p:spPr>
          <a:xfrm>
            <a:off x="1979954" y="2420888"/>
            <a:ext cx="1656000" cy="1656184"/>
          </a:xfrm>
        </p:spPr>
        <p:txBody>
          <a:bodyPr/>
          <a:lstStyle/>
          <a:p>
            <a:r>
              <a:rPr lang="en-GB"/>
              <a:t>Drag picture to placeholder or click icon to add</a:t>
            </a:r>
          </a:p>
        </p:txBody>
      </p:sp>
      <p:sp>
        <p:nvSpPr>
          <p:cNvPr id="13" name="Picture Placeholder 10"/>
          <p:cNvSpPr>
            <a:spLocks noGrp="1"/>
          </p:cNvSpPr>
          <p:nvPr>
            <p:ph type="pic" sz="quarter" idx="16"/>
          </p:nvPr>
        </p:nvSpPr>
        <p:spPr>
          <a:xfrm>
            <a:off x="3636058" y="2420888"/>
            <a:ext cx="1656000" cy="1656184"/>
          </a:xfrm>
        </p:spPr>
        <p:txBody>
          <a:bodyPr/>
          <a:lstStyle/>
          <a:p>
            <a:r>
              <a:rPr lang="en-GB"/>
              <a:t>Drag picture to placeholder or click icon to add</a:t>
            </a:r>
          </a:p>
        </p:txBody>
      </p:sp>
      <p:sp>
        <p:nvSpPr>
          <p:cNvPr id="14" name="Picture Placeholder 10"/>
          <p:cNvSpPr>
            <a:spLocks noGrp="1"/>
          </p:cNvSpPr>
          <p:nvPr>
            <p:ph type="pic" sz="quarter" idx="17"/>
          </p:nvPr>
        </p:nvSpPr>
        <p:spPr>
          <a:xfrm>
            <a:off x="5292162" y="2420888"/>
            <a:ext cx="1656000" cy="1656184"/>
          </a:xfrm>
        </p:spPr>
        <p:txBody>
          <a:bodyPr/>
          <a:lstStyle/>
          <a:p>
            <a:r>
              <a:rPr lang="en-GB"/>
              <a:t>Drag picture to placeholder or click icon to add</a:t>
            </a:r>
          </a:p>
        </p:txBody>
      </p:sp>
      <p:sp>
        <p:nvSpPr>
          <p:cNvPr id="15" name="Picture Placeholder 10"/>
          <p:cNvSpPr>
            <a:spLocks noGrp="1"/>
          </p:cNvSpPr>
          <p:nvPr>
            <p:ph type="pic" sz="quarter" idx="18"/>
          </p:nvPr>
        </p:nvSpPr>
        <p:spPr>
          <a:xfrm>
            <a:off x="6948264" y="2420888"/>
            <a:ext cx="1656000" cy="1656184"/>
          </a:xfrm>
        </p:spPr>
        <p:txBody>
          <a:bodyPr/>
          <a:lstStyle/>
          <a:p>
            <a:r>
              <a:rPr lang="en-GB"/>
              <a:t>Drag picture to placeholder or click icon to add</a:t>
            </a:r>
          </a:p>
        </p:txBody>
      </p:sp>
      <p:sp>
        <p:nvSpPr>
          <p:cNvPr id="18" name="Text Placeholder 17"/>
          <p:cNvSpPr>
            <a:spLocks noGrp="1"/>
          </p:cNvSpPr>
          <p:nvPr>
            <p:ph type="body" sz="quarter" idx="19"/>
          </p:nvPr>
        </p:nvSpPr>
        <p:spPr>
          <a:xfrm>
            <a:off x="224088"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19" name="Text Placeholder 17"/>
          <p:cNvSpPr>
            <a:spLocks noGrp="1"/>
          </p:cNvSpPr>
          <p:nvPr>
            <p:ph type="body" sz="quarter" idx="20"/>
          </p:nvPr>
        </p:nvSpPr>
        <p:spPr>
          <a:xfrm>
            <a:off x="1881614"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0" name="Text Placeholder 17"/>
          <p:cNvSpPr>
            <a:spLocks noGrp="1"/>
          </p:cNvSpPr>
          <p:nvPr>
            <p:ph type="body" sz="quarter" idx="21"/>
          </p:nvPr>
        </p:nvSpPr>
        <p:spPr>
          <a:xfrm>
            <a:off x="3539140"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1" name="Text Placeholder 17"/>
          <p:cNvSpPr>
            <a:spLocks noGrp="1"/>
          </p:cNvSpPr>
          <p:nvPr>
            <p:ph type="body" sz="quarter" idx="22"/>
          </p:nvPr>
        </p:nvSpPr>
        <p:spPr>
          <a:xfrm>
            <a:off x="5196666"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2" name="Text Placeholder 17"/>
          <p:cNvSpPr>
            <a:spLocks noGrp="1"/>
          </p:cNvSpPr>
          <p:nvPr>
            <p:ph type="body" sz="quarter" idx="23"/>
          </p:nvPr>
        </p:nvSpPr>
        <p:spPr>
          <a:xfrm>
            <a:off x="6854192"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3" name="Footer Placeholder 2"/>
          <p:cNvSpPr>
            <a:spLocks noGrp="1"/>
          </p:cNvSpPr>
          <p:nvPr>
            <p:ph type="ftr" sz="quarter" idx="24"/>
          </p:nvPr>
        </p:nvSpPr>
        <p:spPr/>
        <p:txBody>
          <a:bodyPr/>
          <a:lstStyle/>
          <a:p>
            <a:r>
              <a:rPr lang="en-GB"/>
              <a:t>Presentation Title</a:t>
            </a:r>
            <a:endParaRPr lang="en-GB" dirty="0"/>
          </a:p>
        </p:txBody>
      </p:sp>
    </p:spTree>
    <p:extLst>
      <p:ext uri="{BB962C8B-B14F-4D97-AF65-F5344CB8AC3E}">
        <p14:creationId xmlns:p14="http://schemas.microsoft.com/office/powerpoint/2010/main" val="2015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CF95EB17-06C6-4232-B375-440704522892}"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723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Divider B">
    <p:spTree>
      <p:nvGrpSpPr>
        <p:cNvPr id="1" name=""/>
        <p:cNvGrpSpPr/>
        <p:nvPr/>
      </p:nvGrpSpPr>
      <p:grpSpPr>
        <a:xfrm>
          <a:off x="0" y="0"/>
          <a:ext cx="0" cy="0"/>
          <a:chOff x="0" y="0"/>
          <a:chExt cx="0" cy="0"/>
        </a:xfrm>
      </p:grpSpPr>
      <p:sp>
        <p:nvSpPr>
          <p:cNvPr id="4" name="Rectangle 3"/>
          <p:cNvSpPr/>
          <p:nvPr/>
        </p:nvSpPr>
        <p:spPr>
          <a:xfrm>
            <a:off x="0" y="0"/>
            <a:ext cx="8244408" cy="6858000"/>
          </a:xfrm>
          <a:prstGeom prst="rect">
            <a:avLst/>
          </a:prstGeom>
          <a:solidFill>
            <a:srgbClr val="00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357547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8" name="Picture Placeholder 10"/>
          <p:cNvSpPr>
            <a:spLocks noGrp="1"/>
          </p:cNvSpPr>
          <p:nvPr>
            <p:ph type="pic" sz="quarter" idx="14"/>
          </p:nvPr>
        </p:nvSpPr>
        <p:spPr>
          <a:xfrm>
            <a:off x="323850" y="1844677"/>
            <a:ext cx="5688310" cy="4392637"/>
          </a:xfrm>
        </p:spPr>
        <p:txBody>
          <a:bodyPr/>
          <a:lstStyle/>
          <a:p>
            <a:r>
              <a:rPr lang="en-GB"/>
              <a:t>Drag picture to placeholder or click icon to add</a:t>
            </a:r>
          </a:p>
        </p:txBody>
      </p:sp>
      <p:sp>
        <p:nvSpPr>
          <p:cNvPr id="9" name="Date Placeholder 8"/>
          <p:cNvSpPr>
            <a:spLocks noGrp="1"/>
          </p:cNvSpPr>
          <p:nvPr>
            <p:ph type="dt" sz="half" idx="15"/>
          </p:nvPr>
        </p:nvSpPr>
        <p:spPr/>
        <p:txBody>
          <a:bodyPr/>
          <a:lstStyle/>
          <a:p>
            <a:fld id="{0D94F3F4-7326-4768-80B1-DA9CB78CFC5D}" type="datetime4">
              <a:rPr lang="en-GB" smtClean="0"/>
              <a:t>11 September 2018</a:t>
            </a:fld>
            <a:endParaRPr lang="en-GB" dirty="0"/>
          </a:p>
        </p:txBody>
      </p:sp>
      <p:sp>
        <p:nvSpPr>
          <p:cNvPr id="10" name="Footer Placeholder 9"/>
          <p:cNvSpPr>
            <a:spLocks noGrp="1"/>
          </p:cNvSpPr>
          <p:nvPr>
            <p:ph type="ftr" sz="quarter" idx="16"/>
          </p:nvPr>
        </p:nvSpPr>
        <p:spPr/>
        <p:txBody>
          <a:bodyPr/>
          <a:lstStyle/>
          <a:p>
            <a:r>
              <a:rPr lang="en-GB"/>
              <a:t>Presentation Title</a:t>
            </a:r>
            <a:endParaRPr lang="en-GB" dirty="0"/>
          </a:p>
        </p:txBody>
      </p:sp>
      <p:sp>
        <p:nvSpPr>
          <p:cNvPr id="11" name="Slide Number Placeholder 10"/>
          <p:cNvSpPr>
            <a:spLocks noGrp="1"/>
          </p:cNvSpPr>
          <p:nvPr>
            <p:ph type="sldNum" sz="quarter" idx="17"/>
          </p:nvPr>
        </p:nvSpPr>
        <p:spPr/>
        <p:txBody>
          <a:bodyPr/>
          <a:lstStyle/>
          <a:p>
            <a:fld id="{786194A1-5B28-41B4-A256-7AB656992733}" type="slidenum">
              <a:rPr lang="en-GB" smtClean="0"/>
              <a:pPr/>
              <a:t>‹#›</a:t>
            </a:fld>
            <a:endParaRPr lang="en-GB"/>
          </a:p>
        </p:txBody>
      </p:sp>
    </p:spTree>
    <p:extLst>
      <p:ext uri="{BB962C8B-B14F-4D97-AF65-F5344CB8AC3E}">
        <p14:creationId xmlns:p14="http://schemas.microsoft.com/office/powerpoint/2010/main" val="3206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15CEEF1-EBA6-4FE0-BD3F-2AEC7C213697}" type="datetime4">
              <a:rPr lang="en-GB" smtClean="0"/>
              <a:t>11 September 2018</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96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F131E-429A-4FBD-A740-D89CA188F899}" type="datetime4">
              <a:rPr lang="en-GB" smtClean="0"/>
              <a:t>11 September 2018</a:t>
            </a:fld>
            <a:endParaRPr lang="en-GB"/>
          </a:p>
        </p:txBody>
      </p:sp>
      <p:sp>
        <p:nvSpPr>
          <p:cNvPr id="3" name="Footer Placeholder 2"/>
          <p:cNvSpPr>
            <a:spLocks noGrp="1"/>
          </p:cNvSpPr>
          <p:nvPr>
            <p:ph type="ftr" sz="quarter" idx="11"/>
          </p:nvPr>
        </p:nvSpPr>
        <p:spPr/>
        <p:txBody>
          <a:bodyPr/>
          <a:lstStyle/>
          <a:p>
            <a:r>
              <a:rPr lang="en-GB"/>
              <a:t>Presentation Title</a:t>
            </a:r>
          </a:p>
        </p:txBody>
      </p:sp>
      <p:sp>
        <p:nvSpPr>
          <p:cNvPr id="4" name="Slide Number Placeholder 3"/>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3590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r>
              <a:rPr lang="en-GB"/>
              <a:t>Drag picture to placeholder or click icon to add</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4207" r="34250"/>
          <a:stretch/>
        </p:blipFill>
        <p:spPr>
          <a:xfrm>
            <a:off x="4802815" y="0"/>
            <a:ext cx="633281" cy="6858000"/>
          </a:xfrm>
          <a:prstGeom prst="rect">
            <a:avLst/>
          </a:prstGeom>
          <a:solidFill>
            <a:schemeClr val="accent1"/>
          </a:solidFill>
        </p:spPr>
      </p:pic>
      <p:grpSp>
        <p:nvGrpSpPr>
          <p:cNvPr id="8" name="Group 7"/>
          <p:cNvGrpSpPr/>
          <p:nvPr/>
        </p:nvGrpSpPr>
        <p:grpSpPr>
          <a:xfrm>
            <a:off x="4343893"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50" y="2130427"/>
            <a:ext cx="4084912" cy="1470025"/>
          </a:xfrm>
        </p:spPr>
        <p:txBody>
          <a:bodyPr lIns="36000" rIns="36000">
            <a:normAutofit/>
          </a:bodyPr>
          <a:lstStyle>
            <a:lvl1pPr algn="l">
              <a:defRPr sz="3000"/>
            </a:lvl1pPr>
          </a:lstStyle>
          <a:p>
            <a:r>
              <a:rPr lang="en-GB" dirty="0"/>
              <a:t>Click to edit Master title style</a:t>
            </a:r>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7" cy="677446"/>
          </a:xfrm>
          <a:prstGeom prst="rect">
            <a:avLst/>
          </a:prstGeom>
        </p:spPr>
      </p:pic>
    </p:spTree>
    <p:extLst>
      <p:ext uri="{BB962C8B-B14F-4D97-AF65-F5344CB8AC3E}">
        <p14:creationId xmlns:p14="http://schemas.microsoft.com/office/powerpoint/2010/main" val="39677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Divider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497" b="9666"/>
          <a:stretch/>
        </p:blipFill>
        <p:spPr>
          <a:xfrm>
            <a:off x="0" y="2"/>
            <a:ext cx="8271538" cy="6858001"/>
          </a:xfrm>
          <a:prstGeom prst="rect">
            <a:avLst/>
          </a:prstGeom>
        </p:spPr>
      </p:pic>
      <p:grpSp>
        <p:nvGrpSpPr>
          <p:cNvPr id="6" name="Group 5"/>
          <p:cNvGrpSpPr/>
          <p:nvPr/>
        </p:nvGrpSpPr>
        <p:grpSpPr>
          <a:xfrm>
            <a:off x="8235166"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spTree>
    <p:extLst>
      <p:ext uri="{BB962C8B-B14F-4D97-AF65-F5344CB8AC3E}">
        <p14:creationId xmlns:p14="http://schemas.microsoft.com/office/powerpoint/2010/main" val="12115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vider B">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26626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1_Divider B">
    <p:spTree>
      <p:nvGrpSpPr>
        <p:cNvPr id="1" name=""/>
        <p:cNvGrpSpPr/>
        <p:nvPr/>
      </p:nvGrpSpPr>
      <p:grpSpPr>
        <a:xfrm>
          <a:off x="0" y="0"/>
          <a:ext cx="0" cy="0"/>
          <a:chOff x="0" y="0"/>
          <a:chExt cx="0" cy="0"/>
        </a:xfrm>
      </p:grpSpPr>
      <p:sp>
        <p:nvSpPr>
          <p:cNvPr id="4" name="Rectangle 3"/>
          <p:cNvSpPr/>
          <p:nvPr/>
        </p:nvSpPr>
        <p:spPr>
          <a:xfrm>
            <a:off x="0" y="0"/>
            <a:ext cx="8244408" cy="6858000"/>
          </a:xfrm>
          <a:prstGeom prst="rect">
            <a:avLst/>
          </a:prstGeom>
          <a:solidFill>
            <a:srgbClr val="00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357547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93128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427984"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9EF5E671-99CD-4177-8DBC-0CF7E502D28B}"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3691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A5065BC2-2DAA-4D80-B2E4-0F86901ECE4F}"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9906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93128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CDEBB757-A882-40E6-9573-0CE4F2ECDB20}"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0284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BB6139EF-FFC8-4ECA-877C-C6DEDC2F8671}"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96779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5" name="Date Placeholder 4"/>
          <p:cNvSpPr>
            <a:spLocks noGrp="1"/>
          </p:cNvSpPr>
          <p:nvPr>
            <p:ph type="dt" sz="half" idx="10"/>
          </p:nvPr>
        </p:nvSpPr>
        <p:spPr/>
        <p:txBody>
          <a:bodyPr/>
          <a:lstStyle/>
          <a:p>
            <a:fld id="{F618F212-E481-44F7-B42C-806BFC6E29C3}" type="datetime4">
              <a:rPr lang="en-GB" smtClean="0"/>
              <a:t>11 September 2018</a:t>
            </a:fld>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1" name="Picture Placeholder 10"/>
          <p:cNvSpPr>
            <a:spLocks noGrp="1"/>
          </p:cNvSpPr>
          <p:nvPr>
            <p:ph type="pic" sz="quarter" idx="14"/>
          </p:nvPr>
        </p:nvSpPr>
        <p:spPr>
          <a:xfrm>
            <a:off x="323850" y="2420888"/>
            <a:ext cx="1656000" cy="1656184"/>
          </a:xfrm>
        </p:spPr>
        <p:txBody>
          <a:bodyPr/>
          <a:lstStyle/>
          <a:p>
            <a:r>
              <a:rPr lang="en-GB"/>
              <a:t>Drag picture to placeholder or click icon to add</a:t>
            </a:r>
          </a:p>
        </p:txBody>
      </p:sp>
      <p:sp>
        <p:nvSpPr>
          <p:cNvPr id="12" name="Picture Placeholder 10"/>
          <p:cNvSpPr>
            <a:spLocks noGrp="1"/>
          </p:cNvSpPr>
          <p:nvPr>
            <p:ph type="pic" sz="quarter" idx="15"/>
          </p:nvPr>
        </p:nvSpPr>
        <p:spPr>
          <a:xfrm>
            <a:off x="1979954" y="2420888"/>
            <a:ext cx="1656000" cy="1656184"/>
          </a:xfrm>
        </p:spPr>
        <p:txBody>
          <a:bodyPr/>
          <a:lstStyle/>
          <a:p>
            <a:r>
              <a:rPr lang="en-GB"/>
              <a:t>Drag picture to placeholder or click icon to add</a:t>
            </a:r>
          </a:p>
        </p:txBody>
      </p:sp>
      <p:sp>
        <p:nvSpPr>
          <p:cNvPr id="13" name="Picture Placeholder 10"/>
          <p:cNvSpPr>
            <a:spLocks noGrp="1"/>
          </p:cNvSpPr>
          <p:nvPr>
            <p:ph type="pic" sz="quarter" idx="16"/>
          </p:nvPr>
        </p:nvSpPr>
        <p:spPr>
          <a:xfrm>
            <a:off x="3636058" y="2420888"/>
            <a:ext cx="1656000" cy="1656184"/>
          </a:xfrm>
        </p:spPr>
        <p:txBody>
          <a:bodyPr/>
          <a:lstStyle/>
          <a:p>
            <a:r>
              <a:rPr lang="en-GB"/>
              <a:t>Drag picture to placeholder or click icon to add</a:t>
            </a:r>
          </a:p>
        </p:txBody>
      </p:sp>
      <p:sp>
        <p:nvSpPr>
          <p:cNvPr id="14" name="Picture Placeholder 10"/>
          <p:cNvSpPr>
            <a:spLocks noGrp="1"/>
          </p:cNvSpPr>
          <p:nvPr>
            <p:ph type="pic" sz="quarter" idx="17"/>
          </p:nvPr>
        </p:nvSpPr>
        <p:spPr>
          <a:xfrm>
            <a:off x="5292162" y="2420888"/>
            <a:ext cx="1656000" cy="1656184"/>
          </a:xfrm>
        </p:spPr>
        <p:txBody>
          <a:bodyPr/>
          <a:lstStyle/>
          <a:p>
            <a:r>
              <a:rPr lang="en-GB"/>
              <a:t>Drag picture to placeholder or click icon to add</a:t>
            </a:r>
          </a:p>
        </p:txBody>
      </p:sp>
      <p:sp>
        <p:nvSpPr>
          <p:cNvPr id="15" name="Picture Placeholder 10"/>
          <p:cNvSpPr>
            <a:spLocks noGrp="1"/>
          </p:cNvSpPr>
          <p:nvPr>
            <p:ph type="pic" sz="quarter" idx="18"/>
          </p:nvPr>
        </p:nvSpPr>
        <p:spPr>
          <a:xfrm>
            <a:off x="6948264" y="2420888"/>
            <a:ext cx="1656000" cy="1656184"/>
          </a:xfrm>
        </p:spPr>
        <p:txBody>
          <a:bodyPr/>
          <a:lstStyle/>
          <a:p>
            <a:r>
              <a:rPr lang="en-GB"/>
              <a:t>Drag picture to placeholder or click icon to add</a:t>
            </a:r>
          </a:p>
        </p:txBody>
      </p:sp>
      <p:sp>
        <p:nvSpPr>
          <p:cNvPr id="18" name="Text Placeholder 17"/>
          <p:cNvSpPr>
            <a:spLocks noGrp="1"/>
          </p:cNvSpPr>
          <p:nvPr>
            <p:ph type="body" sz="quarter" idx="19"/>
          </p:nvPr>
        </p:nvSpPr>
        <p:spPr>
          <a:xfrm>
            <a:off x="224088"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19" name="Text Placeholder 17"/>
          <p:cNvSpPr>
            <a:spLocks noGrp="1"/>
          </p:cNvSpPr>
          <p:nvPr>
            <p:ph type="body" sz="quarter" idx="20"/>
          </p:nvPr>
        </p:nvSpPr>
        <p:spPr>
          <a:xfrm>
            <a:off x="1881614"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0" name="Text Placeholder 17"/>
          <p:cNvSpPr>
            <a:spLocks noGrp="1"/>
          </p:cNvSpPr>
          <p:nvPr>
            <p:ph type="body" sz="quarter" idx="21"/>
          </p:nvPr>
        </p:nvSpPr>
        <p:spPr>
          <a:xfrm>
            <a:off x="3539140"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1" name="Text Placeholder 17"/>
          <p:cNvSpPr>
            <a:spLocks noGrp="1"/>
          </p:cNvSpPr>
          <p:nvPr>
            <p:ph type="body" sz="quarter" idx="22"/>
          </p:nvPr>
        </p:nvSpPr>
        <p:spPr>
          <a:xfrm>
            <a:off x="5196666"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2" name="Text Placeholder 17"/>
          <p:cNvSpPr>
            <a:spLocks noGrp="1"/>
          </p:cNvSpPr>
          <p:nvPr>
            <p:ph type="body" sz="quarter" idx="23"/>
          </p:nvPr>
        </p:nvSpPr>
        <p:spPr>
          <a:xfrm>
            <a:off x="6854192"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3" name="Footer Placeholder 2"/>
          <p:cNvSpPr>
            <a:spLocks noGrp="1"/>
          </p:cNvSpPr>
          <p:nvPr>
            <p:ph type="ftr" sz="quarter" idx="24"/>
          </p:nvPr>
        </p:nvSpPr>
        <p:spPr/>
        <p:txBody>
          <a:bodyPr/>
          <a:lstStyle/>
          <a:p>
            <a:r>
              <a:rPr lang="en-GB"/>
              <a:t>Presentation Title</a:t>
            </a:r>
            <a:endParaRPr lang="en-GB" dirty="0"/>
          </a:p>
        </p:txBody>
      </p:sp>
    </p:spTree>
    <p:extLst>
      <p:ext uri="{BB962C8B-B14F-4D97-AF65-F5344CB8AC3E}">
        <p14:creationId xmlns:p14="http://schemas.microsoft.com/office/powerpoint/2010/main" val="2015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CF95EB17-06C6-4232-B375-440704522892}"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723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8" name="Picture Placeholder 10"/>
          <p:cNvSpPr>
            <a:spLocks noGrp="1"/>
          </p:cNvSpPr>
          <p:nvPr>
            <p:ph type="pic" sz="quarter" idx="14"/>
          </p:nvPr>
        </p:nvSpPr>
        <p:spPr>
          <a:xfrm>
            <a:off x="323850" y="1844677"/>
            <a:ext cx="5688310" cy="4392637"/>
          </a:xfrm>
        </p:spPr>
        <p:txBody>
          <a:bodyPr/>
          <a:lstStyle/>
          <a:p>
            <a:r>
              <a:rPr lang="en-GB"/>
              <a:t>Drag picture to placeholder or click icon to add</a:t>
            </a:r>
          </a:p>
        </p:txBody>
      </p:sp>
      <p:sp>
        <p:nvSpPr>
          <p:cNvPr id="9" name="Date Placeholder 8"/>
          <p:cNvSpPr>
            <a:spLocks noGrp="1"/>
          </p:cNvSpPr>
          <p:nvPr>
            <p:ph type="dt" sz="half" idx="15"/>
          </p:nvPr>
        </p:nvSpPr>
        <p:spPr/>
        <p:txBody>
          <a:bodyPr/>
          <a:lstStyle/>
          <a:p>
            <a:fld id="{0D94F3F4-7326-4768-80B1-DA9CB78CFC5D}" type="datetime4">
              <a:rPr lang="en-GB" smtClean="0"/>
              <a:t>11 September 2018</a:t>
            </a:fld>
            <a:endParaRPr lang="en-GB" dirty="0"/>
          </a:p>
        </p:txBody>
      </p:sp>
      <p:sp>
        <p:nvSpPr>
          <p:cNvPr id="10" name="Footer Placeholder 9"/>
          <p:cNvSpPr>
            <a:spLocks noGrp="1"/>
          </p:cNvSpPr>
          <p:nvPr>
            <p:ph type="ftr" sz="quarter" idx="16"/>
          </p:nvPr>
        </p:nvSpPr>
        <p:spPr/>
        <p:txBody>
          <a:bodyPr/>
          <a:lstStyle/>
          <a:p>
            <a:r>
              <a:rPr lang="en-GB"/>
              <a:t>Presentation Title</a:t>
            </a:r>
            <a:endParaRPr lang="en-GB" dirty="0"/>
          </a:p>
        </p:txBody>
      </p:sp>
      <p:sp>
        <p:nvSpPr>
          <p:cNvPr id="11" name="Slide Number Placeholder 10"/>
          <p:cNvSpPr>
            <a:spLocks noGrp="1"/>
          </p:cNvSpPr>
          <p:nvPr>
            <p:ph type="sldNum" sz="quarter" idx="17"/>
          </p:nvPr>
        </p:nvSpPr>
        <p:spPr/>
        <p:txBody>
          <a:bodyPr/>
          <a:lstStyle/>
          <a:p>
            <a:fld id="{786194A1-5B28-41B4-A256-7AB656992733}" type="slidenum">
              <a:rPr lang="en-GB" smtClean="0"/>
              <a:pPr/>
              <a:t>‹#›</a:t>
            </a:fld>
            <a:endParaRPr lang="en-GB"/>
          </a:p>
        </p:txBody>
      </p:sp>
    </p:spTree>
    <p:extLst>
      <p:ext uri="{BB962C8B-B14F-4D97-AF65-F5344CB8AC3E}">
        <p14:creationId xmlns:p14="http://schemas.microsoft.com/office/powerpoint/2010/main" val="3206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15CEEF1-EBA6-4FE0-BD3F-2AEC7C213697}" type="datetime4">
              <a:rPr lang="en-GB" smtClean="0"/>
              <a:t>11 September 2018</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96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F131E-429A-4FBD-A740-D89CA188F899}" type="datetime4">
              <a:rPr lang="en-GB" smtClean="0"/>
              <a:t>11 September 2018</a:t>
            </a:fld>
            <a:endParaRPr lang="en-GB"/>
          </a:p>
        </p:txBody>
      </p:sp>
      <p:sp>
        <p:nvSpPr>
          <p:cNvPr id="3" name="Footer Placeholder 2"/>
          <p:cNvSpPr>
            <a:spLocks noGrp="1"/>
          </p:cNvSpPr>
          <p:nvPr>
            <p:ph type="ftr" sz="quarter" idx="11"/>
          </p:nvPr>
        </p:nvSpPr>
        <p:spPr/>
        <p:txBody>
          <a:bodyPr/>
          <a:lstStyle/>
          <a:p>
            <a:r>
              <a:rPr lang="en-GB"/>
              <a:t>Presentation Title</a:t>
            </a:r>
          </a:p>
        </p:txBody>
      </p:sp>
      <p:sp>
        <p:nvSpPr>
          <p:cNvPr id="4" name="Slide Number Placeholder 3"/>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3590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r>
              <a:rPr lang="en-GB"/>
              <a:t>Drag picture to placeholder or click icon to add</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4207" r="34250"/>
          <a:stretch/>
        </p:blipFill>
        <p:spPr>
          <a:xfrm>
            <a:off x="4802815" y="0"/>
            <a:ext cx="633281" cy="6858000"/>
          </a:xfrm>
          <a:prstGeom prst="rect">
            <a:avLst/>
          </a:prstGeom>
          <a:solidFill>
            <a:schemeClr val="accent1"/>
          </a:solidFill>
        </p:spPr>
      </p:pic>
      <p:grpSp>
        <p:nvGrpSpPr>
          <p:cNvPr id="8" name="Group 7"/>
          <p:cNvGrpSpPr/>
          <p:nvPr/>
        </p:nvGrpSpPr>
        <p:grpSpPr>
          <a:xfrm>
            <a:off x="4343893"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50" y="2130427"/>
            <a:ext cx="4084912" cy="1470025"/>
          </a:xfrm>
        </p:spPr>
        <p:txBody>
          <a:bodyPr lIns="36000" rIns="36000">
            <a:normAutofit/>
          </a:bodyPr>
          <a:lstStyle>
            <a:lvl1pPr algn="l">
              <a:defRPr sz="3000"/>
            </a:lvl1pPr>
          </a:lstStyle>
          <a:p>
            <a:r>
              <a:rPr lang="en-GB" dirty="0"/>
              <a:t>Click to edit Master title style</a:t>
            </a:r>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7" cy="677446"/>
          </a:xfrm>
          <a:prstGeom prst="rect">
            <a:avLst/>
          </a:prstGeom>
        </p:spPr>
      </p:pic>
    </p:spTree>
    <p:extLst>
      <p:ext uri="{BB962C8B-B14F-4D97-AF65-F5344CB8AC3E}">
        <p14:creationId xmlns:p14="http://schemas.microsoft.com/office/powerpoint/2010/main" val="39677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Divider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497" b="9666"/>
          <a:stretch/>
        </p:blipFill>
        <p:spPr>
          <a:xfrm>
            <a:off x="0" y="2"/>
            <a:ext cx="8271538" cy="6858001"/>
          </a:xfrm>
          <a:prstGeom prst="rect">
            <a:avLst/>
          </a:prstGeom>
        </p:spPr>
      </p:pic>
      <p:grpSp>
        <p:nvGrpSpPr>
          <p:cNvPr id="6" name="Group 5"/>
          <p:cNvGrpSpPr/>
          <p:nvPr/>
        </p:nvGrpSpPr>
        <p:grpSpPr>
          <a:xfrm>
            <a:off x="8235166"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spTree>
    <p:extLst>
      <p:ext uri="{BB962C8B-B14F-4D97-AF65-F5344CB8AC3E}">
        <p14:creationId xmlns:p14="http://schemas.microsoft.com/office/powerpoint/2010/main" val="12115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Divider B">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26626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427984"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9EF5E671-99CD-4177-8DBC-0CF7E502D28B}"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3691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1_Divider B">
    <p:spTree>
      <p:nvGrpSpPr>
        <p:cNvPr id="1" name=""/>
        <p:cNvGrpSpPr/>
        <p:nvPr/>
      </p:nvGrpSpPr>
      <p:grpSpPr>
        <a:xfrm>
          <a:off x="0" y="0"/>
          <a:ext cx="0" cy="0"/>
          <a:chOff x="0" y="0"/>
          <a:chExt cx="0" cy="0"/>
        </a:xfrm>
      </p:grpSpPr>
      <p:sp>
        <p:nvSpPr>
          <p:cNvPr id="4" name="Rectangle 3"/>
          <p:cNvSpPr/>
          <p:nvPr/>
        </p:nvSpPr>
        <p:spPr>
          <a:xfrm>
            <a:off x="0" y="0"/>
            <a:ext cx="8244408" cy="6858000"/>
          </a:xfrm>
          <a:prstGeom prst="rect">
            <a:avLst/>
          </a:prstGeom>
          <a:solidFill>
            <a:srgbClr val="00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357547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93128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427984"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9EF5E671-99CD-4177-8DBC-0CF7E502D28B}"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3691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A5065BC2-2DAA-4D80-B2E4-0F86901ECE4F}"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9906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CDEBB757-A882-40E6-9573-0CE4F2ECDB20}"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0284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BB6139EF-FFC8-4ECA-877C-C6DEDC2F8671}"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96779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5" name="Date Placeholder 4"/>
          <p:cNvSpPr>
            <a:spLocks noGrp="1"/>
          </p:cNvSpPr>
          <p:nvPr>
            <p:ph type="dt" sz="half" idx="10"/>
          </p:nvPr>
        </p:nvSpPr>
        <p:spPr/>
        <p:txBody>
          <a:bodyPr/>
          <a:lstStyle/>
          <a:p>
            <a:fld id="{F618F212-E481-44F7-B42C-806BFC6E29C3}" type="datetime4">
              <a:rPr lang="en-GB" smtClean="0"/>
              <a:t>11 September 2018</a:t>
            </a:fld>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1" name="Picture Placeholder 10"/>
          <p:cNvSpPr>
            <a:spLocks noGrp="1"/>
          </p:cNvSpPr>
          <p:nvPr>
            <p:ph type="pic" sz="quarter" idx="14"/>
          </p:nvPr>
        </p:nvSpPr>
        <p:spPr>
          <a:xfrm>
            <a:off x="323850" y="2420888"/>
            <a:ext cx="1656000" cy="1656184"/>
          </a:xfrm>
        </p:spPr>
        <p:txBody>
          <a:bodyPr/>
          <a:lstStyle/>
          <a:p>
            <a:r>
              <a:rPr lang="en-GB"/>
              <a:t>Drag picture to placeholder or click icon to add</a:t>
            </a:r>
          </a:p>
        </p:txBody>
      </p:sp>
      <p:sp>
        <p:nvSpPr>
          <p:cNvPr id="12" name="Picture Placeholder 10"/>
          <p:cNvSpPr>
            <a:spLocks noGrp="1"/>
          </p:cNvSpPr>
          <p:nvPr>
            <p:ph type="pic" sz="quarter" idx="15"/>
          </p:nvPr>
        </p:nvSpPr>
        <p:spPr>
          <a:xfrm>
            <a:off x="1979954" y="2420888"/>
            <a:ext cx="1656000" cy="1656184"/>
          </a:xfrm>
        </p:spPr>
        <p:txBody>
          <a:bodyPr/>
          <a:lstStyle/>
          <a:p>
            <a:r>
              <a:rPr lang="en-GB"/>
              <a:t>Drag picture to placeholder or click icon to add</a:t>
            </a:r>
          </a:p>
        </p:txBody>
      </p:sp>
      <p:sp>
        <p:nvSpPr>
          <p:cNvPr id="13" name="Picture Placeholder 10"/>
          <p:cNvSpPr>
            <a:spLocks noGrp="1"/>
          </p:cNvSpPr>
          <p:nvPr>
            <p:ph type="pic" sz="quarter" idx="16"/>
          </p:nvPr>
        </p:nvSpPr>
        <p:spPr>
          <a:xfrm>
            <a:off x="3636058" y="2420888"/>
            <a:ext cx="1656000" cy="1656184"/>
          </a:xfrm>
        </p:spPr>
        <p:txBody>
          <a:bodyPr/>
          <a:lstStyle/>
          <a:p>
            <a:r>
              <a:rPr lang="en-GB"/>
              <a:t>Drag picture to placeholder or click icon to add</a:t>
            </a:r>
          </a:p>
        </p:txBody>
      </p:sp>
      <p:sp>
        <p:nvSpPr>
          <p:cNvPr id="14" name="Picture Placeholder 10"/>
          <p:cNvSpPr>
            <a:spLocks noGrp="1"/>
          </p:cNvSpPr>
          <p:nvPr>
            <p:ph type="pic" sz="quarter" idx="17"/>
          </p:nvPr>
        </p:nvSpPr>
        <p:spPr>
          <a:xfrm>
            <a:off x="5292162" y="2420888"/>
            <a:ext cx="1656000" cy="1656184"/>
          </a:xfrm>
        </p:spPr>
        <p:txBody>
          <a:bodyPr/>
          <a:lstStyle/>
          <a:p>
            <a:r>
              <a:rPr lang="en-GB"/>
              <a:t>Drag picture to placeholder or click icon to add</a:t>
            </a:r>
          </a:p>
        </p:txBody>
      </p:sp>
      <p:sp>
        <p:nvSpPr>
          <p:cNvPr id="15" name="Picture Placeholder 10"/>
          <p:cNvSpPr>
            <a:spLocks noGrp="1"/>
          </p:cNvSpPr>
          <p:nvPr>
            <p:ph type="pic" sz="quarter" idx="18"/>
          </p:nvPr>
        </p:nvSpPr>
        <p:spPr>
          <a:xfrm>
            <a:off x="6948264" y="2420888"/>
            <a:ext cx="1656000" cy="1656184"/>
          </a:xfrm>
        </p:spPr>
        <p:txBody>
          <a:bodyPr/>
          <a:lstStyle/>
          <a:p>
            <a:r>
              <a:rPr lang="en-GB"/>
              <a:t>Drag picture to placeholder or click icon to add</a:t>
            </a:r>
          </a:p>
        </p:txBody>
      </p:sp>
      <p:sp>
        <p:nvSpPr>
          <p:cNvPr id="18" name="Text Placeholder 17"/>
          <p:cNvSpPr>
            <a:spLocks noGrp="1"/>
          </p:cNvSpPr>
          <p:nvPr>
            <p:ph type="body" sz="quarter" idx="19"/>
          </p:nvPr>
        </p:nvSpPr>
        <p:spPr>
          <a:xfrm>
            <a:off x="224088"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19" name="Text Placeholder 17"/>
          <p:cNvSpPr>
            <a:spLocks noGrp="1"/>
          </p:cNvSpPr>
          <p:nvPr>
            <p:ph type="body" sz="quarter" idx="20"/>
          </p:nvPr>
        </p:nvSpPr>
        <p:spPr>
          <a:xfrm>
            <a:off x="1881614"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0" name="Text Placeholder 17"/>
          <p:cNvSpPr>
            <a:spLocks noGrp="1"/>
          </p:cNvSpPr>
          <p:nvPr>
            <p:ph type="body" sz="quarter" idx="21"/>
          </p:nvPr>
        </p:nvSpPr>
        <p:spPr>
          <a:xfrm>
            <a:off x="3539140"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1" name="Text Placeholder 17"/>
          <p:cNvSpPr>
            <a:spLocks noGrp="1"/>
          </p:cNvSpPr>
          <p:nvPr>
            <p:ph type="body" sz="quarter" idx="22"/>
          </p:nvPr>
        </p:nvSpPr>
        <p:spPr>
          <a:xfrm>
            <a:off x="5196666"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2" name="Text Placeholder 17"/>
          <p:cNvSpPr>
            <a:spLocks noGrp="1"/>
          </p:cNvSpPr>
          <p:nvPr>
            <p:ph type="body" sz="quarter" idx="23"/>
          </p:nvPr>
        </p:nvSpPr>
        <p:spPr>
          <a:xfrm>
            <a:off x="6854192"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3" name="Footer Placeholder 2"/>
          <p:cNvSpPr>
            <a:spLocks noGrp="1"/>
          </p:cNvSpPr>
          <p:nvPr>
            <p:ph type="ftr" sz="quarter" idx="24"/>
          </p:nvPr>
        </p:nvSpPr>
        <p:spPr/>
        <p:txBody>
          <a:bodyPr/>
          <a:lstStyle/>
          <a:p>
            <a:r>
              <a:rPr lang="en-GB"/>
              <a:t>Presentation Title</a:t>
            </a:r>
            <a:endParaRPr lang="en-GB" dirty="0"/>
          </a:p>
        </p:txBody>
      </p:sp>
    </p:spTree>
    <p:extLst>
      <p:ext uri="{BB962C8B-B14F-4D97-AF65-F5344CB8AC3E}">
        <p14:creationId xmlns:p14="http://schemas.microsoft.com/office/powerpoint/2010/main" val="2015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CF95EB17-06C6-4232-B375-440704522892}"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723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8" name="Picture Placeholder 10"/>
          <p:cNvSpPr>
            <a:spLocks noGrp="1"/>
          </p:cNvSpPr>
          <p:nvPr>
            <p:ph type="pic" sz="quarter" idx="14"/>
          </p:nvPr>
        </p:nvSpPr>
        <p:spPr>
          <a:xfrm>
            <a:off x="323850" y="1844677"/>
            <a:ext cx="5688310" cy="4392637"/>
          </a:xfrm>
        </p:spPr>
        <p:txBody>
          <a:bodyPr/>
          <a:lstStyle/>
          <a:p>
            <a:r>
              <a:rPr lang="en-GB"/>
              <a:t>Drag picture to placeholder or click icon to add</a:t>
            </a:r>
          </a:p>
        </p:txBody>
      </p:sp>
      <p:sp>
        <p:nvSpPr>
          <p:cNvPr id="9" name="Date Placeholder 8"/>
          <p:cNvSpPr>
            <a:spLocks noGrp="1"/>
          </p:cNvSpPr>
          <p:nvPr>
            <p:ph type="dt" sz="half" idx="15"/>
          </p:nvPr>
        </p:nvSpPr>
        <p:spPr/>
        <p:txBody>
          <a:bodyPr/>
          <a:lstStyle/>
          <a:p>
            <a:fld id="{0D94F3F4-7326-4768-80B1-DA9CB78CFC5D}" type="datetime4">
              <a:rPr lang="en-GB" smtClean="0"/>
              <a:t>11 September 2018</a:t>
            </a:fld>
            <a:endParaRPr lang="en-GB" dirty="0"/>
          </a:p>
        </p:txBody>
      </p:sp>
      <p:sp>
        <p:nvSpPr>
          <p:cNvPr id="10" name="Footer Placeholder 9"/>
          <p:cNvSpPr>
            <a:spLocks noGrp="1"/>
          </p:cNvSpPr>
          <p:nvPr>
            <p:ph type="ftr" sz="quarter" idx="16"/>
          </p:nvPr>
        </p:nvSpPr>
        <p:spPr/>
        <p:txBody>
          <a:bodyPr/>
          <a:lstStyle/>
          <a:p>
            <a:r>
              <a:rPr lang="en-GB"/>
              <a:t>Presentation Title</a:t>
            </a:r>
            <a:endParaRPr lang="en-GB" dirty="0"/>
          </a:p>
        </p:txBody>
      </p:sp>
      <p:sp>
        <p:nvSpPr>
          <p:cNvPr id="11" name="Slide Number Placeholder 10"/>
          <p:cNvSpPr>
            <a:spLocks noGrp="1"/>
          </p:cNvSpPr>
          <p:nvPr>
            <p:ph type="sldNum" sz="quarter" idx="17"/>
          </p:nvPr>
        </p:nvSpPr>
        <p:spPr/>
        <p:txBody>
          <a:bodyPr/>
          <a:lstStyle/>
          <a:p>
            <a:fld id="{786194A1-5B28-41B4-A256-7AB656992733}" type="slidenum">
              <a:rPr lang="en-GB" smtClean="0"/>
              <a:pPr/>
              <a:t>‹#›</a:t>
            </a:fld>
            <a:endParaRPr lang="en-GB"/>
          </a:p>
        </p:txBody>
      </p:sp>
    </p:spTree>
    <p:extLst>
      <p:ext uri="{BB962C8B-B14F-4D97-AF65-F5344CB8AC3E}">
        <p14:creationId xmlns:p14="http://schemas.microsoft.com/office/powerpoint/2010/main" val="3206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15CEEF1-EBA6-4FE0-BD3F-2AEC7C213697}" type="datetime4">
              <a:rPr lang="en-GB" smtClean="0"/>
              <a:t>11 September 2018</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96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A5065BC2-2DAA-4D80-B2E4-0F86901ECE4F}"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9906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F131E-429A-4FBD-A740-D89CA188F899}" type="datetime4">
              <a:rPr lang="en-GB" smtClean="0"/>
              <a:t>11 September 2018</a:t>
            </a:fld>
            <a:endParaRPr lang="en-GB"/>
          </a:p>
        </p:txBody>
      </p:sp>
      <p:sp>
        <p:nvSpPr>
          <p:cNvPr id="3" name="Footer Placeholder 2"/>
          <p:cNvSpPr>
            <a:spLocks noGrp="1"/>
          </p:cNvSpPr>
          <p:nvPr>
            <p:ph type="ftr" sz="quarter" idx="11"/>
          </p:nvPr>
        </p:nvSpPr>
        <p:spPr/>
        <p:txBody>
          <a:bodyPr/>
          <a:lstStyle/>
          <a:p>
            <a:r>
              <a:rPr lang="en-GB"/>
              <a:t>Presentation Title</a:t>
            </a:r>
          </a:p>
        </p:txBody>
      </p:sp>
      <p:sp>
        <p:nvSpPr>
          <p:cNvPr id="4" name="Slide Number Placeholder 3"/>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3590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r>
              <a:rPr lang="en-GB"/>
              <a:t>Drag picture to placeholder or click icon to add</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4207" r="34250"/>
          <a:stretch/>
        </p:blipFill>
        <p:spPr>
          <a:xfrm>
            <a:off x="4802815" y="0"/>
            <a:ext cx="633281" cy="6858000"/>
          </a:xfrm>
          <a:prstGeom prst="rect">
            <a:avLst/>
          </a:prstGeom>
          <a:solidFill>
            <a:schemeClr val="accent1"/>
          </a:solidFill>
        </p:spPr>
      </p:pic>
      <p:grpSp>
        <p:nvGrpSpPr>
          <p:cNvPr id="8" name="Group 7"/>
          <p:cNvGrpSpPr/>
          <p:nvPr/>
        </p:nvGrpSpPr>
        <p:grpSpPr>
          <a:xfrm>
            <a:off x="4343893"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50" y="2130427"/>
            <a:ext cx="4084912" cy="1470025"/>
          </a:xfrm>
        </p:spPr>
        <p:txBody>
          <a:bodyPr lIns="36000" rIns="36000">
            <a:normAutofit/>
          </a:bodyPr>
          <a:lstStyle>
            <a:lvl1pPr algn="l">
              <a:defRPr sz="3000"/>
            </a:lvl1pPr>
          </a:lstStyle>
          <a:p>
            <a:r>
              <a:rPr lang="en-GB" dirty="0"/>
              <a:t>Click to edit Master title style</a:t>
            </a:r>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0"/>
            <a:ext cx="1842827" cy="677446"/>
          </a:xfrm>
          <a:prstGeom prst="rect">
            <a:avLst/>
          </a:prstGeom>
        </p:spPr>
      </p:pic>
    </p:spTree>
    <p:extLst>
      <p:ext uri="{BB962C8B-B14F-4D97-AF65-F5344CB8AC3E}">
        <p14:creationId xmlns:p14="http://schemas.microsoft.com/office/powerpoint/2010/main" val="39677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Divider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497" b="9666"/>
          <a:stretch/>
        </p:blipFill>
        <p:spPr>
          <a:xfrm>
            <a:off x="0" y="2"/>
            <a:ext cx="8271538" cy="6858001"/>
          </a:xfrm>
          <a:prstGeom prst="rect">
            <a:avLst/>
          </a:prstGeom>
        </p:spPr>
      </p:pic>
      <p:grpSp>
        <p:nvGrpSpPr>
          <p:cNvPr id="6" name="Group 5"/>
          <p:cNvGrpSpPr/>
          <p:nvPr/>
        </p:nvGrpSpPr>
        <p:grpSpPr>
          <a:xfrm>
            <a:off x="8235166"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spTree>
    <p:extLst>
      <p:ext uri="{BB962C8B-B14F-4D97-AF65-F5344CB8AC3E}">
        <p14:creationId xmlns:p14="http://schemas.microsoft.com/office/powerpoint/2010/main" val="12115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Divider B">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26626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1_Divider B">
    <p:spTree>
      <p:nvGrpSpPr>
        <p:cNvPr id="1" name=""/>
        <p:cNvGrpSpPr/>
        <p:nvPr/>
      </p:nvGrpSpPr>
      <p:grpSpPr>
        <a:xfrm>
          <a:off x="0" y="0"/>
          <a:ext cx="0" cy="0"/>
          <a:chOff x="0" y="0"/>
          <a:chExt cx="0" cy="0"/>
        </a:xfrm>
      </p:grpSpPr>
      <p:sp>
        <p:nvSpPr>
          <p:cNvPr id="4" name="Rectangle 3"/>
          <p:cNvSpPr/>
          <p:nvPr/>
        </p:nvSpPr>
        <p:spPr>
          <a:xfrm>
            <a:off x="0" y="0"/>
            <a:ext cx="8244408" cy="6858000"/>
          </a:xfrm>
          <a:prstGeom prst="rect">
            <a:avLst/>
          </a:prstGeom>
          <a:solidFill>
            <a:srgbClr val="00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93549" y="2130427"/>
            <a:ext cx="5286563" cy="2018655"/>
          </a:xfrm>
        </p:spPr>
        <p:txBody>
          <a:bodyPr lIns="36000" rIns="36000">
            <a:normAutofit/>
          </a:bodyPr>
          <a:lstStyle>
            <a:lvl1pPr algn="l">
              <a:defRPr sz="3600">
                <a:solidFill>
                  <a:schemeClr val="bg1"/>
                </a:solidFill>
              </a:defRPr>
            </a:lvl1pPr>
          </a:lstStyle>
          <a:p>
            <a:r>
              <a:rPr lang="en-GB"/>
              <a:t>Click to edit Master title style</a:t>
            </a:r>
            <a:endParaRPr lang="en-GB" dirty="0"/>
          </a:p>
        </p:txBody>
      </p:sp>
      <p:sp>
        <p:nvSpPr>
          <p:cNvPr id="3" name="Subtitle 2"/>
          <p:cNvSpPr>
            <a:spLocks noGrp="1"/>
          </p:cNvSpPr>
          <p:nvPr>
            <p:ph type="subTitle" idx="1" hasCustomPrompt="1"/>
          </p:nvPr>
        </p:nvSpPr>
        <p:spPr>
          <a:xfrm>
            <a:off x="199058"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No.</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767" y="295902"/>
            <a:ext cx="1842824" cy="677445"/>
          </a:xfrm>
          <a:prstGeom prst="rect">
            <a:avLst/>
          </a:prstGeom>
        </p:spPr>
      </p:pic>
      <p:grpSp>
        <p:nvGrpSpPr>
          <p:cNvPr id="11" name="Group 10"/>
          <p:cNvGrpSpPr/>
          <p:nvPr/>
        </p:nvGrpSpPr>
        <p:grpSpPr>
          <a:xfrm>
            <a:off x="8235166"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Tree>
    <p:extLst>
      <p:ext uri="{BB962C8B-B14F-4D97-AF65-F5344CB8AC3E}">
        <p14:creationId xmlns:p14="http://schemas.microsoft.com/office/powerpoint/2010/main" val="357547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93128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427984" y="1772818"/>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9EF5E671-99CD-4177-8DBC-0CF7E502D28B}"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3691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2" y="1772818"/>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A5065BC2-2DAA-4D80-B2E4-0F86901ECE4F}"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9906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CDEBB757-A882-40E6-9573-0CE4F2ECDB20}"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0284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BB6139EF-FFC8-4ECA-877C-C6DEDC2F8671}"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96779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CDEBB757-A882-40E6-9573-0CE4F2ECDB20}"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0284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5" name="Date Placeholder 4"/>
          <p:cNvSpPr>
            <a:spLocks noGrp="1"/>
          </p:cNvSpPr>
          <p:nvPr>
            <p:ph type="dt" sz="half" idx="10"/>
          </p:nvPr>
        </p:nvSpPr>
        <p:spPr/>
        <p:txBody>
          <a:bodyPr/>
          <a:lstStyle/>
          <a:p>
            <a:fld id="{F618F212-E481-44F7-B42C-806BFC6E29C3}" type="datetime4">
              <a:rPr lang="en-GB" smtClean="0"/>
              <a:t>11 September 2018</a:t>
            </a:fld>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1" name="Picture Placeholder 10"/>
          <p:cNvSpPr>
            <a:spLocks noGrp="1"/>
          </p:cNvSpPr>
          <p:nvPr>
            <p:ph type="pic" sz="quarter" idx="14"/>
          </p:nvPr>
        </p:nvSpPr>
        <p:spPr>
          <a:xfrm>
            <a:off x="323850" y="2420888"/>
            <a:ext cx="1656000" cy="1656184"/>
          </a:xfrm>
        </p:spPr>
        <p:txBody>
          <a:bodyPr/>
          <a:lstStyle/>
          <a:p>
            <a:r>
              <a:rPr lang="en-GB"/>
              <a:t>Drag picture to placeholder or click icon to add</a:t>
            </a:r>
          </a:p>
        </p:txBody>
      </p:sp>
      <p:sp>
        <p:nvSpPr>
          <p:cNvPr id="12" name="Picture Placeholder 10"/>
          <p:cNvSpPr>
            <a:spLocks noGrp="1"/>
          </p:cNvSpPr>
          <p:nvPr>
            <p:ph type="pic" sz="quarter" idx="15"/>
          </p:nvPr>
        </p:nvSpPr>
        <p:spPr>
          <a:xfrm>
            <a:off x="1979954" y="2420888"/>
            <a:ext cx="1656000" cy="1656184"/>
          </a:xfrm>
        </p:spPr>
        <p:txBody>
          <a:bodyPr/>
          <a:lstStyle/>
          <a:p>
            <a:r>
              <a:rPr lang="en-GB"/>
              <a:t>Drag picture to placeholder or click icon to add</a:t>
            </a:r>
          </a:p>
        </p:txBody>
      </p:sp>
      <p:sp>
        <p:nvSpPr>
          <p:cNvPr id="13" name="Picture Placeholder 10"/>
          <p:cNvSpPr>
            <a:spLocks noGrp="1"/>
          </p:cNvSpPr>
          <p:nvPr>
            <p:ph type="pic" sz="quarter" idx="16"/>
          </p:nvPr>
        </p:nvSpPr>
        <p:spPr>
          <a:xfrm>
            <a:off x="3636058" y="2420888"/>
            <a:ext cx="1656000" cy="1656184"/>
          </a:xfrm>
        </p:spPr>
        <p:txBody>
          <a:bodyPr/>
          <a:lstStyle/>
          <a:p>
            <a:r>
              <a:rPr lang="en-GB"/>
              <a:t>Drag picture to placeholder or click icon to add</a:t>
            </a:r>
          </a:p>
        </p:txBody>
      </p:sp>
      <p:sp>
        <p:nvSpPr>
          <p:cNvPr id="14" name="Picture Placeholder 10"/>
          <p:cNvSpPr>
            <a:spLocks noGrp="1"/>
          </p:cNvSpPr>
          <p:nvPr>
            <p:ph type="pic" sz="quarter" idx="17"/>
          </p:nvPr>
        </p:nvSpPr>
        <p:spPr>
          <a:xfrm>
            <a:off x="5292162" y="2420888"/>
            <a:ext cx="1656000" cy="1656184"/>
          </a:xfrm>
        </p:spPr>
        <p:txBody>
          <a:bodyPr/>
          <a:lstStyle/>
          <a:p>
            <a:r>
              <a:rPr lang="en-GB"/>
              <a:t>Drag picture to placeholder or click icon to add</a:t>
            </a:r>
          </a:p>
        </p:txBody>
      </p:sp>
      <p:sp>
        <p:nvSpPr>
          <p:cNvPr id="15" name="Picture Placeholder 10"/>
          <p:cNvSpPr>
            <a:spLocks noGrp="1"/>
          </p:cNvSpPr>
          <p:nvPr>
            <p:ph type="pic" sz="quarter" idx="18"/>
          </p:nvPr>
        </p:nvSpPr>
        <p:spPr>
          <a:xfrm>
            <a:off x="6948264" y="2420888"/>
            <a:ext cx="1656000" cy="1656184"/>
          </a:xfrm>
        </p:spPr>
        <p:txBody>
          <a:bodyPr/>
          <a:lstStyle/>
          <a:p>
            <a:r>
              <a:rPr lang="en-GB"/>
              <a:t>Drag picture to placeholder or click icon to add</a:t>
            </a:r>
          </a:p>
        </p:txBody>
      </p:sp>
      <p:sp>
        <p:nvSpPr>
          <p:cNvPr id="18" name="Text Placeholder 17"/>
          <p:cNvSpPr>
            <a:spLocks noGrp="1"/>
          </p:cNvSpPr>
          <p:nvPr>
            <p:ph type="body" sz="quarter" idx="19"/>
          </p:nvPr>
        </p:nvSpPr>
        <p:spPr>
          <a:xfrm>
            <a:off x="224088"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19" name="Text Placeholder 17"/>
          <p:cNvSpPr>
            <a:spLocks noGrp="1"/>
          </p:cNvSpPr>
          <p:nvPr>
            <p:ph type="body" sz="quarter" idx="20"/>
          </p:nvPr>
        </p:nvSpPr>
        <p:spPr>
          <a:xfrm>
            <a:off x="1881614"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0" name="Text Placeholder 17"/>
          <p:cNvSpPr>
            <a:spLocks noGrp="1"/>
          </p:cNvSpPr>
          <p:nvPr>
            <p:ph type="body" sz="quarter" idx="21"/>
          </p:nvPr>
        </p:nvSpPr>
        <p:spPr>
          <a:xfrm>
            <a:off x="3539140"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1" name="Text Placeholder 17"/>
          <p:cNvSpPr>
            <a:spLocks noGrp="1"/>
          </p:cNvSpPr>
          <p:nvPr>
            <p:ph type="body" sz="quarter" idx="22"/>
          </p:nvPr>
        </p:nvSpPr>
        <p:spPr>
          <a:xfrm>
            <a:off x="5196666"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22" name="Text Placeholder 17"/>
          <p:cNvSpPr>
            <a:spLocks noGrp="1"/>
          </p:cNvSpPr>
          <p:nvPr>
            <p:ph type="body" sz="quarter" idx="23"/>
          </p:nvPr>
        </p:nvSpPr>
        <p:spPr>
          <a:xfrm>
            <a:off x="6854192" y="4221090"/>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GB"/>
              <a:t>Click to edit Master text styles</a:t>
            </a:r>
          </a:p>
          <a:p>
            <a:pPr lvl="1"/>
            <a:r>
              <a:rPr lang="en-GB"/>
              <a:t>Second level</a:t>
            </a:r>
          </a:p>
          <a:p>
            <a:pPr lvl="2"/>
            <a:r>
              <a:rPr lang="en-GB"/>
              <a:t>Third level</a:t>
            </a:r>
          </a:p>
        </p:txBody>
      </p:sp>
      <p:sp>
        <p:nvSpPr>
          <p:cNvPr id="3" name="Footer Placeholder 2"/>
          <p:cNvSpPr>
            <a:spLocks noGrp="1"/>
          </p:cNvSpPr>
          <p:nvPr>
            <p:ph type="ftr" sz="quarter" idx="24"/>
          </p:nvPr>
        </p:nvSpPr>
        <p:spPr/>
        <p:txBody>
          <a:bodyPr/>
          <a:lstStyle/>
          <a:p>
            <a:r>
              <a:rPr lang="en-GB"/>
              <a:t>Presentation Title</a:t>
            </a:r>
            <a:endParaRPr lang="en-GB" dirty="0"/>
          </a:p>
        </p:txBody>
      </p:sp>
    </p:spTree>
    <p:extLst>
      <p:ext uri="{BB962C8B-B14F-4D97-AF65-F5344CB8AC3E}">
        <p14:creationId xmlns:p14="http://schemas.microsoft.com/office/powerpoint/2010/main" val="2015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CF95EB17-06C6-4232-B375-440704522892}" type="datetime4">
              <a:rPr lang="en-GB" smtClean="0"/>
              <a:t>11 September 2018</a:t>
            </a:fld>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723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8" name="Picture Placeholder 10"/>
          <p:cNvSpPr>
            <a:spLocks noGrp="1"/>
          </p:cNvSpPr>
          <p:nvPr>
            <p:ph type="pic" sz="quarter" idx="14"/>
          </p:nvPr>
        </p:nvSpPr>
        <p:spPr>
          <a:xfrm>
            <a:off x="323850" y="1844677"/>
            <a:ext cx="5688310" cy="4392637"/>
          </a:xfrm>
        </p:spPr>
        <p:txBody>
          <a:bodyPr/>
          <a:lstStyle/>
          <a:p>
            <a:r>
              <a:rPr lang="en-GB"/>
              <a:t>Drag picture to placeholder or click icon to add</a:t>
            </a:r>
          </a:p>
        </p:txBody>
      </p:sp>
      <p:sp>
        <p:nvSpPr>
          <p:cNvPr id="9" name="Date Placeholder 8"/>
          <p:cNvSpPr>
            <a:spLocks noGrp="1"/>
          </p:cNvSpPr>
          <p:nvPr>
            <p:ph type="dt" sz="half" idx="15"/>
          </p:nvPr>
        </p:nvSpPr>
        <p:spPr/>
        <p:txBody>
          <a:bodyPr/>
          <a:lstStyle/>
          <a:p>
            <a:fld id="{0D94F3F4-7326-4768-80B1-DA9CB78CFC5D}" type="datetime4">
              <a:rPr lang="en-GB" smtClean="0"/>
              <a:t>11 September 2018</a:t>
            </a:fld>
            <a:endParaRPr lang="en-GB" dirty="0"/>
          </a:p>
        </p:txBody>
      </p:sp>
      <p:sp>
        <p:nvSpPr>
          <p:cNvPr id="10" name="Footer Placeholder 9"/>
          <p:cNvSpPr>
            <a:spLocks noGrp="1"/>
          </p:cNvSpPr>
          <p:nvPr>
            <p:ph type="ftr" sz="quarter" idx="16"/>
          </p:nvPr>
        </p:nvSpPr>
        <p:spPr/>
        <p:txBody>
          <a:bodyPr/>
          <a:lstStyle/>
          <a:p>
            <a:r>
              <a:rPr lang="en-GB"/>
              <a:t>Presentation Title</a:t>
            </a:r>
            <a:endParaRPr lang="en-GB" dirty="0"/>
          </a:p>
        </p:txBody>
      </p:sp>
      <p:sp>
        <p:nvSpPr>
          <p:cNvPr id="11" name="Slide Number Placeholder 10"/>
          <p:cNvSpPr>
            <a:spLocks noGrp="1"/>
          </p:cNvSpPr>
          <p:nvPr>
            <p:ph type="sldNum" sz="quarter" idx="17"/>
          </p:nvPr>
        </p:nvSpPr>
        <p:spPr/>
        <p:txBody>
          <a:bodyPr/>
          <a:lstStyle/>
          <a:p>
            <a:fld id="{786194A1-5B28-41B4-A256-7AB656992733}" type="slidenum">
              <a:rPr lang="en-GB" smtClean="0"/>
              <a:pPr/>
              <a:t>‹#›</a:t>
            </a:fld>
            <a:endParaRPr lang="en-GB"/>
          </a:p>
        </p:txBody>
      </p:sp>
    </p:spTree>
    <p:extLst>
      <p:ext uri="{BB962C8B-B14F-4D97-AF65-F5344CB8AC3E}">
        <p14:creationId xmlns:p14="http://schemas.microsoft.com/office/powerpoint/2010/main" val="3206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15CEEF1-EBA6-4FE0-BD3F-2AEC7C213697}" type="datetime4">
              <a:rPr lang="en-GB" smtClean="0"/>
              <a:t>11 September 2018</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96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F131E-429A-4FBD-A740-D89CA188F899}" type="datetime4">
              <a:rPr lang="en-GB" smtClean="0"/>
              <a:t>11 September 2018</a:t>
            </a:fld>
            <a:endParaRPr lang="en-GB"/>
          </a:p>
        </p:txBody>
      </p:sp>
      <p:sp>
        <p:nvSpPr>
          <p:cNvPr id="3" name="Footer Placeholder 2"/>
          <p:cNvSpPr>
            <a:spLocks noGrp="1"/>
          </p:cNvSpPr>
          <p:nvPr>
            <p:ph type="ftr" sz="quarter" idx="11"/>
          </p:nvPr>
        </p:nvSpPr>
        <p:spPr/>
        <p:txBody>
          <a:bodyPr/>
          <a:lstStyle/>
          <a:p>
            <a:r>
              <a:rPr lang="en-GB"/>
              <a:t>Presentation Title</a:t>
            </a:r>
          </a:p>
        </p:txBody>
      </p:sp>
      <p:sp>
        <p:nvSpPr>
          <p:cNvPr id="4" name="Slide Number Placeholder 3"/>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3590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8316598" cy="1143000"/>
          </a:xfrm>
        </p:spPr>
        <p:txBody>
          <a:bodyPr/>
          <a:lstStyle/>
          <a:p>
            <a:r>
              <a:rPr lang="en-GB"/>
              <a:t>Click to edit Master title style</a:t>
            </a:r>
          </a:p>
        </p:txBody>
      </p:sp>
      <p:sp>
        <p:nvSpPr>
          <p:cNvPr id="3" name="Content Placeholder 2"/>
          <p:cNvSpPr>
            <a:spLocks noGrp="1"/>
          </p:cNvSpPr>
          <p:nvPr>
            <p:ph sz="half" idx="1"/>
          </p:nvPr>
        </p:nvSpPr>
        <p:spPr>
          <a:xfrm>
            <a:off x="215843" y="1772818"/>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BB6139EF-FFC8-4ECA-877C-C6DEDC2F8671}" type="datetime4">
              <a:rPr lang="en-GB" smtClean="0"/>
              <a:t>11 September 2018</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96779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6.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215843" y="269776"/>
            <a:ext cx="8316598" cy="1143000"/>
          </a:xfrm>
          <a:prstGeom prst="rect">
            <a:avLst/>
          </a:prstGeom>
        </p:spPr>
        <p:txBody>
          <a:bodyPr vert="horz" lIns="91440" tIns="45720" rIns="91440" bIns="45720" rtlCol="0" anchor="t">
            <a:normAutofit/>
          </a:bodyPr>
          <a:lstStyle/>
          <a:p>
            <a:r>
              <a:rPr lang="en-US" dirty="0"/>
              <a:t>Click to edit Master </a:t>
            </a:r>
            <a:br>
              <a:rPr lang="en-US" dirty="0"/>
            </a:br>
            <a:r>
              <a:rPr lang="en-US" dirty="0"/>
              <a:t>title style</a:t>
            </a:r>
            <a:endParaRPr lang="en-GB" dirty="0"/>
          </a:p>
        </p:txBody>
      </p:sp>
      <p:sp>
        <p:nvSpPr>
          <p:cNvPr id="3" name="Text Placeholder 2"/>
          <p:cNvSpPr>
            <a:spLocks noGrp="1"/>
          </p:cNvSpPr>
          <p:nvPr>
            <p:ph type="body" idx="1"/>
          </p:nvPr>
        </p:nvSpPr>
        <p:spPr>
          <a:xfrm>
            <a:off x="215843" y="1772818"/>
            <a:ext cx="8316598"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7308627" y="269778"/>
            <a:ext cx="1295822" cy="365125"/>
          </a:xfrm>
          <a:prstGeom prst="rect">
            <a:avLst/>
          </a:prstGeom>
        </p:spPr>
        <p:txBody>
          <a:bodyPr vert="horz" lIns="91440" tIns="45720" rIns="91440" bIns="45720" rtlCol="0" anchor="ctr"/>
          <a:lstStyle>
            <a:lvl1pPr algn="r">
              <a:defRPr sz="900">
                <a:solidFill>
                  <a:schemeClr val="accent1"/>
                </a:solidFill>
              </a:defRPr>
            </a:lvl1pPr>
          </a:lstStyle>
          <a:p>
            <a:fld id="{1993CCB5-4740-432C-BEC8-CE5EDCA961F2}" type="datetime4">
              <a:rPr lang="en-GB" smtClean="0"/>
              <a:pPr/>
              <a:t>11 September 2018</a:t>
            </a:fld>
            <a:endParaRPr lang="en-GB" dirty="0"/>
          </a:p>
        </p:txBody>
      </p:sp>
      <p:sp>
        <p:nvSpPr>
          <p:cNvPr id="5" name="Footer Placeholder 4"/>
          <p:cNvSpPr>
            <a:spLocks noGrp="1"/>
          </p:cNvSpPr>
          <p:nvPr>
            <p:ph type="ftr" sz="quarter" idx="3"/>
          </p:nvPr>
        </p:nvSpPr>
        <p:spPr>
          <a:xfrm>
            <a:off x="1695780" y="6426300"/>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r>
              <a:rPr lang="en-GB"/>
              <a:t>Presentation Title</a:t>
            </a:r>
            <a:endParaRPr lang="en-GB" dirty="0"/>
          </a:p>
        </p:txBody>
      </p:sp>
      <p:sp>
        <p:nvSpPr>
          <p:cNvPr id="6" name="Slide Number Placeholder 5"/>
          <p:cNvSpPr>
            <a:spLocks noGrp="1"/>
          </p:cNvSpPr>
          <p:nvPr>
            <p:ph type="sldNum" sz="quarter" idx="4"/>
          </p:nvPr>
        </p:nvSpPr>
        <p:spPr>
          <a:xfrm>
            <a:off x="6516216" y="6426300"/>
            <a:ext cx="2133600" cy="365125"/>
          </a:xfrm>
          <a:prstGeom prst="rect">
            <a:avLst/>
          </a:prstGeom>
        </p:spPr>
        <p:txBody>
          <a:bodyPr vert="horz" lIns="91440" tIns="45720" rIns="91440" bIns="45720" rtlCol="0" anchor="ctr"/>
          <a:lstStyle>
            <a:lvl1pPr algn="r">
              <a:defRPr sz="1200">
                <a:solidFill>
                  <a:schemeClr val="accent2"/>
                </a:solidFill>
              </a:defRPr>
            </a:lvl1pPr>
          </a:lstStyle>
          <a:p>
            <a:fld id="{786194A1-5B28-41B4-A256-7AB656992733}" type="slidenum">
              <a:rPr lang="en-GB" smtClean="0"/>
              <a:pPr/>
              <a:t>‹#›</a:t>
            </a:fld>
            <a:endParaRPr lang="en-GB"/>
          </a:p>
        </p:txBody>
      </p:sp>
      <p:grpSp>
        <p:nvGrpSpPr>
          <p:cNvPr id="13" name="Group 12"/>
          <p:cNvGrpSpPr/>
          <p:nvPr/>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7" name="TextBox 6"/>
          <p:cNvSpPr txBox="1"/>
          <p:nvPr/>
        </p:nvSpPr>
        <p:spPr>
          <a:xfrm>
            <a:off x="218720" y="6502536"/>
            <a:ext cx="1616976" cy="230832"/>
          </a:xfrm>
          <a:prstGeom prst="rect">
            <a:avLst/>
          </a:prstGeom>
          <a:noFill/>
        </p:spPr>
        <p:txBody>
          <a:bodyPr wrap="square" rtlCol="0">
            <a:spAutoFit/>
          </a:bodyPr>
          <a:lstStyle/>
          <a:p>
            <a:r>
              <a:rPr lang="en-GB" sz="900" spc="20" baseline="0" dirty="0">
                <a:solidFill>
                  <a:schemeClr val="accent1"/>
                </a:solidFill>
              </a:rPr>
              <a:t>Brunel University London </a:t>
            </a:r>
          </a:p>
        </p:txBody>
      </p:sp>
    </p:spTree>
    <p:extLst>
      <p:ext uri="{BB962C8B-B14F-4D97-AF65-F5344CB8AC3E}">
        <p14:creationId xmlns:p14="http://schemas.microsoft.com/office/powerpoint/2010/main" val="323590820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65" r:id="rId4"/>
    <p:sldLayoutId id="2147483650" r:id="rId5"/>
    <p:sldLayoutId id="2147483652" r:id="rId6"/>
    <p:sldLayoutId id="2147483660" r:id="rId7"/>
    <p:sldLayoutId id="2147483659" r:id="rId8"/>
    <p:sldLayoutId id="2147483663" r:id="rId9"/>
    <p:sldLayoutId id="2147483661" r:id="rId10"/>
    <p:sldLayoutId id="2147483658" r:id="rId11"/>
    <p:sldLayoutId id="2147483662" r:id="rId12"/>
    <p:sldLayoutId id="2147483654" r:id="rId13"/>
    <p:sldLayoutId id="214748365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215843" y="269776"/>
            <a:ext cx="8316598" cy="1143000"/>
          </a:xfrm>
          <a:prstGeom prst="rect">
            <a:avLst/>
          </a:prstGeom>
        </p:spPr>
        <p:txBody>
          <a:bodyPr vert="horz" lIns="91440" tIns="45720" rIns="91440" bIns="45720" rtlCol="0" anchor="t">
            <a:normAutofit/>
          </a:bodyPr>
          <a:lstStyle/>
          <a:p>
            <a:r>
              <a:rPr lang="en-US" dirty="0"/>
              <a:t>Click to edit Master </a:t>
            </a:r>
            <a:br>
              <a:rPr lang="en-US" dirty="0"/>
            </a:br>
            <a:r>
              <a:rPr lang="en-US" dirty="0"/>
              <a:t>title style</a:t>
            </a:r>
            <a:endParaRPr lang="en-GB" dirty="0"/>
          </a:p>
        </p:txBody>
      </p:sp>
      <p:sp>
        <p:nvSpPr>
          <p:cNvPr id="3" name="Text Placeholder 2"/>
          <p:cNvSpPr>
            <a:spLocks noGrp="1"/>
          </p:cNvSpPr>
          <p:nvPr>
            <p:ph type="body" idx="1"/>
          </p:nvPr>
        </p:nvSpPr>
        <p:spPr>
          <a:xfrm>
            <a:off x="215843" y="1772818"/>
            <a:ext cx="8316598"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7308627" y="269778"/>
            <a:ext cx="1295822" cy="365125"/>
          </a:xfrm>
          <a:prstGeom prst="rect">
            <a:avLst/>
          </a:prstGeom>
        </p:spPr>
        <p:txBody>
          <a:bodyPr vert="horz" lIns="91440" tIns="45720" rIns="91440" bIns="45720" rtlCol="0" anchor="ctr"/>
          <a:lstStyle>
            <a:lvl1pPr algn="r">
              <a:defRPr sz="900">
                <a:solidFill>
                  <a:schemeClr val="accent1"/>
                </a:solidFill>
              </a:defRPr>
            </a:lvl1pPr>
          </a:lstStyle>
          <a:p>
            <a:fld id="{1993CCB5-4740-432C-BEC8-CE5EDCA961F2}" type="datetime4">
              <a:rPr lang="en-GB" smtClean="0"/>
              <a:pPr/>
              <a:t>11 September 2018</a:t>
            </a:fld>
            <a:endParaRPr lang="en-GB" dirty="0"/>
          </a:p>
        </p:txBody>
      </p:sp>
      <p:sp>
        <p:nvSpPr>
          <p:cNvPr id="5" name="Footer Placeholder 4"/>
          <p:cNvSpPr>
            <a:spLocks noGrp="1"/>
          </p:cNvSpPr>
          <p:nvPr>
            <p:ph type="ftr" sz="quarter" idx="3"/>
          </p:nvPr>
        </p:nvSpPr>
        <p:spPr>
          <a:xfrm>
            <a:off x="1695780" y="6426300"/>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r>
              <a:rPr lang="en-GB"/>
              <a:t>Presentation Title</a:t>
            </a:r>
            <a:endParaRPr lang="en-GB" dirty="0"/>
          </a:p>
        </p:txBody>
      </p:sp>
      <p:sp>
        <p:nvSpPr>
          <p:cNvPr id="6" name="Slide Number Placeholder 5"/>
          <p:cNvSpPr>
            <a:spLocks noGrp="1"/>
          </p:cNvSpPr>
          <p:nvPr>
            <p:ph type="sldNum" sz="quarter" idx="4"/>
          </p:nvPr>
        </p:nvSpPr>
        <p:spPr>
          <a:xfrm>
            <a:off x="6516216" y="6426300"/>
            <a:ext cx="2133600" cy="365125"/>
          </a:xfrm>
          <a:prstGeom prst="rect">
            <a:avLst/>
          </a:prstGeom>
        </p:spPr>
        <p:txBody>
          <a:bodyPr vert="horz" lIns="91440" tIns="45720" rIns="91440" bIns="45720" rtlCol="0" anchor="ctr"/>
          <a:lstStyle>
            <a:lvl1pPr algn="r">
              <a:defRPr sz="1200">
                <a:solidFill>
                  <a:schemeClr val="accent2"/>
                </a:solidFill>
              </a:defRPr>
            </a:lvl1pPr>
          </a:lstStyle>
          <a:p>
            <a:fld id="{786194A1-5B28-41B4-A256-7AB656992733}" type="slidenum">
              <a:rPr lang="en-GB" smtClean="0"/>
              <a:pPr/>
              <a:t>‹#›</a:t>
            </a:fld>
            <a:endParaRPr lang="en-GB"/>
          </a:p>
        </p:txBody>
      </p:sp>
      <p:grpSp>
        <p:nvGrpSpPr>
          <p:cNvPr id="13" name="Group 12"/>
          <p:cNvGrpSpPr/>
          <p:nvPr/>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7" name="TextBox 6"/>
          <p:cNvSpPr txBox="1"/>
          <p:nvPr/>
        </p:nvSpPr>
        <p:spPr>
          <a:xfrm>
            <a:off x="218720" y="6502536"/>
            <a:ext cx="1616976" cy="230832"/>
          </a:xfrm>
          <a:prstGeom prst="rect">
            <a:avLst/>
          </a:prstGeom>
          <a:noFill/>
        </p:spPr>
        <p:txBody>
          <a:bodyPr wrap="square" rtlCol="0">
            <a:spAutoFit/>
          </a:bodyPr>
          <a:lstStyle/>
          <a:p>
            <a:r>
              <a:rPr lang="en-GB" sz="900" spc="20" baseline="0" dirty="0">
                <a:solidFill>
                  <a:schemeClr val="accent1"/>
                </a:solidFill>
              </a:rPr>
              <a:t>Brunel University London </a:t>
            </a:r>
          </a:p>
        </p:txBody>
      </p:sp>
    </p:spTree>
    <p:extLst>
      <p:ext uri="{BB962C8B-B14F-4D97-AF65-F5344CB8AC3E}">
        <p14:creationId xmlns:p14="http://schemas.microsoft.com/office/powerpoint/2010/main" val="323590820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215843" y="269776"/>
            <a:ext cx="8316598" cy="1143000"/>
          </a:xfrm>
          <a:prstGeom prst="rect">
            <a:avLst/>
          </a:prstGeom>
        </p:spPr>
        <p:txBody>
          <a:bodyPr vert="horz" lIns="91440" tIns="45720" rIns="91440" bIns="45720" rtlCol="0" anchor="t">
            <a:normAutofit/>
          </a:bodyPr>
          <a:lstStyle/>
          <a:p>
            <a:r>
              <a:rPr lang="en-US" dirty="0"/>
              <a:t>Click to edit Master </a:t>
            </a:r>
            <a:br>
              <a:rPr lang="en-US" dirty="0"/>
            </a:br>
            <a:r>
              <a:rPr lang="en-US" dirty="0"/>
              <a:t>title style</a:t>
            </a:r>
            <a:endParaRPr lang="en-GB" dirty="0"/>
          </a:p>
        </p:txBody>
      </p:sp>
      <p:sp>
        <p:nvSpPr>
          <p:cNvPr id="3" name="Text Placeholder 2"/>
          <p:cNvSpPr>
            <a:spLocks noGrp="1"/>
          </p:cNvSpPr>
          <p:nvPr>
            <p:ph type="body" idx="1"/>
          </p:nvPr>
        </p:nvSpPr>
        <p:spPr>
          <a:xfrm>
            <a:off x="215843" y="1772818"/>
            <a:ext cx="8316598"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7308627" y="269778"/>
            <a:ext cx="1295822" cy="365125"/>
          </a:xfrm>
          <a:prstGeom prst="rect">
            <a:avLst/>
          </a:prstGeom>
        </p:spPr>
        <p:txBody>
          <a:bodyPr vert="horz" lIns="91440" tIns="45720" rIns="91440" bIns="45720" rtlCol="0" anchor="ctr"/>
          <a:lstStyle>
            <a:lvl1pPr algn="r">
              <a:defRPr sz="900">
                <a:solidFill>
                  <a:schemeClr val="accent1"/>
                </a:solidFill>
              </a:defRPr>
            </a:lvl1pPr>
          </a:lstStyle>
          <a:p>
            <a:fld id="{1993CCB5-4740-432C-BEC8-CE5EDCA961F2}" type="datetime4">
              <a:rPr lang="en-GB" smtClean="0"/>
              <a:pPr/>
              <a:t>11 September 2018</a:t>
            </a:fld>
            <a:endParaRPr lang="en-GB" dirty="0"/>
          </a:p>
        </p:txBody>
      </p:sp>
      <p:sp>
        <p:nvSpPr>
          <p:cNvPr id="5" name="Footer Placeholder 4"/>
          <p:cNvSpPr>
            <a:spLocks noGrp="1"/>
          </p:cNvSpPr>
          <p:nvPr>
            <p:ph type="ftr" sz="quarter" idx="3"/>
          </p:nvPr>
        </p:nvSpPr>
        <p:spPr>
          <a:xfrm>
            <a:off x="1695780" y="6426300"/>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r>
              <a:rPr lang="en-GB"/>
              <a:t>Presentation Title</a:t>
            </a:r>
            <a:endParaRPr lang="en-GB" dirty="0"/>
          </a:p>
        </p:txBody>
      </p:sp>
      <p:sp>
        <p:nvSpPr>
          <p:cNvPr id="6" name="Slide Number Placeholder 5"/>
          <p:cNvSpPr>
            <a:spLocks noGrp="1"/>
          </p:cNvSpPr>
          <p:nvPr>
            <p:ph type="sldNum" sz="quarter" idx="4"/>
          </p:nvPr>
        </p:nvSpPr>
        <p:spPr>
          <a:xfrm>
            <a:off x="6516216" y="6426300"/>
            <a:ext cx="2133600" cy="365125"/>
          </a:xfrm>
          <a:prstGeom prst="rect">
            <a:avLst/>
          </a:prstGeom>
        </p:spPr>
        <p:txBody>
          <a:bodyPr vert="horz" lIns="91440" tIns="45720" rIns="91440" bIns="45720" rtlCol="0" anchor="ctr"/>
          <a:lstStyle>
            <a:lvl1pPr algn="r">
              <a:defRPr sz="1200">
                <a:solidFill>
                  <a:schemeClr val="accent2"/>
                </a:solidFill>
              </a:defRPr>
            </a:lvl1pPr>
          </a:lstStyle>
          <a:p>
            <a:fld id="{786194A1-5B28-41B4-A256-7AB656992733}" type="slidenum">
              <a:rPr lang="en-GB" smtClean="0"/>
              <a:pPr/>
              <a:t>‹#›</a:t>
            </a:fld>
            <a:endParaRPr lang="en-GB"/>
          </a:p>
        </p:txBody>
      </p:sp>
      <p:grpSp>
        <p:nvGrpSpPr>
          <p:cNvPr id="13" name="Group 12"/>
          <p:cNvGrpSpPr/>
          <p:nvPr/>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7" name="TextBox 6"/>
          <p:cNvSpPr txBox="1"/>
          <p:nvPr/>
        </p:nvSpPr>
        <p:spPr>
          <a:xfrm>
            <a:off x="218720" y="6502536"/>
            <a:ext cx="1616976" cy="230832"/>
          </a:xfrm>
          <a:prstGeom prst="rect">
            <a:avLst/>
          </a:prstGeom>
          <a:noFill/>
        </p:spPr>
        <p:txBody>
          <a:bodyPr wrap="square" rtlCol="0">
            <a:spAutoFit/>
          </a:bodyPr>
          <a:lstStyle/>
          <a:p>
            <a:r>
              <a:rPr lang="en-GB" sz="900" spc="20" baseline="0" dirty="0">
                <a:solidFill>
                  <a:schemeClr val="accent1"/>
                </a:solidFill>
              </a:rPr>
              <a:t>Brunel University London </a:t>
            </a:r>
          </a:p>
        </p:txBody>
      </p:sp>
    </p:spTree>
    <p:extLst>
      <p:ext uri="{BB962C8B-B14F-4D97-AF65-F5344CB8AC3E}">
        <p14:creationId xmlns:p14="http://schemas.microsoft.com/office/powerpoint/2010/main" val="323590820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215843" y="269776"/>
            <a:ext cx="8316598" cy="1143000"/>
          </a:xfrm>
          <a:prstGeom prst="rect">
            <a:avLst/>
          </a:prstGeom>
        </p:spPr>
        <p:txBody>
          <a:bodyPr vert="horz" lIns="91440" tIns="45720" rIns="91440" bIns="45720" rtlCol="0" anchor="t">
            <a:normAutofit/>
          </a:bodyPr>
          <a:lstStyle/>
          <a:p>
            <a:r>
              <a:rPr lang="en-US" dirty="0"/>
              <a:t>Click to edit Master </a:t>
            </a:r>
            <a:br>
              <a:rPr lang="en-US" dirty="0"/>
            </a:br>
            <a:r>
              <a:rPr lang="en-US" dirty="0"/>
              <a:t>title style</a:t>
            </a:r>
            <a:endParaRPr lang="en-GB" dirty="0"/>
          </a:p>
        </p:txBody>
      </p:sp>
      <p:sp>
        <p:nvSpPr>
          <p:cNvPr id="3" name="Text Placeholder 2"/>
          <p:cNvSpPr>
            <a:spLocks noGrp="1"/>
          </p:cNvSpPr>
          <p:nvPr>
            <p:ph type="body" idx="1"/>
          </p:nvPr>
        </p:nvSpPr>
        <p:spPr>
          <a:xfrm>
            <a:off x="215843" y="1772818"/>
            <a:ext cx="8316598"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7308627" y="269778"/>
            <a:ext cx="1295822" cy="365125"/>
          </a:xfrm>
          <a:prstGeom prst="rect">
            <a:avLst/>
          </a:prstGeom>
        </p:spPr>
        <p:txBody>
          <a:bodyPr vert="horz" lIns="91440" tIns="45720" rIns="91440" bIns="45720" rtlCol="0" anchor="ctr"/>
          <a:lstStyle>
            <a:lvl1pPr algn="r">
              <a:defRPr sz="900">
                <a:solidFill>
                  <a:schemeClr val="accent1"/>
                </a:solidFill>
              </a:defRPr>
            </a:lvl1pPr>
          </a:lstStyle>
          <a:p>
            <a:fld id="{1993CCB5-4740-432C-BEC8-CE5EDCA961F2}" type="datetime4">
              <a:rPr lang="en-GB" smtClean="0"/>
              <a:pPr/>
              <a:t>11 September 2018</a:t>
            </a:fld>
            <a:endParaRPr lang="en-GB" dirty="0"/>
          </a:p>
        </p:txBody>
      </p:sp>
      <p:sp>
        <p:nvSpPr>
          <p:cNvPr id="5" name="Footer Placeholder 4"/>
          <p:cNvSpPr>
            <a:spLocks noGrp="1"/>
          </p:cNvSpPr>
          <p:nvPr>
            <p:ph type="ftr" sz="quarter" idx="3"/>
          </p:nvPr>
        </p:nvSpPr>
        <p:spPr>
          <a:xfrm>
            <a:off x="1695780" y="6426300"/>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r>
              <a:rPr lang="en-GB"/>
              <a:t>Presentation Title</a:t>
            </a:r>
            <a:endParaRPr lang="en-GB" dirty="0"/>
          </a:p>
        </p:txBody>
      </p:sp>
      <p:sp>
        <p:nvSpPr>
          <p:cNvPr id="6" name="Slide Number Placeholder 5"/>
          <p:cNvSpPr>
            <a:spLocks noGrp="1"/>
          </p:cNvSpPr>
          <p:nvPr>
            <p:ph type="sldNum" sz="quarter" idx="4"/>
          </p:nvPr>
        </p:nvSpPr>
        <p:spPr>
          <a:xfrm>
            <a:off x="6516216" y="6426300"/>
            <a:ext cx="2133600" cy="365125"/>
          </a:xfrm>
          <a:prstGeom prst="rect">
            <a:avLst/>
          </a:prstGeom>
        </p:spPr>
        <p:txBody>
          <a:bodyPr vert="horz" lIns="91440" tIns="45720" rIns="91440" bIns="45720" rtlCol="0" anchor="ctr"/>
          <a:lstStyle>
            <a:lvl1pPr algn="r">
              <a:defRPr sz="1200">
                <a:solidFill>
                  <a:schemeClr val="accent2"/>
                </a:solidFill>
              </a:defRPr>
            </a:lvl1pPr>
          </a:lstStyle>
          <a:p>
            <a:fld id="{786194A1-5B28-41B4-A256-7AB656992733}" type="slidenum">
              <a:rPr lang="en-GB" smtClean="0"/>
              <a:pPr/>
              <a:t>‹#›</a:t>
            </a:fld>
            <a:endParaRPr lang="en-GB"/>
          </a:p>
        </p:txBody>
      </p:sp>
      <p:grpSp>
        <p:nvGrpSpPr>
          <p:cNvPr id="13" name="Group 12"/>
          <p:cNvGrpSpPr/>
          <p:nvPr/>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7" name="TextBox 6"/>
          <p:cNvSpPr txBox="1"/>
          <p:nvPr/>
        </p:nvSpPr>
        <p:spPr>
          <a:xfrm>
            <a:off x="218720" y="6502536"/>
            <a:ext cx="1616976" cy="230832"/>
          </a:xfrm>
          <a:prstGeom prst="rect">
            <a:avLst/>
          </a:prstGeom>
          <a:noFill/>
        </p:spPr>
        <p:txBody>
          <a:bodyPr wrap="square" rtlCol="0">
            <a:spAutoFit/>
          </a:bodyPr>
          <a:lstStyle/>
          <a:p>
            <a:r>
              <a:rPr lang="en-GB" sz="900" spc="20" baseline="0" dirty="0">
                <a:solidFill>
                  <a:schemeClr val="accent1"/>
                </a:solidFill>
              </a:rPr>
              <a:t>Brunel University London </a:t>
            </a:r>
          </a:p>
        </p:txBody>
      </p:sp>
    </p:spTree>
    <p:extLst>
      <p:ext uri="{BB962C8B-B14F-4D97-AF65-F5344CB8AC3E}">
        <p14:creationId xmlns:p14="http://schemas.microsoft.com/office/powerpoint/2010/main" val="323590820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215843" y="269776"/>
            <a:ext cx="8316598" cy="1143000"/>
          </a:xfrm>
          <a:prstGeom prst="rect">
            <a:avLst/>
          </a:prstGeom>
        </p:spPr>
        <p:txBody>
          <a:bodyPr vert="horz" lIns="91440" tIns="45720" rIns="91440" bIns="45720" rtlCol="0" anchor="t">
            <a:normAutofit/>
          </a:bodyPr>
          <a:lstStyle/>
          <a:p>
            <a:r>
              <a:rPr lang="en-US" dirty="0"/>
              <a:t>Click to edit Master </a:t>
            </a:r>
            <a:br>
              <a:rPr lang="en-US" dirty="0"/>
            </a:br>
            <a:r>
              <a:rPr lang="en-US" dirty="0"/>
              <a:t>title style</a:t>
            </a:r>
            <a:endParaRPr lang="en-GB" dirty="0"/>
          </a:p>
        </p:txBody>
      </p:sp>
      <p:sp>
        <p:nvSpPr>
          <p:cNvPr id="3" name="Text Placeholder 2"/>
          <p:cNvSpPr>
            <a:spLocks noGrp="1"/>
          </p:cNvSpPr>
          <p:nvPr>
            <p:ph type="body" idx="1"/>
          </p:nvPr>
        </p:nvSpPr>
        <p:spPr>
          <a:xfrm>
            <a:off x="215843" y="1772818"/>
            <a:ext cx="8316598"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7308627" y="269778"/>
            <a:ext cx="1295822" cy="365125"/>
          </a:xfrm>
          <a:prstGeom prst="rect">
            <a:avLst/>
          </a:prstGeom>
        </p:spPr>
        <p:txBody>
          <a:bodyPr vert="horz" lIns="91440" tIns="45720" rIns="91440" bIns="45720" rtlCol="0" anchor="ctr"/>
          <a:lstStyle>
            <a:lvl1pPr algn="r">
              <a:defRPr sz="900">
                <a:solidFill>
                  <a:schemeClr val="accent1"/>
                </a:solidFill>
              </a:defRPr>
            </a:lvl1pPr>
          </a:lstStyle>
          <a:p>
            <a:fld id="{1993CCB5-4740-432C-BEC8-CE5EDCA961F2}" type="datetime4">
              <a:rPr lang="en-GB" smtClean="0"/>
              <a:pPr/>
              <a:t>11 September 2018</a:t>
            </a:fld>
            <a:endParaRPr lang="en-GB" dirty="0"/>
          </a:p>
        </p:txBody>
      </p:sp>
      <p:sp>
        <p:nvSpPr>
          <p:cNvPr id="5" name="Footer Placeholder 4"/>
          <p:cNvSpPr>
            <a:spLocks noGrp="1"/>
          </p:cNvSpPr>
          <p:nvPr>
            <p:ph type="ftr" sz="quarter" idx="3"/>
          </p:nvPr>
        </p:nvSpPr>
        <p:spPr>
          <a:xfrm>
            <a:off x="1695780" y="6426300"/>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r>
              <a:rPr lang="en-GB"/>
              <a:t>Presentation Title</a:t>
            </a:r>
            <a:endParaRPr lang="en-GB" dirty="0"/>
          </a:p>
        </p:txBody>
      </p:sp>
      <p:sp>
        <p:nvSpPr>
          <p:cNvPr id="6" name="Slide Number Placeholder 5"/>
          <p:cNvSpPr>
            <a:spLocks noGrp="1"/>
          </p:cNvSpPr>
          <p:nvPr>
            <p:ph type="sldNum" sz="quarter" idx="4"/>
          </p:nvPr>
        </p:nvSpPr>
        <p:spPr>
          <a:xfrm>
            <a:off x="6516216" y="6426300"/>
            <a:ext cx="2133600" cy="365125"/>
          </a:xfrm>
          <a:prstGeom prst="rect">
            <a:avLst/>
          </a:prstGeom>
        </p:spPr>
        <p:txBody>
          <a:bodyPr vert="horz" lIns="91440" tIns="45720" rIns="91440" bIns="45720" rtlCol="0" anchor="ctr"/>
          <a:lstStyle>
            <a:lvl1pPr algn="r">
              <a:defRPr sz="1200">
                <a:solidFill>
                  <a:schemeClr val="accent2"/>
                </a:solidFill>
              </a:defRPr>
            </a:lvl1pPr>
          </a:lstStyle>
          <a:p>
            <a:fld id="{786194A1-5B28-41B4-A256-7AB656992733}" type="slidenum">
              <a:rPr lang="en-GB" smtClean="0"/>
              <a:pPr/>
              <a:t>‹#›</a:t>
            </a:fld>
            <a:endParaRPr lang="en-GB"/>
          </a:p>
        </p:txBody>
      </p:sp>
      <p:grpSp>
        <p:nvGrpSpPr>
          <p:cNvPr id="13" name="Group 12"/>
          <p:cNvGrpSpPr/>
          <p:nvPr/>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7" name="TextBox 6"/>
          <p:cNvSpPr txBox="1"/>
          <p:nvPr/>
        </p:nvSpPr>
        <p:spPr>
          <a:xfrm>
            <a:off x="218720" y="6502536"/>
            <a:ext cx="1616976" cy="230832"/>
          </a:xfrm>
          <a:prstGeom prst="rect">
            <a:avLst/>
          </a:prstGeom>
          <a:noFill/>
        </p:spPr>
        <p:txBody>
          <a:bodyPr wrap="square" rtlCol="0">
            <a:spAutoFit/>
          </a:bodyPr>
          <a:lstStyle/>
          <a:p>
            <a:r>
              <a:rPr lang="en-GB" sz="900" spc="20" baseline="0" dirty="0">
                <a:solidFill>
                  <a:schemeClr val="accent1"/>
                </a:solidFill>
              </a:rPr>
              <a:t>Brunel University London </a:t>
            </a:r>
          </a:p>
        </p:txBody>
      </p:sp>
    </p:spTree>
    <p:extLst>
      <p:ext uri="{BB962C8B-B14F-4D97-AF65-F5344CB8AC3E}">
        <p14:creationId xmlns:p14="http://schemas.microsoft.com/office/powerpoint/2010/main" val="323590820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215843" y="269776"/>
            <a:ext cx="8316598" cy="1143000"/>
          </a:xfrm>
          <a:prstGeom prst="rect">
            <a:avLst/>
          </a:prstGeom>
        </p:spPr>
        <p:txBody>
          <a:bodyPr vert="horz" lIns="91440" tIns="45720" rIns="91440" bIns="45720" rtlCol="0" anchor="t">
            <a:normAutofit/>
          </a:bodyPr>
          <a:lstStyle/>
          <a:p>
            <a:r>
              <a:rPr lang="en-US" dirty="0"/>
              <a:t>Click to edit Master </a:t>
            </a:r>
            <a:br>
              <a:rPr lang="en-US" dirty="0"/>
            </a:br>
            <a:r>
              <a:rPr lang="en-US" dirty="0"/>
              <a:t>title style</a:t>
            </a:r>
            <a:endParaRPr lang="en-GB" dirty="0"/>
          </a:p>
        </p:txBody>
      </p:sp>
      <p:sp>
        <p:nvSpPr>
          <p:cNvPr id="3" name="Text Placeholder 2"/>
          <p:cNvSpPr>
            <a:spLocks noGrp="1"/>
          </p:cNvSpPr>
          <p:nvPr>
            <p:ph type="body" idx="1"/>
          </p:nvPr>
        </p:nvSpPr>
        <p:spPr>
          <a:xfrm>
            <a:off x="215843" y="1772818"/>
            <a:ext cx="8316598"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7308627" y="269778"/>
            <a:ext cx="1295822" cy="365125"/>
          </a:xfrm>
          <a:prstGeom prst="rect">
            <a:avLst/>
          </a:prstGeom>
        </p:spPr>
        <p:txBody>
          <a:bodyPr vert="horz" lIns="91440" tIns="45720" rIns="91440" bIns="45720" rtlCol="0" anchor="ctr"/>
          <a:lstStyle>
            <a:lvl1pPr algn="r">
              <a:defRPr sz="900">
                <a:solidFill>
                  <a:schemeClr val="accent1"/>
                </a:solidFill>
              </a:defRPr>
            </a:lvl1pPr>
          </a:lstStyle>
          <a:p>
            <a:fld id="{1993CCB5-4740-432C-BEC8-CE5EDCA961F2}" type="datetime4">
              <a:rPr lang="en-GB" smtClean="0"/>
              <a:pPr/>
              <a:t>11 September 2018</a:t>
            </a:fld>
            <a:endParaRPr lang="en-GB" dirty="0"/>
          </a:p>
        </p:txBody>
      </p:sp>
      <p:sp>
        <p:nvSpPr>
          <p:cNvPr id="5" name="Footer Placeholder 4"/>
          <p:cNvSpPr>
            <a:spLocks noGrp="1"/>
          </p:cNvSpPr>
          <p:nvPr>
            <p:ph type="ftr" sz="quarter" idx="3"/>
          </p:nvPr>
        </p:nvSpPr>
        <p:spPr>
          <a:xfrm>
            <a:off x="1695780" y="6426300"/>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r>
              <a:rPr lang="en-GB"/>
              <a:t>Presentation Title</a:t>
            </a:r>
            <a:endParaRPr lang="en-GB" dirty="0"/>
          </a:p>
        </p:txBody>
      </p:sp>
      <p:sp>
        <p:nvSpPr>
          <p:cNvPr id="6" name="Slide Number Placeholder 5"/>
          <p:cNvSpPr>
            <a:spLocks noGrp="1"/>
          </p:cNvSpPr>
          <p:nvPr>
            <p:ph type="sldNum" sz="quarter" idx="4"/>
          </p:nvPr>
        </p:nvSpPr>
        <p:spPr>
          <a:xfrm>
            <a:off x="6516216" y="6426300"/>
            <a:ext cx="2133600" cy="365125"/>
          </a:xfrm>
          <a:prstGeom prst="rect">
            <a:avLst/>
          </a:prstGeom>
        </p:spPr>
        <p:txBody>
          <a:bodyPr vert="horz" lIns="91440" tIns="45720" rIns="91440" bIns="45720" rtlCol="0" anchor="ctr"/>
          <a:lstStyle>
            <a:lvl1pPr algn="r">
              <a:defRPr sz="1200">
                <a:solidFill>
                  <a:schemeClr val="accent2"/>
                </a:solidFill>
              </a:defRPr>
            </a:lvl1pPr>
          </a:lstStyle>
          <a:p>
            <a:fld id="{786194A1-5B28-41B4-A256-7AB656992733}" type="slidenum">
              <a:rPr lang="en-GB" smtClean="0"/>
              <a:pPr/>
              <a:t>‹#›</a:t>
            </a:fld>
            <a:endParaRPr lang="en-GB"/>
          </a:p>
        </p:txBody>
      </p:sp>
      <p:grpSp>
        <p:nvGrpSpPr>
          <p:cNvPr id="13" name="Group 12"/>
          <p:cNvGrpSpPr/>
          <p:nvPr/>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7" name="TextBox 6"/>
          <p:cNvSpPr txBox="1"/>
          <p:nvPr/>
        </p:nvSpPr>
        <p:spPr>
          <a:xfrm>
            <a:off x="218720" y="6502536"/>
            <a:ext cx="1616976" cy="230832"/>
          </a:xfrm>
          <a:prstGeom prst="rect">
            <a:avLst/>
          </a:prstGeom>
          <a:noFill/>
        </p:spPr>
        <p:txBody>
          <a:bodyPr wrap="square" rtlCol="0">
            <a:spAutoFit/>
          </a:bodyPr>
          <a:lstStyle/>
          <a:p>
            <a:r>
              <a:rPr lang="en-GB" sz="900" spc="20" baseline="0" dirty="0">
                <a:solidFill>
                  <a:schemeClr val="accent1"/>
                </a:solidFill>
              </a:rPr>
              <a:t>Brunel University London </a:t>
            </a:r>
          </a:p>
        </p:txBody>
      </p:sp>
    </p:spTree>
    <p:extLst>
      <p:ext uri="{BB962C8B-B14F-4D97-AF65-F5344CB8AC3E}">
        <p14:creationId xmlns:p14="http://schemas.microsoft.com/office/powerpoint/2010/main" val="323590820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1.xml"/><Relationship Id="rId5" Type="http://schemas.openxmlformats.org/officeDocument/2006/relationships/hyperlink" Target="https://innoscholcomm.silk.co/"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hyperlink" Target="https://scholarlycommunications.jiscinvolve.org/" TargetMode="External"/><Relationship Id="rId5" Type="http://schemas.openxmlformats.org/officeDocument/2006/relationships/image" Target="../media/image20.tmp"/><Relationship Id="rId4" Type="http://schemas.openxmlformats.org/officeDocument/2006/relationships/image" Target="../media/image19.tmp"/></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hyperlink" Target="https://www.ics.uci.edu/&#160;~fielding/&#160;pubs/&#160;dissertation/&#160;evaluation.htm#sec_6_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www.example.com/lightbulb" TargetMode="External"/><Relationship Id="rId2" Type="http://schemas.openxmlformats.org/officeDocument/2006/relationships/notesSlide" Target="../notesSlides/notesSlide19.xml"/><Relationship Id="rId1" Type="http://schemas.openxmlformats.org/officeDocument/2006/relationships/slideLayout" Target="../slideLayouts/slideLayout61.xml"/><Relationship Id="rId5" Type="http://schemas.openxmlformats.org/officeDocument/2006/relationships/image" Target="../media/image2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hyperlink" Target="http://www.example.com/lightbulb" TargetMode="External"/><Relationship Id="rId2" Type="http://schemas.openxmlformats.org/officeDocument/2006/relationships/notesSlide" Target="../notesSlides/notesSlide20.xml"/><Relationship Id="rId1" Type="http://schemas.openxmlformats.org/officeDocument/2006/relationships/slideLayout" Target="../slideLayouts/slideLayout6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hyperlink" Target="https://ref.sherpa.ac.uk/api" TargetMode="External"/><Relationship Id="rId2" Type="http://schemas.openxmlformats.org/officeDocument/2006/relationships/notesSlide" Target="../notesSlides/notesSlide22.xml"/><Relationship Id="rId1" Type="http://schemas.openxmlformats.org/officeDocument/2006/relationships/slideLayout" Target="../slideLayouts/slideLayout61.xml"/><Relationship Id="rId5" Type="http://schemas.openxmlformats.org/officeDocument/2006/relationships/image" Target="../media/image20.tmp"/><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1.xml"/><Relationship Id="rId5" Type="http://schemas.openxmlformats.org/officeDocument/2006/relationships/image" Target="../media/image24.tmp"/><Relationship Id="rId4" Type="http://schemas.openxmlformats.org/officeDocument/2006/relationships/hyperlink" Target="http://www.json.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61.xml"/><Relationship Id="rId4" Type="http://schemas.openxmlformats.org/officeDocument/2006/relationships/image" Target="../media/image19.tmp"/></Relationships>
</file>

<file path=ppt/slides/_rels/slide26.xml.rels><?xml version="1.0" encoding="UTF-8" standalone="yes"?>
<Relationships xmlns="http://schemas.openxmlformats.org/package/2006/relationships"><Relationship Id="rId3" Type="http://schemas.openxmlformats.org/officeDocument/2006/relationships/hyperlink" Target="https://core.ac.uk/docs/" TargetMode="External"/><Relationship Id="rId7" Type="http://schemas.openxmlformats.org/officeDocument/2006/relationships/image" Target="../media/image19.tmp"/><Relationship Id="rId2" Type="http://schemas.openxmlformats.org/officeDocument/2006/relationships/notesSlide" Target="../notesSlides/notesSlide26.xml"/><Relationship Id="rId1" Type="http://schemas.openxmlformats.org/officeDocument/2006/relationships/slideLayout" Target="../slideLayouts/slideLayout61.xml"/><Relationship Id="rId6" Type="http://schemas.openxmlformats.org/officeDocument/2006/relationships/image" Target="../media/image15.png"/><Relationship Id="rId5" Type="http://schemas.openxmlformats.org/officeDocument/2006/relationships/hyperlink" Target="http://jsonviewer.stack.hu/" TargetMode="External"/><Relationship Id="rId4" Type="http://schemas.openxmlformats.org/officeDocument/2006/relationships/hyperlink" Target="https://figshare.com/articles/CORE_SQL_query_and_data_sample/579933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rive.google.com/open?id=1J1BZvySYDwC32nHm6grsuojgatPmuKYy&amp;usp=sharing" TargetMode="External"/><Relationship Id="rId2" Type="http://schemas.openxmlformats.org/officeDocument/2006/relationships/notesSlide" Target="../notesSlides/notesSlide27.xml"/><Relationship Id="rId1" Type="http://schemas.openxmlformats.org/officeDocument/2006/relationships/slideLayout" Target="../slideLayouts/slideLayout61.xml"/><Relationship Id="rId6" Type="http://schemas.openxmlformats.org/officeDocument/2006/relationships/image" Target="../media/image27.tmp"/><Relationship Id="rId5" Type="http://schemas.openxmlformats.org/officeDocument/2006/relationships/image" Target="../media/image26.jp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61.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1.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61.xml"/><Relationship Id="rId6" Type="http://schemas.openxmlformats.org/officeDocument/2006/relationships/image" Target="../media/image18.jpeg"/><Relationship Id="rId5" Type="http://schemas.openxmlformats.org/officeDocument/2006/relationships/hyperlink" Target="https://doi.org/10.7717/peerj.4375/fig-1" TargetMode="Externa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1.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hyperlink" Target="https://figshare.com/articles/Sherpa_REF_SQL_query_and_data_sample/5799339" TargetMode="External"/><Relationship Id="rId2" Type="http://schemas.openxmlformats.org/officeDocument/2006/relationships/notesSlide" Target="../notesSlides/notesSlide35.xml"/><Relationship Id="rId1" Type="http://schemas.openxmlformats.org/officeDocument/2006/relationships/slideLayout" Target="../slideLayouts/slideLayout61.xml"/><Relationship Id="rId6" Type="http://schemas.openxmlformats.org/officeDocument/2006/relationships/image" Target="../media/image32.tmp"/><Relationship Id="rId5" Type="http://schemas.openxmlformats.org/officeDocument/2006/relationships/image" Target="../media/image26.jp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61.xml"/><Relationship Id="rId4" Type="http://schemas.openxmlformats.org/officeDocument/2006/relationships/image" Target="../media/image32.tmp"/></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tmp"/><Relationship Id="rId2" Type="http://schemas.openxmlformats.org/officeDocument/2006/relationships/notesSlide" Target="../notesSlides/notesSlide38.xml"/><Relationship Id="rId1" Type="http://schemas.openxmlformats.org/officeDocument/2006/relationships/slideLayout" Target="../slideLayouts/slideLayout61.xml"/><Relationship Id="rId6" Type="http://schemas.openxmlformats.org/officeDocument/2006/relationships/image" Target="../media/image33.jpeg"/><Relationship Id="rId5" Type="http://schemas.openxmlformats.org/officeDocument/2006/relationships/image" Target="../media/image27.tmp"/><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61.xml"/><Relationship Id="rId6" Type="http://schemas.openxmlformats.org/officeDocument/2006/relationships/image" Target="../media/image33.jpeg"/><Relationship Id="rId5" Type="http://schemas.openxmlformats.org/officeDocument/2006/relationships/image" Target="../media/image27.tmp"/><Relationship Id="rId4" Type="http://schemas.openxmlformats.org/officeDocument/2006/relationships/image" Target="../media/image26.jpg"/><Relationship Id="rId9" Type="http://schemas.openxmlformats.org/officeDocument/2006/relationships/image" Target="../media/image34.tmp"/></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61.xml"/><Relationship Id="rId6" Type="http://schemas.openxmlformats.org/officeDocument/2006/relationships/image" Target="../media/image33.jpeg"/><Relationship Id="rId5" Type="http://schemas.openxmlformats.org/officeDocument/2006/relationships/image" Target="../media/image27.tmp"/><Relationship Id="rId4" Type="http://schemas.openxmlformats.org/officeDocument/2006/relationships/image" Target="../media/image26.jpg"/><Relationship Id="rId9" Type="http://schemas.openxmlformats.org/officeDocument/2006/relationships/image" Target="../media/image34.tmp"/></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61.xml"/><Relationship Id="rId6" Type="http://schemas.openxmlformats.org/officeDocument/2006/relationships/image" Target="../media/image36.tmp"/><Relationship Id="rId5" Type="http://schemas.openxmlformats.org/officeDocument/2006/relationships/image" Target="../media/image33.jpeg"/><Relationship Id="rId4" Type="http://schemas.openxmlformats.org/officeDocument/2006/relationships/image" Target="../media/image27.tmp"/></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61.xml"/><Relationship Id="rId6" Type="http://schemas.openxmlformats.org/officeDocument/2006/relationships/image" Target="../media/image37.tmp"/><Relationship Id="rId5" Type="http://schemas.openxmlformats.org/officeDocument/2006/relationships/image" Target="../media/image33.jpeg"/><Relationship Id="rId4" Type="http://schemas.openxmlformats.org/officeDocument/2006/relationships/image" Target="../media/image27.tmp"/></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4.xml"/><Relationship Id="rId1" Type="http://schemas.openxmlformats.org/officeDocument/2006/relationships/slideLayout" Target="../slideLayouts/slideLayout61.xml"/><Relationship Id="rId6" Type="http://schemas.openxmlformats.org/officeDocument/2006/relationships/image" Target="../media/image38.tmp"/><Relationship Id="rId5" Type="http://schemas.openxmlformats.org/officeDocument/2006/relationships/image" Target="../media/image33.jpeg"/><Relationship Id="rId4" Type="http://schemas.openxmlformats.org/officeDocument/2006/relationships/image" Target="../media/image27.tmp"/></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46.xml"/><Relationship Id="rId1" Type="http://schemas.openxmlformats.org/officeDocument/2006/relationships/slideLayout" Target="../slideLayouts/slideLayout61.xml"/><Relationship Id="rId4" Type="http://schemas.openxmlformats.org/officeDocument/2006/relationships/hyperlink" Target="https://doi.org/10.6084/m9.figshare.1286826.v1"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scienceeurope.org/coalition-s/" TargetMode="External"/><Relationship Id="rId2" Type="http://schemas.openxmlformats.org/officeDocument/2006/relationships/notesSlide" Target="../notesSlides/notesSlide47.xml"/><Relationship Id="rId1" Type="http://schemas.openxmlformats.org/officeDocument/2006/relationships/slideLayout" Target="../slideLayouts/slideLayout61.xml"/><Relationship Id="rId4" Type="http://schemas.openxmlformats.org/officeDocument/2006/relationships/image" Target="../media/image40.tiff"/></Relationships>
</file>

<file path=ppt/slides/_rels/slide48.xml.rels><?xml version="1.0" encoding="UTF-8" standalone="yes"?>
<Relationships xmlns="http://schemas.openxmlformats.org/package/2006/relationships"><Relationship Id="rId3" Type="http://schemas.openxmlformats.org/officeDocument/2006/relationships/hyperlink" Target="http://fossilsandshit.com/full-comments-about-plan-s-and-the-future-of-oa/" TargetMode="External"/><Relationship Id="rId2" Type="http://schemas.openxmlformats.org/officeDocument/2006/relationships/notesSlide" Target="../notesSlides/notesSlide48.xml"/><Relationship Id="rId1" Type="http://schemas.openxmlformats.org/officeDocument/2006/relationships/slideLayout" Target="../slideLayouts/slideLayout61.xml"/><Relationship Id="rId5" Type="http://schemas.openxmlformats.org/officeDocument/2006/relationships/hyperlink" Target="https://www.researchresearch.com/news/article/?articleId=1376978" TargetMode="External"/><Relationship Id="rId4" Type="http://schemas.openxmlformats.org/officeDocument/2006/relationships/image" Target="../media/image40.tiff"/></Relationships>
</file>

<file path=ppt/slides/_rels/slide49.xml.rels><?xml version="1.0" encoding="UTF-8" standalone="yes"?>
<Relationships xmlns="http://schemas.openxmlformats.org/package/2006/relationships"><Relationship Id="rId8" Type="http://schemas.openxmlformats.org/officeDocument/2006/relationships/hyperlink" Target="https://doi.org/10.3390/publications6020023" TargetMode="External"/><Relationship Id="rId3" Type="http://schemas.openxmlformats.org/officeDocument/2006/relationships/hyperlink" Target="http://scholar.google.com/scholar_lookup?title=The%20state%20of%20OA:%20A%20large-scale%20analysis%20of%20the%20prevalence%20and%20impact%20of%20Open%20Access%20articles&amp;author=Piwowar,+H.&amp;author=Priem,+J.&amp;author=Larivi%C3%A8re,+V.&amp;author=Alperin,+J.P.&amp;author=Matthias,+L.&amp;author=Norlander,+B.&amp;author=Farley,+A.&amp;author=West,+J.&amp;author=Haustein,+S.&amp;publication_year=2018&amp;journal=PeerJ&amp;volume=6&amp;pages=e4375&amp;doi=10.7717/peerj.4375&amp;pmid=29456894" TargetMode="External"/><Relationship Id="rId7" Type="http://schemas.openxmlformats.org/officeDocument/2006/relationships/hyperlink" Target="http://dx.doi.org/10.17605/OSF.IO/K54UV" TargetMode="External"/><Relationship Id="rId2" Type="http://schemas.openxmlformats.org/officeDocument/2006/relationships/notesSlide" Target="../notesSlides/notesSlide49.xml"/><Relationship Id="rId1" Type="http://schemas.openxmlformats.org/officeDocument/2006/relationships/slideLayout" Target="../slideLayouts/slideLayout61.xml"/><Relationship Id="rId6" Type="http://schemas.openxmlformats.org/officeDocument/2006/relationships/hyperlink" Target="http://scholar.google.com/scholar_lookup?title=Evidence%20of%20Open%20Access%20of%20Scientific%20Publications%20in%20Google%20Scholar:%20A%20Large-scale%20Analysis&amp;author=Mart%C3%ADn-Mart%C3%ADn,+A.&amp;author=Rodrigo+Costas,+T.&amp;author=Emilio,+D.&amp;publication_year=2018&amp;journal=ArXiv&amp;doi=10.17605/OSF.IO/K54UV" TargetMode="External"/><Relationship Id="rId5" Type="http://schemas.openxmlformats.org/officeDocument/2006/relationships/hyperlink" Target="http://www.ncbi.nlm.nih.gov/pubmed/29456894" TargetMode="External"/><Relationship Id="rId4" Type="http://schemas.openxmlformats.org/officeDocument/2006/relationships/hyperlink" Target="http://dx.doi.org/10.7717/peerj.437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universitiesuk.ac.uk/policy-and-analysis/reports/Documents/2017/monitoring-transition-open-access-2017.pdf" TargetMode="External"/><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9.tiff"/><Relationship Id="rId5" Type="http://schemas.openxmlformats.org/officeDocument/2006/relationships/hyperlink" Target="https://re.ukri.org/documents/2018/research-england-open-access-report-pdf/" TargetMode="Externa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hyperlink" Target="https://thebibliomagician.wordpress.com/2018/08/21/measuring-openness-should-we-be-careful-what-we-wish-for/" TargetMode="External"/><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hyperlink" Target="https://re.ukri.org/blog/danny-kingsley/the-institutions-have-spok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112" y="1628800"/>
            <a:ext cx="7747272" cy="2808312"/>
          </a:xfrm>
        </p:spPr>
        <p:txBody>
          <a:bodyPr>
            <a:normAutofit/>
          </a:bodyPr>
          <a:lstStyle/>
          <a:p>
            <a:r>
              <a:rPr lang="en-GB" dirty="0"/>
              <a:t>Exploring how emerging open science services can enhance institutional publication data</a:t>
            </a:r>
          </a:p>
        </p:txBody>
      </p:sp>
      <p:pic>
        <p:nvPicPr>
          <p:cNvPr id="1026" name="Picture 2" descr="C:\Users\lbstcrd\AppData\Local\Microsoft\Windows\Temporary Internet Files\Content.Outlook\R3TJ64TY\ScholComm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81" y="5733256"/>
            <a:ext cx="6811873" cy="8998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4653136"/>
            <a:ext cx="6696744" cy="677108"/>
          </a:xfrm>
          <a:prstGeom prst="rect">
            <a:avLst/>
          </a:prstGeom>
        </p:spPr>
        <p:txBody>
          <a:bodyPr wrap="square">
            <a:spAutoFit/>
          </a:bodyPr>
          <a:lstStyle/>
          <a:p>
            <a:r>
              <a:rPr lang="en-GB" sz="2000" b="1" dirty="0">
                <a:solidFill>
                  <a:schemeClr val="bg1"/>
                </a:solidFill>
                <a:latin typeface="+mj-lt"/>
                <a:ea typeface="+mj-ea"/>
                <a:cs typeface="+mj-cs"/>
              </a:rPr>
              <a:t>Christopher Daley and David Walters</a:t>
            </a:r>
            <a:r>
              <a:rPr lang="en-GB" dirty="0"/>
              <a:t/>
            </a:r>
            <a:br>
              <a:rPr lang="en-GB" dirty="0"/>
            </a:br>
            <a:endParaRPr lang="en-GB" dirty="0"/>
          </a:p>
        </p:txBody>
      </p:sp>
    </p:spTree>
    <p:extLst>
      <p:ext uri="{BB962C8B-B14F-4D97-AF65-F5344CB8AC3E}">
        <p14:creationId xmlns:p14="http://schemas.microsoft.com/office/powerpoint/2010/main" val="22165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8909"/>
          <a:stretch/>
        </p:blipFill>
        <p:spPr>
          <a:xfrm>
            <a:off x="-14763" y="-1"/>
            <a:ext cx="8835236" cy="6466221"/>
          </a:xfrm>
          <a:prstGeom prst="rect">
            <a:avLst/>
          </a:prstGeom>
        </p:spPr>
      </p:pic>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10</a:t>
            </a:fld>
            <a:endParaRPr lang="en-GB"/>
          </a:p>
        </p:txBody>
      </p:sp>
      <p:sp>
        <p:nvSpPr>
          <p:cNvPr id="15" name="Title 1"/>
          <p:cNvSpPr txBox="1">
            <a:spLocks/>
          </p:cNvSpPr>
          <p:nvPr/>
        </p:nvSpPr>
        <p:spPr>
          <a:xfrm>
            <a:off x="179512" y="260648"/>
            <a:ext cx="8316598"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r>
              <a:rPr lang="en-GB" sz="8800" dirty="0">
                <a:ln w="12700">
                  <a:solidFill>
                    <a:schemeClr val="accent5"/>
                  </a:solidFill>
                  <a:prstDash val="solid"/>
                </a:ln>
                <a:pattFill prst="ltDnDiag">
                  <a:fgClr>
                    <a:schemeClr val="accent5">
                      <a:lumMod val="60000"/>
                      <a:lumOff val="40000"/>
                    </a:schemeClr>
                  </a:fgClr>
                  <a:bgClr>
                    <a:schemeClr val="bg1"/>
                  </a:bgClr>
                </a:pattFill>
              </a:rPr>
              <a:t>Technology landscape</a:t>
            </a:r>
          </a:p>
        </p:txBody>
      </p:sp>
    </p:spTree>
    <p:extLst>
      <p:ext uri="{BB962C8B-B14F-4D97-AF65-F5344CB8AC3E}">
        <p14:creationId xmlns:p14="http://schemas.microsoft.com/office/powerpoint/2010/main" val="347009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6"/>
            <a:ext cx="7524509" cy="1143000"/>
          </a:xfrm>
        </p:spPr>
        <p:txBody>
          <a:bodyPr/>
          <a:lstStyle/>
          <a:p>
            <a:r>
              <a:rPr lang="en-GB" i="1" dirty="0"/>
              <a:t>Global research services &amp; OA data sources </a:t>
            </a: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11</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776" r="11424"/>
          <a:stretch/>
        </p:blipFill>
        <p:spPr bwMode="auto">
          <a:xfrm>
            <a:off x="2521822" y="733299"/>
            <a:ext cx="5108468" cy="493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95536" y="5958572"/>
            <a:ext cx="7930376" cy="369332"/>
          </a:xfrm>
          <a:prstGeom prst="rect">
            <a:avLst/>
          </a:prstGeom>
          <a:ln>
            <a:solidFill>
              <a:schemeClr val="accent1">
                <a:alpha val="22000"/>
              </a:schemeClr>
            </a:solidFill>
          </a:ln>
        </p:spPr>
        <p:txBody>
          <a:bodyPr wrap="none">
            <a:spAutoFit/>
          </a:bodyPr>
          <a:lstStyle/>
          <a:p>
            <a:r>
              <a:rPr lang="en-GB" dirty="0"/>
              <a:t>101 Innovations in Scholarly Communication: </a:t>
            </a:r>
            <a:r>
              <a:rPr lang="en-GB" dirty="0">
                <a:hlinkClick r:id="rId5"/>
              </a:rPr>
              <a:t>https://innoscholcomm.silk.co/</a:t>
            </a:r>
            <a:r>
              <a:rPr lang="en-GB" dirty="0"/>
              <a:t> </a:t>
            </a:r>
          </a:p>
        </p:txBody>
      </p:sp>
    </p:spTree>
    <p:extLst>
      <p:ext uri="{BB962C8B-B14F-4D97-AF65-F5344CB8AC3E}">
        <p14:creationId xmlns:p14="http://schemas.microsoft.com/office/powerpoint/2010/main" val="325074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Global research services &amp; OA data sources </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12</a:t>
            </a:fld>
            <a:endParaRPr lang="en-GB"/>
          </a:p>
        </p:txBody>
      </p:sp>
      <p:sp>
        <p:nvSpPr>
          <p:cNvPr id="3" name="Hexagon 2"/>
          <p:cNvSpPr/>
          <p:nvPr/>
        </p:nvSpPr>
        <p:spPr>
          <a:xfrm>
            <a:off x="3563888" y="2564904"/>
            <a:ext cx="2160240" cy="1789838"/>
          </a:xfrm>
          <a:prstGeom prst="hexagon">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Open science</a:t>
            </a:r>
          </a:p>
        </p:txBody>
      </p:sp>
      <p:sp>
        <p:nvSpPr>
          <p:cNvPr id="22" name="Hexagon 21"/>
          <p:cNvSpPr/>
          <p:nvPr/>
        </p:nvSpPr>
        <p:spPr>
          <a:xfrm>
            <a:off x="2123728" y="1849487"/>
            <a:ext cx="1726940" cy="1430833"/>
          </a:xfrm>
          <a:prstGeom prst="hexagon">
            <a:avLst/>
          </a:prstGeom>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Open Hardware</a:t>
            </a:r>
          </a:p>
        </p:txBody>
      </p:sp>
      <p:sp>
        <p:nvSpPr>
          <p:cNvPr id="24" name="Hexagon 23"/>
          <p:cNvSpPr/>
          <p:nvPr/>
        </p:nvSpPr>
        <p:spPr>
          <a:xfrm>
            <a:off x="2122613" y="3604702"/>
            <a:ext cx="1726940" cy="1430833"/>
          </a:xfrm>
          <a:prstGeom prst="hexagon">
            <a:avLst/>
          </a:prstGeom>
          <a:effectLst>
            <a:outerShdw blurRad="50800" dist="38100" dir="8100000" algn="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Open Software</a:t>
            </a:r>
          </a:p>
        </p:txBody>
      </p:sp>
      <p:sp>
        <p:nvSpPr>
          <p:cNvPr id="25" name="Hexagon 24"/>
          <p:cNvSpPr/>
          <p:nvPr/>
        </p:nvSpPr>
        <p:spPr>
          <a:xfrm>
            <a:off x="5441353" y="3604701"/>
            <a:ext cx="1726940" cy="1430833"/>
          </a:xfrm>
          <a:prstGeom prst="hexagon">
            <a:avLst/>
          </a:prstGeom>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Open Peer review</a:t>
            </a:r>
          </a:p>
        </p:txBody>
      </p:sp>
      <p:sp>
        <p:nvSpPr>
          <p:cNvPr id="26" name="Hexagon 25"/>
          <p:cNvSpPr/>
          <p:nvPr/>
        </p:nvSpPr>
        <p:spPr>
          <a:xfrm>
            <a:off x="3748696" y="4428777"/>
            <a:ext cx="1726940" cy="1430833"/>
          </a:xfrm>
          <a:prstGeom prst="hexagon">
            <a:avLst/>
          </a:prstGeom>
          <a:effectLst>
            <a:outerShdw blurRad="50800" dist="38100" dir="8100000" algn="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Open data</a:t>
            </a:r>
          </a:p>
        </p:txBody>
      </p:sp>
      <p:sp>
        <p:nvSpPr>
          <p:cNvPr id="27" name="Hexagon 26"/>
          <p:cNvSpPr/>
          <p:nvPr/>
        </p:nvSpPr>
        <p:spPr>
          <a:xfrm>
            <a:off x="5441353" y="1884111"/>
            <a:ext cx="1726940" cy="1430833"/>
          </a:xfrm>
          <a:prstGeom prst="hexagon">
            <a:avLst/>
          </a:prstGeom>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Open Education</a:t>
            </a:r>
          </a:p>
        </p:txBody>
      </p:sp>
      <p:sp>
        <p:nvSpPr>
          <p:cNvPr id="28" name="Hexagon 27"/>
          <p:cNvSpPr/>
          <p:nvPr/>
        </p:nvSpPr>
        <p:spPr>
          <a:xfrm>
            <a:off x="3563888" y="971880"/>
            <a:ext cx="2160240" cy="1430833"/>
          </a:xfrm>
          <a:prstGeom prst="hexagon">
            <a:avLst/>
          </a:prstGeom>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Reproducible research</a:t>
            </a:r>
          </a:p>
        </p:txBody>
      </p:sp>
      <p:sp>
        <p:nvSpPr>
          <p:cNvPr id="29" name="Hexagon 28"/>
          <p:cNvSpPr/>
          <p:nvPr/>
        </p:nvSpPr>
        <p:spPr>
          <a:xfrm>
            <a:off x="683568" y="2701609"/>
            <a:ext cx="1726940" cy="1430833"/>
          </a:xfrm>
          <a:prstGeom prst="hexagon">
            <a:avLst/>
          </a:prstGeom>
          <a:effectLst>
            <a:outerShdw blurRad="50800" dist="38100" dir="8100000" algn="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Open Access</a:t>
            </a:r>
          </a:p>
        </p:txBody>
      </p:sp>
    </p:spTree>
    <p:extLst>
      <p:ext uri="{BB962C8B-B14F-4D97-AF65-F5344CB8AC3E}">
        <p14:creationId xmlns:p14="http://schemas.microsoft.com/office/powerpoint/2010/main" val="333884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13</a:t>
            </a:fld>
            <a:endParaRPr lang="en-GB"/>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8922"/>
          <a:stretch/>
        </p:blipFill>
        <p:spPr>
          <a:xfrm>
            <a:off x="0" y="-1"/>
            <a:ext cx="8820472" cy="6456379"/>
          </a:xfrm>
          <a:prstGeom prst="rect">
            <a:avLst/>
          </a:prstGeom>
        </p:spPr>
      </p:pic>
      <p:sp>
        <p:nvSpPr>
          <p:cNvPr id="14" name="Title 1"/>
          <p:cNvSpPr>
            <a:spLocks noGrp="1"/>
          </p:cNvSpPr>
          <p:nvPr>
            <p:ph type="title"/>
          </p:nvPr>
        </p:nvSpPr>
        <p:spPr>
          <a:xfrm>
            <a:off x="179512" y="3343474"/>
            <a:ext cx="8316598" cy="1143000"/>
          </a:xfrm>
        </p:spPr>
        <p:txBody>
          <a:bodyPr>
            <a:noAutofit/>
          </a:bodyPr>
          <a:lstStyle/>
          <a:p>
            <a:r>
              <a:rPr lang="en-GB" sz="4800" dirty="0">
                <a:solidFill>
                  <a:schemeClr val="bg1"/>
                </a:solidFill>
              </a:rPr>
              <a:t>What open science services are out there to help institutions identify OA publications and data?</a:t>
            </a:r>
          </a:p>
        </p:txBody>
      </p:sp>
      <p:sp>
        <p:nvSpPr>
          <p:cNvPr id="15" name="Title 1"/>
          <p:cNvSpPr txBox="1">
            <a:spLocks/>
          </p:cNvSpPr>
          <p:nvPr/>
        </p:nvSpPr>
        <p:spPr>
          <a:xfrm>
            <a:off x="179512" y="260648"/>
            <a:ext cx="8316598"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endParaRPr lang="en-GB" sz="4800" dirty="0">
              <a:solidFill>
                <a:schemeClr val="bg1"/>
              </a:solidFill>
            </a:endParaRPr>
          </a:p>
        </p:txBody>
      </p:sp>
    </p:spTree>
    <p:extLst>
      <p:ext uri="{BB962C8B-B14F-4D97-AF65-F5344CB8AC3E}">
        <p14:creationId xmlns:p14="http://schemas.microsoft.com/office/powerpoint/2010/main" val="285598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Global research services &amp; OA data sources </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14</a:t>
            </a:fld>
            <a:endParaRPr lang="en-GB"/>
          </a:p>
        </p:txBody>
      </p:sp>
      <p:pic>
        <p:nvPicPr>
          <p:cNvPr id="1026" name="Picture 2" descr="Image result for unpayw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922" y="1129404"/>
            <a:ext cx="2819946" cy="1409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creen Clipping"/>
          <p:cNvPicPr>
            <a:picLocks noChangeAspect="1"/>
          </p:cNvPicPr>
          <p:nvPr/>
        </p:nvPicPr>
        <p:blipFill rotWithShape="1">
          <a:blip r:embed="rId4">
            <a:extLst>
              <a:ext uri="{28A0092B-C50C-407E-A947-70E740481C1C}">
                <a14:useLocalDpi xmlns:a14="http://schemas.microsoft.com/office/drawing/2010/main" val="0"/>
              </a:ext>
            </a:extLst>
          </a:blip>
          <a:srcRect t="3376" b="33046"/>
          <a:stretch/>
        </p:blipFill>
        <p:spPr>
          <a:xfrm>
            <a:off x="3203848" y="980038"/>
            <a:ext cx="3004241" cy="1624621"/>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063" y="947080"/>
            <a:ext cx="2986944" cy="725401"/>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4210702668"/>
              </p:ext>
            </p:extLst>
          </p:nvPr>
        </p:nvGraphicFramePr>
        <p:xfrm>
          <a:off x="434977" y="2821373"/>
          <a:ext cx="8025454" cy="2743200"/>
        </p:xfrm>
        <a:graphic>
          <a:graphicData uri="http://schemas.openxmlformats.org/drawingml/2006/table">
            <a:tbl>
              <a:tblPr firstRow="1" bandRow="1">
                <a:tableStyleId>{5C22544A-7EE6-4342-B048-85BDC9FD1C3A}</a:tableStyleId>
              </a:tblPr>
              <a:tblGrid>
                <a:gridCol w="1605091">
                  <a:extLst>
                    <a:ext uri="{9D8B030D-6E8A-4147-A177-3AD203B41FA5}">
                      <a16:colId xmlns:a16="http://schemas.microsoft.com/office/drawing/2014/main" xmlns="" val="3374390066"/>
                    </a:ext>
                  </a:extLst>
                </a:gridCol>
                <a:gridCol w="1605091">
                  <a:extLst>
                    <a:ext uri="{9D8B030D-6E8A-4147-A177-3AD203B41FA5}">
                      <a16:colId xmlns:a16="http://schemas.microsoft.com/office/drawing/2014/main" xmlns="" val="3490242625"/>
                    </a:ext>
                  </a:extLst>
                </a:gridCol>
                <a:gridCol w="1605091">
                  <a:extLst>
                    <a:ext uri="{9D8B030D-6E8A-4147-A177-3AD203B41FA5}">
                      <a16:colId xmlns:a16="http://schemas.microsoft.com/office/drawing/2014/main" xmlns="" val="2003917683"/>
                    </a:ext>
                  </a:extLst>
                </a:gridCol>
                <a:gridCol w="2492441">
                  <a:extLst>
                    <a:ext uri="{9D8B030D-6E8A-4147-A177-3AD203B41FA5}">
                      <a16:colId xmlns:a16="http://schemas.microsoft.com/office/drawing/2014/main" xmlns="" val="1941171591"/>
                    </a:ext>
                  </a:extLst>
                </a:gridCol>
                <a:gridCol w="717740">
                  <a:extLst>
                    <a:ext uri="{9D8B030D-6E8A-4147-A177-3AD203B41FA5}">
                      <a16:colId xmlns:a16="http://schemas.microsoft.com/office/drawing/2014/main" xmlns="" val="4231726959"/>
                    </a:ext>
                  </a:extLst>
                </a:gridCol>
              </a:tblGrid>
              <a:tr h="136024">
                <a:tc>
                  <a:txBody>
                    <a:bodyPr/>
                    <a:lstStyle/>
                    <a:p>
                      <a:r>
                        <a:rPr lang="en-GB" dirty="0"/>
                        <a:t>Unpaywall:</a:t>
                      </a:r>
                      <a:r>
                        <a:rPr lang="en-GB" baseline="0" dirty="0"/>
                        <a:t> OA classes</a:t>
                      </a:r>
                      <a:endParaRPr lang="en-GB" dirty="0"/>
                    </a:p>
                  </a:txBody>
                  <a:tcPr/>
                </a:tc>
                <a:tc>
                  <a:txBody>
                    <a:bodyPr/>
                    <a:lstStyle/>
                    <a:p>
                      <a:endParaRPr lang="en-GB" dirty="0"/>
                    </a:p>
                  </a:txBody>
                  <a:tcPr/>
                </a:tc>
                <a:tc>
                  <a:txBody>
                    <a:bodyPr/>
                    <a:lstStyle/>
                    <a:p>
                      <a:r>
                        <a:rPr lang="en-GB" dirty="0"/>
                        <a:t>Primary function</a:t>
                      </a:r>
                    </a:p>
                  </a:txBody>
                  <a:tcPr/>
                </a:tc>
                <a:tc>
                  <a:txBody>
                    <a:bodyPr/>
                    <a:lstStyle/>
                    <a:p>
                      <a:r>
                        <a:rPr lang="en-GB" dirty="0"/>
                        <a:t>Clients</a:t>
                      </a:r>
                    </a:p>
                  </a:txBody>
                  <a:tcPr/>
                </a:tc>
                <a:tc>
                  <a:txBody>
                    <a:bodyPr/>
                    <a:lstStyle/>
                    <a:p>
                      <a:r>
                        <a:rPr lang="en-GB" dirty="0"/>
                        <a:t>API</a:t>
                      </a:r>
                    </a:p>
                  </a:txBody>
                  <a:tcPr/>
                </a:tc>
                <a:extLst>
                  <a:ext uri="{0D108BD9-81ED-4DB2-BD59-A6C34878D82A}">
                    <a16:rowId xmlns:a16="http://schemas.microsoft.com/office/drawing/2014/main" xmlns="" val="1193516876"/>
                  </a:ext>
                </a:extLst>
              </a:tr>
              <a:tr h="370840">
                <a:tc>
                  <a:txBody>
                    <a:bodyPr/>
                    <a:lstStyle/>
                    <a:p>
                      <a:pPr marL="0" indent="0">
                        <a:buFont typeface="Arial" panose="020B0604020202020204" pitchFamily="34" charset="0"/>
                        <a:buNone/>
                      </a:pPr>
                      <a:r>
                        <a:rPr lang="en-GB" dirty="0"/>
                        <a:t>Unpaywall</a:t>
                      </a:r>
                    </a:p>
                    <a:p>
                      <a:endParaRPr lang="en-GB" dirty="0"/>
                    </a:p>
                  </a:txBody>
                  <a:tcPr/>
                </a:tc>
                <a:tc>
                  <a:txBody>
                    <a:bodyPr/>
                    <a:lstStyle/>
                    <a:p>
                      <a:r>
                        <a:rPr lang="en-GB" sz="1400" dirty="0"/>
                        <a:t>OA data provider</a:t>
                      </a:r>
                    </a:p>
                  </a:txBody>
                  <a:tcPr/>
                </a:tc>
                <a:tc>
                  <a:txBody>
                    <a:bodyPr/>
                    <a:lstStyle/>
                    <a:p>
                      <a:r>
                        <a:rPr lang="en-GB" sz="1400" dirty="0"/>
                        <a:t>Identifying</a:t>
                      </a:r>
                      <a:r>
                        <a:rPr lang="en-GB" sz="1400" baseline="0" dirty="0"/>
                        <a:t> OA for published works</a:t>
                      </a:r>
                      <a:endParaRPr lang="en-GB" sz="1400" dirty="0"/>
                    </a:p>
                  </a:txBody>
                  <a:tcPr/>
                </a:tc>
                <a:tc>
                  <a:txBody>
                    <a:bodyPr/>
                    <a:lstStyle/>
                    <a:p>
                      <a:r>
                        <a:rPr lang="en-GB" sz="1400" dirty="0"/>
                        <a:t>Browser extension, Scopus, </a:t>
                      </a:r>
                      <a:r>
                        <a:rPr lang="en-GB" sz="1400" dirty="0" err="1"/>
                        <a:t>WoS</a:t>
                      </a:r>
                      <a:r>
                        <a:rPr lang="en-GB" sz="1400" dirty="0"/>
                        <a:t>,</a:t>
                      </a:r>
                      <a:r>
                        <a:rPr lang="en-GB" sz="1400" baseline="0" dirty="0"/>
                        <a:t> others</a:t>
                      </a:r>
                      <a:endParaRPr lang="en-GB" sz="1400" dirty="0"/>
                    </a:p>
                  </a:txBody>
                  <a:tcPr/>
                </a:tc>
                <a:tc>
                  <a:txBody>
                    <a:bodyPr/>
                    <a:lstStyle/>
                    <a:p>
                      <a:r>
                        <a:rPr lang="en-GB" dirty="0"/>
                        <a:t>Yes</a:t>
                      </a:r>
                    </a:p>
                  </a:txBody>
                  <a:tcPr/>
                </a:tc>
                <a:extLst>
                  <a:ext uri="{0D108BD9-81ED-4DB2-BD59-A6C34878D82A}">
                    <a16:rowId xmlns:a16="http://schemas.microsoft.com/office/drawing/2014/main" xmlns="" val="3868817825"/>
                  </a:ext>
                </a:extLst>
              </a:tr>
              <a:tr h="370840">
                <a:tc>
                  <a:txBody>
                    <a:bodyPr/>
                    <a:lstStyle/>
                    <a:p>
                      <a:pPr marL="0" indent="0">
                        <a:buFont typeface="Arial" panose="020B0604020202020204" pitchFamily="34" charset="0"/>
                        <a:buNone/>
                      </a:pPr>
                      <a:r>
                        <a:rPr lang="en-GB" dirty="0"/>
                        <a:t>CORE</a:t>
                      </a:r>
                    </a:p>
                  </a:txBody>
                  <a:tcPr/>
                </a:tc>
                <a:tc>
                  <a:txBody>
                    <a:bodyPr/>
                    <a:lstStyle/>
                    <a:p>
                      <a:pPr marL="0" indent="0">
                        <a:buFont typeface="Arial" panose="020B0604020202020204" pitchFamily="34" charset="0"/>
                        <a:buNone/>
                      </a:pPr>
                      <a:r>
                        <a:rPr lang="en-GB" sz="1400" dirty="0"/>
                        <a:t>OA data</a:t>
                      </a:r>
                      <a:r>
                        <a:rPr lang="en-GB" sz="1400" baseline="0" dirty="0"/>
                        <a:t> and publication aggregator</a:t>
                      </a:r>
                      <a:endParaRPr lang="en-GB" sz="1400" dirty="0"/>
                    </a:p>
                  </a:txBody>
                  <a:tcPr/>
                </a:tc>
                <a:tc>
                  <a:txBody>
                    <a:bodyPr/>
                    <a:lstStyle/>
                    <a:p>
                      <a:pPr marL="0" indent="0">
                        <a:buFont typeface="Arial" panose="020B0604020202020204" pitchFamily="34" charset="0"/>
                        <a:buNone/>
                      </a:pPr>
                      <a:r>
                        <a:rPr lang="en-GB" sz="1400" dirty="0"/>
                        <a:t>TDM</a:t>
                      </a:r>
                      <a:r>
                        <a:rPr lang="en-GB" sz="1400" baseline="0" dirty="0"/>
                        <a:t> services</a:t>
                      </a:r>
                      <a:endParaRPr lang="en-GB" sz="1400" dirty="0"/>
                    </a:p>
                  </a:txBody>
                  <a:tcPr/>
                </a:tc>
                <a:tc>
                  <a:txBody>
                    <a:bodyPr/>
                    <a:lstStyle/>
                    <a:p>
                      <a:pPr marL="0" indent="0">
                        <a:buFont typeface="Arial" panose="020B0604020202020204" pitchFamily="34" charset="0"/>
                        <a:buNone/>
                      </a:pPr>
                      <a:r>
                        <a:rPr lang="en-GB" sz="1400" dirty="0"/>
                        <a:t>Web interface, Repository</a:t>
                      </a:r>
                      <a:r>
                        <a:rPr lang="en-GB" sz="1400" baseline="0" dirty="0"/>
                        <a:t> recommender</a:t>
                      </a:r>
                      <a:endParaRPr lang="en-GB" sz="1400" dirty="0"/>
                    </a:p>
                  </a:txBody>
                  <a:tcPr/>
                </a:tc>
                <a:tc>
                  <a:txBody>
                    <a:bodyPr/>
                    <a:lstStyle/>
                    <a:p>
                      <a:pPr marL="0" indent="0">
                        <a:buFont typeface="Arial" panose="020B0604020202020204" pitchFamily="34" charset="0"/>
                        <a:buNone/>
                      </a:pPr>
                      <a:r>
                        <a:rPr lang="en-GB" dirty="0"/>
                        <a:t>Yes</a:t>
                      </a:r>
                    </a:p>
                  </a:txBody>
                  <a:tcPr/>
                </a:tc>
                <a:extLst>
                  <a:ext uri="{0D108BD9-81ED-4DB2-BD59-A6C34878D82A}">
                    <a16:rowId xmlns:a16="http://schemas.microsoft.com/office/drawing/2014/main" xmlns="" val="2485052451"/>
                  </a:ext>
                </a:extLst>
              </a:tr>
              <a:tr h="370840">
                <a:tc>
                  <a:txBody>
                    <a:bodyPr/>
                    <a:lstStyle/>
                    <a:p>
                      <a:pPr marL="0" indent="0">
                        <a:buFont typeface="Arial" panose="020B0604020202020204" pitchFamily="34" charset="0"/>
                        <a:buNone/>
                      </a:pPr>
                      <a:r>
                        <a:rPr lang="en-GB" sz="1800" kern="1200" dirty="0">
                          <a:solidFill>
                            <a:schemeClr val="dk1"/>
                          </a:solidFill>
                          <a:latin typeface="+mn-lt"/>
                          <a:ea typeface="+mn-ea"/>
                          <a:cs typeface="+mn-cs"/>
                        </a:rPr>
                        <a:t>Sherpa REF</a:t>
                      </a:r>
                    </a:p>
                    <a:p>
                      <a:endParaRPr lang="en-GB" dirty="0"/>
                    </a:p>
                  </a:txBody>
                  <a:tcPr/>
                </a:tc>
                <a:tc>
                  <a:txBody>
                    <a:bodyPr/>
                    <a:lstStyle/>
                    <a:p>
                      <a:r>
                        <a:rPr lang="en-GB" sz="1400" dirty="0"/>
                        <a:t>Journal</a:t>
                      </a:r>
                      <a:r>
                        <a:rPr lang="en-GB" sz="1400" baseline="0" dirty="0"/>
                        <a:t> OA policy provider, REF compliance</a:t>
                      </a:r>
                      <a:endParaRPr lang="en-GB" sz="1400" dirty="0"/>
                    </a:p>
                  </a:txBody>
                  <a:tcPr/>
                </a:tc>
                <a:tc>
                  <a:txBody>
                    <a:bodyPr/>
                    <a:lstStyle/>
                    <a:p>
                      <a:r>
                        <a:rPr lang="en-GB" sz="1400" dirty="0"/>
                        <a:t>REF compliance</a:t>
                      </a:r>
                    </a:p>
                  </a:txBody>
                  <a:tcPr/>
                </a:tc>
                <a:tc>
                  <a:txBody>
                    <a:bodyPr/>
                    <a:lstStyle/>
                    <a:p>
                      <a:r>
                        <a:rPr lang="en-GB" sz="1400" dirty="0"/>
                        <a:t>Web interface</a:t>
                      </a:r>
                    </a:p>
                  </a:txBody>
                  <a:tcPr/>
                </a:tc>
                <a:tc>
                  <a:txBody>
                    <a:bodyPr/>
                    <a:lstStyle/>
                    <a:p>
                      <a:r>
                        <a:rPr lang="en-GB" dirty="0"/>
                        <a:t>Yes</a:t>
                      </a:r>
                    </a:p>
                  </a:txBody>
                  <a:tcPr/>
                </a:tc>
                <a:extLst>
                  <a:ext uri="{0D108BD9-81ED-4DB2-BD59-A6C34878D82A}">
                    <a16:rowId xmlns:a16="http://schemas.microsoft.com/office/drawing/2014/main" xmlns="" val="3921944651"/>
                  </a:ext>
                </a:extLst>
              </a:tr>
            </a:tbl>
          </a:graphicData>
        </a:graphic>
      </p:graphicFrame>
      <p:sp>
        <p:nvSpPr>
          <p:cNvPr id="13" name="Rectangle 12"/>
          <p:cNvSpPr/>
          <p:nvPr/>
        </p:nvSpPr>
        <p:spPr>
          <a:xfrm>
            <a:off x="349978" y="5781287"/>
            <a:ext cx="5373779" cy="523220"/>
          </a:xfrm>
          <a:prstGeom prst="rect">
            <a:avLst/>
          </a:prstGeom>
          <a:ln>
            <a:solidFill>
              <a:schemeClr val="accent1">
                <a:alpha val="22000"/>
              </a:schemeClr>
            </a:solid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Jisc Blog post – ‘CORE becomes the world’s largest aggregator’: </a:t>
            </a:r>
          </a:p>
          <a:p>
            <a:r>
              <a:rPr lang="en-GB" sz="1400" dirty="0">
                <a:hlinkClick r:id="rId6"/>
              </a:rPr>
              <a:t>https://scholarlycommunications.jiscinvolve.org/</a:t>
            </a:r>
            <a:endParaRPr lang="en-GB" sz="1400" dirty="0"/>
          </a:p>
        </p:txBody>
      </p:sp>
    </p:spTree>
    <p:extLst>
      <p:ext uri="{BB962C8B-B14F-4D97-AF65-F5344CB8AC3E}">
        <p14:creationId xmlns:p14="http://schemas.microsoft.com/office/powerpoint/2010/main" val="49581840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15</a:t>
            </a:fld>
            <a:endParaRPr lang="en-GB"/>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8922"/>
          <a:stretch/>
        </p:blipFill>
        <p:spPr>
          <a:xfrm>
            <a:off x="0" y="-1"/>
            <a:ext cx="8820472" cy="6456379"/>
          </a:xfrm>
          <a:prstGeom prst="rect">
            <a:avLst/>
          </a:prstGeom>
        </p:spPr>
      </p:pic>
      <p:sp>
        <p:nvSpPr>
          <p:cNvPr id="14" name="Title 1"/>
          <p:cNvSpPr>
            <a:spLocks noGrp="1"/>
          </p:cNvSpPr>
          <p:nvPr>
            <p:ph type="title"/>
          </p:nvPr>
        </p:nvSpPr>
        <p:spPr>
          <a:xfrm>
            <a:off x="179512" y="4437112"/>
            <a:ext cx="8316598" cy="1143000"/>
          </a:xfrm>
        </p:spPr>
        <p:txBody>
          <a:bodyPr>
            <a:noAutofit/>
          </a:bodyPr>
          <a:lstStyle/>
          <a:p>
            <a:r>
              <a:rPr lang="en-GB" sz="4800" dirty="0">
                <a:solidFill>
                  <a:schemeClr val="bg1"/>
                </a:solidFill>
              </a:rPr>
              <a:t>What is a REST API??</a:t>
            </a:r>
          </a:p>
        </p:txBody>
      </p:sp>
    </p:spTree>
    <p:extLst>
      <p:ext uri="{BB962C8B-B14F-4D97-AF65-F5344CB8AC3E}">
        <p14:creationId xmlns:p14="http://schemas.microsoft.com/office/powerpoint/2010/main" val="332200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Representational State Transfer (REST)</a:t>
            </a:r>
            <a:endParaRPr lang="en-GB" dirty="0"/>
          </a:p>
        </p:txBody>
      </p:sp>
      <p:sp>
        <p:nvSpPr>
          <p:cNvPr id="3" name="Content Placeholder 2"/>
          <p:cNvSpPr>
            <a:spLocks noGrp="1"/>
          </p:cNvSpPr>
          <p:nvPr>
            <p:ph idx="1"/>
          </p:nvPr>
        </p:nvSpPr>
        <p:spPr>
          <a:xfrm>
            <a:off x="2117228" y="1066802"/>
            <a:ext cx="6480721" cy="5242517"/>
          </a:xfrm>
        </p:spPr>
        <p:txBody>
          <a:bodyPr>
            <a:normAutofit lnSpcReduction="10000"/>
          </a:bodyPr>
          <a:lstStyle/>
          <a:p>
            <a:pPr marL="342900" indent="-342900">
              <a:buFont typeface="Arial" panose="020B0604020202020204" pitchFamily="34" charset="0"/>
              <a:buChar char="•"/>
            </a:pPr>
            <a:r>
              <a:rPr lang="en-GB" dirty="0"/>
              <a:t>Architectural style encompassing common web standards (e.g. HTTP, URL, HTML and XML). </a:t>
            </a:r>
          </a:p>
          <a:p>
            <a:pPr marL="342900" indent="-342900">
              <a:buFont typeface="Arial" panose="020B0604020202020204" pitchFamily="34" charset="0"/>
              <a:buChar char="•"/>
            </a:pPr>
            <a:r>
              <a:rPr lang="en-GB" dirty="0"/>
              <a:t>Accessing resources from a REST API is much like requesting a web page from a web server</a:t>
            </a:r>
          </a:p>
          <a:p>
            <a:pPr marL="342900" indent="-342900">
              <a:buFont typeface="Arial" panose="020B0604020202020204" pitchFamily="34" charset="0"/>
              <a:buChar char="•"/>
            </a:pPr>
            <a:r>
              <a:rPr lang="en-GB" dirty="0"/>
              <a:t>Client-Server</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REST retains benefits of the ‘design’ of the web in terms of: loose-coupling, scalability, open-standards-based and vendor-independent technologies </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16</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pic>
        <p:nvPicPr>
          <p:cNvPr id="1026" name="Picture 2" descr="Image result for client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5113" y="2523629"/>
            <a:ext cx="4584950" cy="275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5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Representational State Transfer (REST)</a:t>
            </a:r>
            <a:endParaRPr lang="en-GB" dirty="0"/>
          </a:p>
        </p:txBody>
      </p:sp>
      <p:sp>
        <p:nvSpPr>
          <p:cNvPr id="3" name="Content Placeholder 2"/>
          <p:cNvSpPr>
            <a:spLocks noGrp="1"/>
          </p:cNvSpPr>
          <p:nvPr>
            <p:ph idx="1"/>
          </p:nvPr>
        </p:nvSpPr>
        <p:spPr>
          <a:xfrm>
            <a:off x="2117228" y="1066803"/>
            <a:ext cx="6480721" cy="4198940"/>
          </a:xfrm>
        </p:spPr>
        <p:txBody>
          <a:bodyPr>
            <a:normAutofit fontScale="85000" lnSpcReduction="10000"/>
          </a:bodyPr>
          <a:lstStyle/>
          <a:p>
            <a:pPr marL="342900" indent="-342900">
              <a:buFont typeface="Arial" panose="020B0604020202020204" pitchFamily="34" charset="0"/>
              <a:buChar char="•"/>
            </a:pPr>
            <a:r>
              <a:rPr lang="en-GB" dirty="0"/>
              <a:t>An architectural ‘style’ or approach, not a standard (unlike SOAP, which is a W3C standard)</a:t>
            </a:r>
          </a:p>
          <a:p>
            <a:pPr marL="342900" indent="-342900">
              <a:buFont typeface="Arial" panose="020B0604020202020204" pitchFamily="34" charset="0"/>
              <a:buChar char="•"/>
            </a:pPr>
            <a:r>
              <a:rPr lang="en-GB" dirty="0"/>
              <a:t>RESTful standards make data available for machines as well as humans.</a:t>
            </a:r>
          </a:p>
          <a:p>
            <a:pPr marL="342900" indent="-342900">
              <a:buFont typeface="Arial" panose="020B0604020202020204" pitchFamily="34" charset="0"/>
              <a:buChar char="•"/>
            </a:pPr>
            <a:r>
              <a:rPr lang="en-GB" dirty="0"/>
              <a:t>REST is a term originally coined by Roy Fielding in his PhD dissertation. In Fielding’s own words:</a:t>
            </a:r>
          </a:p>
          <a:p>
            <a:pPr marL="522288" lvl="1" indent="-342900">
              <a:buFont typeface="Arial" panose="020B0604020202020204" pitchFamily="34" charset="0"/>
              <a:buChar char="•"/>
            </a:pPr>
            <a:r>
              <a:rPr lang="en-GB" dirty="0"/>
              <a:t>“The name ‘Representational State Transfer’ is intended to evoke an image of how a well-designed Web application behaves: a network of web pages (a virtual-state machine), where the user progresses through the application by selecting links (state transitions), resulting in the next page (representing the next state of the application) being transferred to the user and rendered for their use.”</a:t>
            </a:r>
          </a:p>
          <a:p>
            <a:pPr marL="342900" indent="-342900">
              <a:buFont typeface="Arial" panose="020B0604020202020204" pitchFamily="34" charset="0"/>
              <a:buChar char="•"/>
            </a:pPr>
            <a:r>
              <a:rPr lang="en-GB" dirty="0"/>
              <a:t>Stateless – each request has to complete, carrying all required info to process request</a:t>
            </a:r>
          </a:p>
          <a:p>
            <a:pPr marL="342900" indent="-342900">
              <a:buFont typeface="Arial" panose="020B0604020202020204" pitchFamily="34" charset="0"/>
              <a:buChar char="•"/>
            </a:pPr>
            <a:r>
              <a:rPr lang="en-GB" dirty="0"/>
              <a:t>Standard HTTP operations (GET, PUT, POST, DELETE)</a:t>
            </a:r>
          </a:p>
          <a:p>
            <a:pPr marL="342900" indent="-342900">
              <a:buFont typeface="Arial" panose="020B0604020202020204" pitchFamily="34" charset="0"/>
              <a:buChar char="•"/>
            </a:pPr>
            <a:r>
              <a:rPr lang="en-GB" dirty="0"/>
              <a:t>Resources uniquely identified by URIs</a:t>
            </a:r>
          </a:p>
          <a:p>
            <a:pPr marL="342900" indent="-342900">
              <a:buFont typeface="Arial" panose="020B0604020202020204" pitchFamily="34" charset="0"/>
              <a:buChar char="•"/>
            </a:pPr>
            <a:r>
              <a:rPr lang="en-GB" dirty="0"/>
              <a:t>Software components, e.g. clients, manipulate resources. One resource might contain URIs to other related resources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17</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sp>
        <p:nvSpPr>
          <p:cNvPr id="8" name="Rectangle 7"/>
          <p:cNvSpPr/>
          <p:nvPr/>
        </p:nvSpPr>
        <p:spPr>
          <a:xfrm>
            <a:off x="395536" y="5368968"/>
            <a:ext cx="7674844" cy="954107"/>
          </a:xfrm>
          <a:prstGeom prst="rect">
            <a:avLst/>
          </a:prstGeom>
          <a:ln>
            <a:solidFill>
              <a:schemeClr val="accent1"/>
            </a:solidFill>
          </a:ln>
        </p:spPr>
        <p:txBody>
          <a:bodyPr wrap="square">
            <a:spAutoFit/>
          </a:bodyPr>
          <a:lstStyle/>
          <a:p>
            <a:r>
              <a:rPr lang="en-GB" sz="1400" dirty="0"/>
              <a:t>Fielding, R. T. (2000) </a:t>
            </a:r>
            <a:r>
              <a:rPr lang="en-GB" sz="1400" i="1" dirty="0"/>
              <a:t>Architectural Styles and the Design of Network-based Software Architectures</a:t>
            </a:r>
            <a:r>
              <a:rPr lang="en-GB" sz="1400" dirty="0"/>
              <a:t> [Online], University of California, Irvine, Section 6.1. Available at </a:t>
            </a:r>
            <a:r>
              <a:rPr lang="en-GB" sz="1400" u="sng" dirty="0">
                <a:hlinkClick r:id="rId4"/>
              </a:rPr>
              <a:t>https://www.ics.uci.edu/ ~fielding/ pubs/ dissertation/ evaluation.htm#sec_6_1</a:t>
            </a:r>
            <a:r>
              <a:rPr lang="en-GB" sz="1400" dirty="0"/>
              <a:t> (Accessed 9 June 2018).</a:t>
            </a:r>
          </a:p>
        </p:txBody>
      </p:sp>
    </p:spTree>
    <p:extLst>
      <p:ext uri="{BB962C8B-B14F-4D97-AF65-F5344CB8AC3E}">
        <p14:creationId xmlns:p14="http://schemas.microsoft.com/office/powerpoint/2010/main" val="417066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Representational State Transfer (REST)</a:t>
            </a:r>
            <a:endParaRPr lang="en-GB" dirty="0"/>
          </a:p>
        </p:txBody>
      </p:sp>
      <p:sp>
        <p:nvSpPr>
          <p:cNvPr id="3" name="Content Placeholder 2"/>
          <p:cNvSpPr>
            <a:spLocks noGrp="1"/>
          </p:cNvSpPr>
          <p:nvPr>
            <p:ph idx="1"/>
          </p:nvPr>
        </p:nvSpPr>
        <p:spPr>
          <a:xfrm>
            <a:off x="2117228" y="1066803"/>
            <a:ext cx="6480721" cy="4581624"/>
          </a:xfrm>
        </p:spPr>
        <p:txBody>
          <a:bodyPr>
            <a:normAutofit/>
          </a:bodyPr>
          <a:lstStyle/>
          <a:p>
            <a:pPr marL="342900" indent="-342900">
              <a:buFont typeface="Arial" panose="020B0604020202020204" pitchFamily="34" charset="0"/>
              <a:buChar char="•"/>
            </a:pPr>
            <a:r>
              <a:rPr lang="en-GB" dirty="0"/>
              <a:t>Operationally, REST is not at all concerned with how it is implemented. </a:t>
            </a:r>
          </a:p>
          <a:p>
            <a:pPr marL="522288" lvl="1" indent="-342900">
              <a:buFont typeface="Arial" panose="020B0604020202020204" pitchFamily="34" charset="0"/>
              <a:buChar char="•"/>
            </a:pPr>
            <a:r>
              <a:rPr lang="en-GB" dirty="0"/>
              <a:t>Rather, based on ‘resource’ concept</a:t>
            </a:r>
          </a:p>
          <a:p>
            <a:pPr marL="522288" lvl="1" indent="-342900">
              <a:buFont typeface="Arial" panose="020B0604020202020204" pitchFamily="34" charset="0"/>
              <a:buChar char="•"/>
            </a:pPr>
            <a:r>
              <a:rPr lang="en-GB" dirty="0"/>
              <a:t>A resource is defined by own unique address/representation</a:t>
            </a:r>
          </a:p>
          <a:p>
            <a:pPr marL="342900" indent="-342900">
              <a:buFont typeface="Arial" panose="020B0604020202020204" pitchFamily="34" charset="0"/>
              <a:buChar char="•"/>
            </a:pPr>
            <a:r>
              <a:rPr lang="en-GB" dirty="0"/>
              <a:t>a client requesting any URI receives a response that places the client in either a new or a refreshed state</a:t>
            </a:r>
          </a:p>
          <a:p>
            <a:pPr marL="342900" indent="-342900">
              <a:buFont typeface="Arial" panose="020B0604020202020204" pitchFamily="34" charset="0"/>
              <a:buChar char="•"/>
            </a:pPr>
            <a:r>
              <a:rPr lang="en-GB" dirty="0"/>
              <a:t>Key Concepts:</a:t>
            </a:r>
          </a:p>
          <a:p>
            <a:pPr marL="522288" lvl="1" indent="-342900">
              <a:buFont typeface="Arial" panose="020B0604020202020204" pitchFamily="34" charset="0"/>
              <a:buChar char="•"/>
            </a:pPr>
            <a:r>
              <a:rPr lang="en-GB" dirty="0"/>
              <a:t>State (HTTP response – page/content)</a:t>
            </a:r>
          </a:p>
          <a:p>
            <a:pPr marL="522288" lvl="1" indent="-342900">
              <a:buFont typeface="Arial" panose="020B0604020202020204" pitchFamily="34" charset="0"/>
              <a:buChar char="•"/>
            </a:pPr>
            <a:r>
              <a:rPr lang="en-GB" dirty="0"/>
              <a:t>Transition (another state accessible from the current state, e.g. a URI available in the current state)</a:t>
            </a:r>
          </a:p>
          <a:p>
            <a:pPr marL="522288" lvl="1" indent="-342900">
              <a:buFont typeface="Arial" panose="020B0604020202020204" pitchFamily="34" charset="0"/>
              <a:buChar char="•"/>
            </a:pPr>
            <a:r>
              <a:rPr lang="en-GB" dirty="0"/>
              <a:t>Transport protocol (simply HTTP)</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18</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pic>
        <p:nvPicPr>
          <p:cNvPr id="1026" name="Picture 2" descr="Image result for client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077072"/>
            <a:ext cx="3700745" cy="2220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00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Representational State Transfer (REST)</a:t>
            </a:r>
            <a:endParaRPr lang="en-GB" dirty="0"/>
          </a:p>
        </p:txBody>
      </p:sp>
      <p:sp>
        <p:nvSpPr>
          <p:cNvPr id="3" name="Content Placeholder 2"/>
          <p:cNvSpPr>
            <a:spLocks noGrp="1"/>
          </p:cNvSpPr>
          <p:nvPr>
            <p:ph idx="1"/>
          </p:nvPr>
        </p:nvSpPr>
        <p:spPr>
          <a:xfrm>
            <a:off x="2117229" y="1347115"/>
            <a:ext cx="5003036" cy="4301311"/>
          </a:xfrm>
        </p:spPr>
        <p:txBody>
          <a:bodyPr>
            <a:normAutofit/>
          </a:bodyPr>
          <a:lstStyle/>
          <a:p>
            <a:pPr marL="342900" indent="-342900">
              <a:buFont typeface="Arial" panose="020B0604020202020204" pitchFamily="34" charset="0"/>
              <a:buChar char="•"/>
            </a:pPr>
            <a:r>
              <a:rPr lang="en-GB" dirty="0"/>
              <a:t>Lightbulb moment</a:t>
            </a:r>
          </a:p>
          <a:p>
            <a:pPr marL="342900" indent="-342900">
              <a:buFont typeface="Arial" panose="020B0604020202020204" pitchFamily="34" charset="0"/>
              <a:buChar char="•"/>
            </a:pPr>
            <a:r>
              <a:rPr lang="en-GB" dirty="0">
                <a:hlinkClick r:id="rId3"/>
              </a:rPr>
              <a:t>http://www.example.com/lightbulb</a:t>
            </a:r>
            <a:endParaRPr lang="en-GB" dirty="0"/>
          </a:p>
          <a:p>
            <a:pPr marL="342900" indent="-342900">
              <a:buFont typeface="Arial" panose="020B0604020202020204" pitchFamily="34" charset="0"/>
              <a:buChar char="•"/>
            </a:pPr>
            <a:r>
              <a:rPr lang="en-GB" dirty="0"/>
              <a:t>Consider the case of a light switch that wants to convey to the light whether to be ‘on’ or ‘off’.</a:t>
            </a:r>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19</a:t>
            </a:fld>
            <a:endParaRPr lang="en-GB"/>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sp>
        <p:nvSpPr>
          <p:cNvPr id="19" name="Flowchart: Manual Operation 18"/>
          <p:cNvSpPr/>
          <p:nvPr/>
        </p:nvSpPr>
        <p:spPr>
          <a:xfrm>
            <a:off x="7164288" y="1913490"/>
            <a:ext cx="1224136" cy="1174547"/>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7164288" y="1223500"/>
            <a:ext cx="1224136" cy="1224136"/>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flipV="1">
            <a:off x="7668344" y="1942320"/>
            <a:ext cx="0" cy="505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884368" y="1942320"/>
            <a:ext cx="0" cy="505316"/>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560332" y="1798304"/>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7624320" y="1798304"/>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7668344" y="1798304"/>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732332" y="1798304"/>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a:stretch>
            <a:fillRect/>
          </a:stretch>
        </p:blipFill>
        <p:spPr>
          <a:xfrm>
            <a:off x="2612513" y="2941797"/>
            <a:ext cx="1933575" cy="2362200"/>
          </a:xfrm>
          <a:prstGeom prst="rect">
            <a:avLst/>
          </a:prstGeom>
        </p:spPr>
      </p:pic>
    </p:spTree>
    <p:extLst>
      <p:ext uri="{BB962C8B-B14F-4D97-AF65-F5344CB8AC3E}">
        <p14:creationId xmlns:p14="http://schemas.microsoft.com/office/powerpoint/2010/main" val="341540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a:t>
            </a:r>
          </a:p>
        </p:txBody>
      </p:sp>
      <p:sp>
        <p:nvSpPr>
          <p:cNvPr id="3" name="Content Placeholder 2"/>
          <p:cNvSpPr>
            <a:spLocks noGrp="1"/>
          </p:cNvSpPr>
          <p:nvPr>
            <p:ph idx="1"/>
          </p:nvPr>
        </p:nvSpPr>
        <p:spPr>
          <a:xfrm>
            <a:off x="215843" y="1196752"/>
            <a:ext cx="8316598" cy="5102029"/>
          </a:xfrm>
        </p:spPr>
        <p:txBody>
          <a:bodyPr>
            <a:normAutofit fontScale="92500" lnSpcReduction="20000"/>
          </a:bodyPr>
          <a:lstStyle/>
          <a:p>
            <a:pPr marL="342900" indent="-342900">
              <a:buFont typeface="+mj-lt"/>
              <a:buAutoNum type="arabicPeriod"/>
            </a:pPr>
            <a:r>
              <a:rPr lang="en-GB" dirty="0">
                <a:solidFill>
                  <a:schemeClr val="tx1"/>
                </a:solidFill>
              </a:rPr>
              <a:t>UK Policy landscape </a:t>
            </a:r>
          </a:p>
          <a:p>
            <a:pPr marL="465138" lvl="1" indent="-285750"/>
            <a:r>
              <a:rPr lang="en-GB" dirty="0">
                <a:solidFill>
                  <a:schemeClr val="tx1"/>
                </a:solidFill>
              </a:rPr>
              <a:t>UK OA Policies</a:t>
            </a:r>
          </a:p>
          <a:p>
            <a:pPr marL="465138" lvl="1" indent="-285750"/>
            <a:r>
              <a:rPr lang="en-GB" dirty="0">
                <a:solidFill>
                  <a:schemeClr val="tx1"/>
                </a:solidFill>
              </a:rPr>
              <a:t>Possible concerns</a:t>
            </a:r>
          </a:p>
          <a:p>
            <a:pPr marL="465138" lvl="1" indent="-285750"/>
            <a:r>
              <a:rPr lang="en-GB" dirty="0">
                <a:solidFill>
                  <a:schemeClr val="tx1"/>
                </a:solidFill>
              </a:rPr>
              <a:t>Global policy stack </a:t>
            </a:r>
          </a:p>
          <a:p>
            <a:pPr marL="342900" indent="-342900">
              <a:buFont typeface="+mj-lt"/>
              <a:buAutoNum type="arabicPeriod"/>
            </a:pPr>
            <a:r>
              <a:rPr lang="en-GB" dirty="0">
                <a:solidFill>
                  <a:schemeClr val="tx1"/>
                </a:solidFill>
              </a:rPr>
              <a:t>Technology landscape</a:t>
            </a:r>
          </a:p>
          <a:p>
            <a:pPr marL="465138" lvl="1" indent="-285750"/>
            <a:r>
              <a:rPr lang="en-GB" dirty="0">
                <a:solidFill>
                  <a:schemeClr val="tx1"/>
                </a:solidFill>
              </a:rPr>
              <a:t>Global research services &amp; OA data sources </a:t>
            </a:r>
          </a:p>
          <a:p>
            <a:pPr marL="465138" lvl="1" indent="-285750"/>
            <a:r>
              <a:rPr lang="en-GB" dirty="0">
                <a:solidFill>
                  <a:schemeClr val="tx1"/>
                </a:solidFill>
              </a:rPr>
              <a:t>Representational State Transfer (REST)</a:t>
            </a:r>
          </a:p>
          <a:p>
            <a:pPr marL="465138" lvl="1" indent="-285750"/>
            <a:r>
              <a:rPr lang="en-GB" dirty="0">
                <a:solidFill>
                  <a:schemeClr val="tx1"/>
                </a:solidFill>
              </a:rPr>
              <a:t>JSON (JavaScript Object Notation) &amp; Sherpa REF API</a:t>
            </a:r>
          </a:p>
          <a:p>
            <a:pPr marL="465138" lvl="1" indent="-285750"/>
            <a:r>
              <a:rPr lang="en-GB" dirty="0">
                <a:solidFill>
                  <a:schemeClr val="tx1"/>
                </a:solidFill>
              </a:rPr>
              <a:t>CORE (</a:t>
            </a:r>
            <a:r>
              <a:rPr lang="en-GB" dirty="0" err="1">
                <a:solidFill>
                  <a:schemeClr val="tx1"/>
                </a:solidFill>
              </a:rPr>
              <a:t>COnnecting</a:t>
            </a:r>
            <a:r>
              <a:rPr lang="en-GB" dirty="0">
                <a:solidFill>
                  <a:schemeClr val="tx1"/>
                </a:solidFill>
              </a:rPr>
              <a:t> Repositories) API</a:t>
            </a:r>
          </a:p>
          <a:p>
            <a:pPr marL="342900" indent="-342900">
              <a:buFont typeface="+mj-lt"/>
              <a:buAutoNum type="arabicPeriod"/>
            </a:pPr>
            <a:r>
              <a:rPr lang="en-GB" dirty="0">
                <a:solidFill>
                  <a:schemeClr val="tx1"/>
                </a:solidFill>
              </a:rPr>
              <a:t>Global OA and Research Landscape</a:t>
            </a:r>
          </a:p>
          <a:p>
            <a:pPr marL="465138" lvl="1" indent="-285750"/>
            <a:r>
              <a:rPr lang="en-GB" dirty="0">
                <a:solidFill>
                  <a:schemeClr val="tx1"/>
                </a:solidFill>
              </a:rPr>
              <a:t>The ‘state of OA’</a:t>
            </a:r>
          </a:p>
          <a:p>
            <a:pPr marL="342900" indent="-342900">
              <a:buFont typeface="+mj-lt"/>
              <a:buAutoNum type="arabicPeriod"/>
            </a:pPr>
            <a:r>
              <a:rPr lang="en-GB" dirty="0">
                <a:solidFill>
                  <a:schemeClr val="tx1"/>
                </a:solidFill>
              </a:rPr>
              <a:t>Brunel research using open science services</a:t>
            </a:r>
          </a:p>
          <a:p>
            <a:pPr marL="465138" lvl="1" indent="-285750"/>
            <a:r>
              <a:rPr lang="en-GB" dirty="0">
                <a:solidFill>
                  <a:schemeClr val="tx1"/>
                </a:solidFill>
              </a:rPr>
              <a:t>Background</a:t>
            </a:r>
          </a:p>
          <a:p>
            <a:pPr marL="465138" lvl="1" indent="-285750"/>
            <a:r>
              <a:rPr lang="en-GB" dirty="0">
                <a:solidFill>
                  <a:schemeClr val="tx1"/>
                </a:solidFill>
              </a:rPr>
              <a:t>Methodology</a:t>
            </a:r>
          </a:p>
          <a:p>
            <a:pPr marL="465138" lvl="1" indent="-285750"/>
            <a:r>
              <a:rPr lang="en-GB" dirty="0">
                <a:solidFill>
                  <a:schemeClr val="tx1"/>
                </a:solidFill>
              </a:rPr>
              <a:t>Data and Results</a:t>
            </a:r>
          </a:p>
          <a:p>
            <a:endParaRPr lang="en-GB" dirty="0"/>
          </a:p>
          <a:p>
            <a:pPr marL="342900" indent="-342900">
              <a:buFont typeface="+mj-lt"/>
              <a:buAutoNum type="arabicPeriod"/>
            </a:pP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684532"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a:t>
            </a:fld>
            <a:endParaRPr lang="en-GB"/>
          </a:p>
        </p:txBody>
      </p:sp>
    </p:spTree>
    <p:extLst>
      <p:ext uri="{BB962C8B-B14F-4D97-AF65-F5344CB8AC3E}">
        <p14:creationId xmlns:p14="http://schemas.microsoft.com/office/powerpoint/2010/main" val="181443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Manual Operation 19"/>
          <p:cNvSpPr/>
          <p:nvPr/>
        </p:nvSpPr>
        <p:spPr>
          <a:xfrm>
            <a:off x="7164288" y="1913490"/>
            <a:ext cx="1224136" cy="1174547"/>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i="1" dirty="0"/>
              <a:t>Representational State Transfer (REST)</a:t>
            </a:r>
            <a:endParaRPr lang="en-GB" dirty="0"/>
          </a:p>
        </p:txBody>
      </p:sp>
      <p:sp>
        <p:nvSpPr>
          <p:cNvPr id="3" name="Content Placeholder 2"/>
          <p:cNvSpPr>
            <a:spLocks noGrp="1"/>
          </p:cNvSpPr>
          <p:nvPr>
            <p:ph idx="1"/>
          </p:nvPr>
        </p:nvSpPr>
        <p:spPr>
          <a:xfrm>
            <a:off x="2117228" y="1347115"/>
            <a:ext cx="6480721" cy="4301311"/>
          </a:xfrm>
        </p:spPr>
        <p:txBody>
          <a:bodyPr>
            <a:normAutofit/>
          </a:bodyPr>
          <a:lstStyle/>
          <a:p>
            <a:pPr marL="342900" indent="-342900">
              <a:buFont typeface="Arial" panose="020B0604020202020204" pitchFamily="34" charset="0"/>
              <a:buChar char="•"/>
            </a:pPr>
            <a:r>
              <a:rPr lang="en-GB" dirty="0"/>
              <a:t>Light ON</a:t>
            </a:r>
          </a:p>
          <a:p>
            <a:pPr marL="342900" indent="-342900">
              <a:buFont typeface="Arial" panose="020B0604020202020204" pitchFamily="34" charset="0"/>
              <a:buChar char="•"/>
            </a:pPr>
            <a:r>
              <a:rPr lang="en-GB" dirty="0"/>
              <a:t>PUT "true" to http://www.example.com/lightbulb</a:t>
            </a:r>
          </a:p>
          <a:p>
            <a:pPr marL="342900" indent="-342900">
              <a:buFont typeface="Arial" panose="020B0604020202020204" pitchFamily="34" charset="0"/>
              <a:buChar char="•"/>
            </a:pPr>
            <a:r>
              <a:rPr lang="en-GB" dirty="0"/>
              <a:t>Light OFF</a:t>
            </a:r>
          </a:p>
          <a:p>
            <a:pPr marL="342900" indent="-342900">
              <a:buFont typeface="Arial" panose="020B0604020202020204" pitchFamily="34" charset="0"/>
              <a:buChar char="•"/>
            </a:pPr>
            <a:r>
              <a:rPr lang="en-GB" dirty="0"/>
              <a:t>PUT “false" to </a:t>
            </a:r>
            <a:r>
              <a:rPr lang="en-GB" dirty="0">
                <a:hlinkClick r:id="rId3"/>
              </a:rPr>
              <a:t>http://www.example.com/lightbulb</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Check the state of the resource</a:t>
            </a:r>
          </a:p>
          <a:p>
            <a:pPr marL="342900" indent="-342900">
              <a:buFont typeface="Arial" panose="020B0604020202020204" pitchFamily="34" charset="0"/>
              <a:buChar char="•"/>
            </a:pPr>
            <a:r>
              <a:rPr lang="en-GB" dirty="0"/>
              <a:t>GET http://www.example.com/lightbulb</a:t>
            </a:r>
          </a:p>
          <a:p>
            <a:pPr marL="342900" indent="-342900">
              <a:buFont typeface="Arial" panose="020B0604020202020204" pitchFamily="34" charset="0"/>
              <a:buChar char="•"/>
            </a:pPr>
            <a:r>
              <a:rPr lang="en-GB" dirty="0"/>
              <a:t>Return data, e.g. true/false </a:t>
            </a:r>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20</a:t>
            </a:fld>
            <a:endParaRPr lang="en-GB"/>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sp>
        <p:nvSpPr>
          <p:cNvPr id="8" name="Oval 7"/>
          <p:cNvSpPr/>
          <p:nvPr/>
        </p:nvSpPr>
        <p:spPr>
          <a:xfrm>
            <a:off x="7164288" y="1223500"/>
            <a:ext cx="1224136" cy="12241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flipV="1">
            <a:off x="7668344" y="1942320"/>
            <a:ext cx="0" cy="505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884368" y="1942320"/>
            <a:ext cx="0" cy="505316"/>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560332" y="1798304"/>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624320" y="1798304"/>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668344" y="1798304"/>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732332" y="1798304"/>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Manual Operation 18"/>
          <p:cNvSpPr/>
          <p:nvPr/>
        </p:nvSpPr>
        <p:spPr>
          <a:xfrm>
            <a:off x="7179096" y="4200819"/>
            <a:ext cx="1224136" cy="1174547"/>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7179096" y="3510829"/>
            <a:ext cx="1224136" cy="1224136"/>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flipV="1">
            <a:off x="7683152" y="4229649"/>
            <a:ext cx="0" cy="505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899176" y="4229649"/>
            <a:ext cx="0" cy="505316"/>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575140" y="4085633"/>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7639128" y="4085633"/>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7683152" y="4085633"/>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747140" y="4085633"/>
            <a:ext cx="216024" cy="288032"/>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501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Representational State Transfer (REST)</a:t>
            </a:r>
            <a:endParaRPr lang="en-GB" dirty="0"/>
          </a:p>
        </p:txBody>
      </p:sp>
      <p:sp>
        <p:nvSpPr>
          <p:cNvPr id="3" name="Content Placeholder 2"/>
          <p:cNvSpPr>
            <a:spLocks noGrp="1"/>
          </p:cNvSpPr>
          <p:nvPr>
            <p:ph idx="1"/>
          </p:nvPr>
        </p:nvSpPr>
        <p:spPr>
          <a:xfrm>
            <a:off x="2117228" y="1347115"/>
            <a:ext cx="6480721" cy="4301311"/>
          </a:xfrm>
        </p:spPr>
        <p:txBody>
          <a:bodyPr>
            <a:normAutofit/>
          </a:bodyPr>
          <a:lstStyle/>
          <a:p>
            <a:pPr marL="342900" indent="-342900">
              <a:buFont typeface="Arial" panose="020B0604020202020204" pitchFamily="34" charset="0"/>
              <a:buChar char="•"/>
            </a:pPr>
            <a:r>
              <a:rPr lang="en-GB" dirty="0"/>
              <a:t>REST summary</a:t>
            </a:r>
          </a:p>
          <a:p>
            <a:pPr marL="522288" lvl="1" indent="-342900">
              <a:buFont typeface="Arial" panose="020B0604020202020204" pitchFamily="34" charset="0"/>
              <a:buChar char="•"/>
            </a:pPr>
            <a:r>
              <a:rPr lang="en-GB" dirty="0"/>
              <a:t>A stateless methodology or style</a:t>
            </a:r>
          </a:p>
          <a:p>
            <a:pPr marL="522288" lvl="1" indent="-342900">
              <a:buFont typeface="Arial" panose="020B0604020202020204" pitchFamily="34" charset="0"/>
              <a:buChar char="•"/>
            </a:pPr>
            <a:r>
              <a:rPr lang="en-GB" dirty="0"/>
              <a:t>Transported via HTTP or HTTPS</a:t>
            </a:r>
          </a:p>
          <a:p>
            <a:pPr marL="522288" lvl="1" indent="-342900">
              <a:buFont typeface="Arial" panose="020B0604020202020204" pitchFamily="34" charset="0"/>
              <a:buChar char="•"/>
            </a:pPr>
            <a:r>
              <a:rPr lang="en-GB" dirty="0"/>
              <a:t>Request is transported as a URI</a:t>
            </a:r>
          </a:p>
          <a:p>
            <a:pPr marL="522288" lvl="1" indent="-342900">
              <a:buFont typeface="Arial" panose="020B0604020202020204" pitchFamily="34" charset="0"/>
              <a:buChar char="•"/>
            </a:pPr>
            <a:r>
              <a:rPr lang="en-GB" dirty="0"/>
              <a:t>Response data can be XML, JSON or other text-based methods</a:t>
            </a:r>
          </a:p>
          <a:p>
            <a:pPr marL="522288" lvl="1" indent="-342900">
              <a:buFont typeface="Arial" panose="020B0604020202020204" pitchFamily="34" charset="0"/>
              <a:buChar char="•"/>
            </a:pPr>
            <a:r>
              <a:rPr lang="en-GB" dirty="0"/>
              <a:t>Analysis of URI and HTTP method indicate intent</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21</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spTree>
    <p:extLst>
      <p:ext uri="{BB962C8B-B14F-4D97-AF65-F5344CB8AC3E}">
        <p14:creationId xmlns:p14="http://schemas.microsoft.com/office/powerpoint/2010/main" val="210781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8"/>
            <a:ext cx="7596517" cy="1142998"/>
          </a:xfrm>
        </p:spPr>
        <p:txBody>
          <a:bodyPr/>
          <a:lstStyle/>
          <a:p>
            <a:r>
              <a:rPr lang="en-GB" i="1" dirty="0"/>
              <a:t>SHERPA REF</a:t>
            </a:r>
          </a:p>
        </p:txBody>
      </p:sp>
      <p:sp>
        <p:nvSpPr>
          <p:cNvPr id="3" name="Content Placeholder 2"/>
          <p:cNvSpPr>
            <a:spLocks noGrp="1"/>
          </p:cNvSpPr>
          <p:nvPr>
            <p:ph idx="1"/>
          </p:nvPr>
        </p:nvSpPr>
        <p:spPr>
          <a:xfrm>
            <a:off x="2117228" y="1347115"/>
            <a:ext cx="6480721" cy="4530157"/>
          </a:xfrm>
        </p:spPr>
        <p:txBody>
          <a:bodyPr>
            <a:normAutofit/>
          </a:bodyPr>
          <a:lstStyle/>
          <a:p>
            <a:pPr marL="342900" indent="-342900">
              <a:buFont typeface="Arial" panose="020B0604020202020204" pitchFamily="34" charset="0"/>
              <a:buChar char="•"/>
            </a:pPr>
            <a:r>
              <a:rPr lang="en-GB" dirty="0">
                <a:hlinkClick r:id="rId3"/>
              </a:rPr>
              <a:t>https://ref.sherpa.ac.uk/api</a:t>
            </a:r>
            <a:endParaRPr lang="en-GB" dirty="0"/>
          </a:p>
          <a:p>
            <a:pPr marL="342900" indent="-342900">
              <a:buFont typeface="Arial" panose="020B0604020202020204" pitchFamily="34" charset="0"/>
              <a:buChar char="•"/>
            </a:pPr>
            <a:r>
              <a:rPr lang="en-GB" dirty="0"/>
              <a:t>Pass an ISSN or EISSN to access the resource</a:t>
            </a:r>
          </a:p>
          <a:p>
            <a:pPr marL="342900" indent="-342900">
              <a:buFont typeface="Arial" panose="020B0604020202020204" pitchFamily="34" charset="0"/>
              <a:buChar char="•"/>
            </a:pPr>
            <a:r>
              <a:rPr lang="en-GB" dirty="0"/>
              <a:t>Example - Nature</a:t>
            </a:r>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22</a:t>
            </a:fld>
            <a:endParaRPr lang="en-GB"/>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843" y="753037"/>
            <a:ext cx="2771981" cy="673196"/>
          </a:xfrm>
          <a:prstGeom prst="rect">
            <a:avLst/>
          </a:prstGeom>
        </p:spPr>
      </p:pic>
    </p:spTree>
    <p:extLst>
      <p:ext uri="{BB962C8B-B14F-4D97-AF65-F5344CB8AC3E}">
        <p14:creationId xmlns:p14="http://schemas.microsoft.com/office/powerpoint/2010/main" val="203524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23</a:t>
            </a:fld>
            <a:endParaRPr lang="en-GB"/>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8922"/>
          <a:stretch/>
        </p:blipFill>
        <p:spPr>
          <a:xfrm>
            <a:off x="0" y="-1"/>
            <a:ext cx="8820472" cy="6456379"/>
          </a:xfrm>
          <a:prstGeom prst="rect">
            <a:avLst/>
          </a:prstGeom>
        </p:spPr>
      </p:pic>
      <p:sp>
        <p:nvSpPr>
          <p:cNvPr id="14" name="Title 1"/>
          <p:cNvSpPr>
            <a:spLocks noGrp="1"/>
          </p:cNvSpPr>
          <p:nvPr>
            <p:ph type="title"/>
          </p:nvPr>
        </p:nvSpPr>
        <p:spPr>
          <a:xfrm>
            <a:off x="179512" y="4437112"/>
            <a:ext cx="8316598" cy="1143000"/>
          </a:xfrm>
        </p:spPr>
        <p:txBody>
          <a:bodyPr>
            <a:noAutofit/>
          </a:bodyPr>
          <a:lstStyle/>
          <a:p>
            <a:r>
              <a:rPr lang="en-GB" sz="4800" dirty="0">
                <a:solidFill>
                  <a:schemeClr val="bg1"/>
                </a:solidFill>
              </a:rPr>
              <a:t>What’s </a:t>
            </a:r>
            <a:r>
              <a:rPr lang="en-GB" sz="4800" dirty="0" err="1">
                <a:solidFill>
                  <a:schemeClr val="bg1"/>
                </a:solidFill>
              </a:rPr>
              <a:t>Json</a:t>
            </a:r>
            <a:r>
              <a:rPr lang="en-GB" sz="4800" dirty="0">
                <a:solidFill>
                  <a:schemeClr val="bg1"/>
                </a:solidFill>
              </a:rPr>
              <a:t>?</a:t>
            </a:r>
          </a:p>
        </p:txBody>
      </p:sp>
      <p:sp>
        <p:nvSpPr>
          <p:cNvPr id="15" name="Title 1"/>
          <p:cNvSpPr txBox="1">
            <a:spLocks/>
          </p:cNvSpPr>
          <p:nvPr/>
        </p:nvSpPr>
        <p:spPr>
          <a:xfrm>
            <a:off x="179512" y="260648"/>
            <a:ext cx="8316598"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r>
              <a:rPr lang="en-GB" sz="4800" dirty="0">
                <a:solidFill>
                  <a:schemeClr val="bg1"/>
                </a:solidFill>
              </a:rPr>
              <a:t>And…</a:t>
            </a:r>
          </a:p>
        </p:txBody>
      </p:sp>
    </p:spTree>
    <p:extLst>
      <p:ext uri="{BB962C8B-B14F-4D97-AF65-F5344CB8AC3E}">
        <p14:creationId xmlns:p14="http://schemas.microsoft.com/office/powerpoint/2010/main" val="34842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JSON (JavaScript Object Notation)</a:t>
            </a: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24</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sp>
        <p:nvSpPr>
          <p:cNvPr id="10" name="Content Placeholder 2"/>
          <p:cNvSpPr>
            <a:spLocks noGrp="1"/>
          </p:cNvSpPr>
          <p:nvPr>
            <p:ph idx="1"/>
          </p:nvPr>
        </p:nvSpPr>
        <p:spPr>
          <a:xfrm>
            <a:off x="2117228" y="1347115"/>
            <a:ext cx="6480721" cy="4301311"/>
          </a:xfrm>
        </p:spPr>
        <p:txBody>
          <a:bodyPr>
            <a:normAutofit/>
          </a:bodyPr>
          <a:lstStyle/>
          <a:p>
            <a:pPr marL="342900" indent="-342900">
              <a:buFont typeface="Arial" panose="020B0604020202020204" pitchFamily="34" charset="0"/>
              <a:buChar char="•"/>
            </a:pPr>
            <a:r>
              <a:rPr lang="en-GB" dirty="0"/>
              <a:t>JSON commonly used as a web services tool to read and retrieve data from a web server and display that data within a web application, or simply a web page.</a:t>
            </a:r>
          </a:p>
          <a:p>
            <a:pPr marL="342900" indent="-342900">
              <a:buFont typeface="Arial" panose="020B0604020202020204" pitchFamily="34" charset="0"/>
              <a:buChar char="•"/>
            </a:pPr>
            <a:r>
              <a:rPr lang="en-GB" dirty="0"/>
              <a:t>JSON is a standard and it is maintained by </a:t>
            </a:r>
            <a:r>
              <a:rPr lang="en-GB" dirty="0">
                <a:hlinkClick r:id="rId4"/>
              </a:rPr>
              <a:t>http://www.json.org/</a:t>
            </a:r>
            <a:r>
              <a:rPr lang="en-GB" dirty="0"/>
              <a:t> .</a:t>
            </a:r>
          </a:p>
          <a:p>
            <a:pPr marL="342900" indent="-342900">
              <a:buFont typeface="Arial" panose="020B0604020202020204" pitchFamily="34" charset="0"/>
              <a:buChar char="•"/>
            </a:pPr>
            <a:r>
              <a:rPr lang="en-GB" dirty="0"/>
              <a:t>JSON as a lightweight data-interchange format that has been widely adopted</a:t>
            </a:r>
          </a:p>
          <a:p>
            <a:pPr marL="342900" indent="-342900">
              <a:buFont typeface="Arial" panose="020B0604020202020204" pitchFamily="34" charset="0"/>
              <a:buChar char="•"/>
            </a:pPr>
            <a:r>
              <a:rPr lang="en-GB" dirty="0"/>
              <a:t>an alternative data-interchange format to XML</a:t>
            </a:r>
          </a:p>
          <a:p>
            <a:pPr marL="342900" indent="-342900">
              <a:buFont typeface="Arial" panose="020B0604020202020204" pitchFamily="34" charset="0"/>
              <a:buChar char="•"/>
            </a:pPr>
            <a:r>
              <a:rPr lang="en-GB" dirty="0"/>
              <a:t>JSON’s advantages are that it tends to be more compact than XML, understands JavaScript, and some would argue that it is easier to read and write</a:t>
            </a:r>
          </a:p>
          <a:p>
            <a:pPr marL="342900" indent="-342900">
              <a:buFont typeface="Arial" panose="020B0604020202020204" pitchFamily="34" charset="0"/>
              <a:buChar char="•"/>
            </a:pPr>
            <a:r>
              <a:rPr lang="en-GB" dirty="0"/>
              <a:t>JSON has close links with </a:t>
            </a:r>
            <a:r>
              <a:rPr lang="en-GB" dirty="0" err="1"/>
              <a:t>Javascript</a:t>
            </a:r>
            <a:r>
              <a:rPr lang="en-GB" dirty="0"/>
              <a:t> -  easy conversation to native JavaScript objects</a:t>
            </a:r>
          </a:p>
        </p:txBody>
      </p:sp>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5265897"/>
            <a:ext cx="4383796" cy="936344"/>
          </a:xfrm>
          <a:prstGeom prst="rect">
            <a:avLst/>
          </a:prstGeom>
        </p:spPr>
      </p:pic>
    </p:spTree>
    <p:extLst>
      <p:ext uri="{BB962C8B-B14F-4D97-AF65-F5344CB8AC3E}">
        <p14:creationId xmlns:p14="http://schemas.microsoft.com/office/powerpoint/2010/main" val="276177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8"/>
            <a:ext cx="7596517" cy="1142998"/>
          </a:xfrm>
        </p:spPr>
        <p:txBody>
          <a:bodyPr/>
          <a:lstStyle/>
          <a:p>
            <a:r>
              <a:rPr lang="en-GB" i="1" dirty="0"/>
              <a:t>CORE (</a:t>
            </a:r>
            <a:r>
              <a:rPr lang="en-GB" i="1" dirty="0" err="1"/>
              <a:t>COnnecting</a:t>
            </a:r>
            <a:r>
              <a:rPr lang="en-GB" i="1" dirty="0"/>
              <a:t> Repositories)</a:t>
            </a:r>
          </a:p>
        </p:txBody>
      </p:sp>
      <p:sp>
        <p:nvSpPr>
          <p:cNvPr id="3" name="Content Placeholder 2"/>
          <p:cNvSpPr>
            <a:spLocks noGrp="1"/>
          </p:cNvSpPr>
          <p:nvPr>
            <p:ph idx="1"/>
          </p:nvPr>
        </p:nvSpPr>
        <p:spPr>
          <a:xfrm>
            <a:off x="2117228" y="1347115"/>
            <a:ext cx="6480721" cy="4530157"/>
          </a:xfrm>
        </p:spPr>
        <p:txBody>
          <a:bodyPr>
            <a:normAutofit lnSpcReduction="10000"/>
          </a:bodyPr>
          <a:lstStyle/>
          <a:p>
            <a:pPr marL="342900" indent="-342900">
              <a:buFont typeface="Arial" panose="020B0604020202020204" pitchFamily="34" charset="0"/>
              <a:buChar char="•"/>
            </a:pPr>
            <a:r>
              <a:rPr lang="en-GB" dirty="0"/>
              <a:t>An aggregation service with more than a thousand data providers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CORE aggregates open access journals and repositories (subject and institutional)</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The collected data are available to everyone via the CORE search engine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Supports text and data mining of the aggregated content via the API and the Data Dumps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Provides a recommendation tool for repositories and journal software </a:t>
            </a:r>
          </a:p>
          <a:p>
            <a:pPr marL="522288" lvl="1"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25</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pic>
        <p:nvPicPr>
          <p:cNvPr id="8" name="Picture 7"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t="4788" r="6738" b="34458"/>
          <a:stretch/>
        </p:blipFill>
        <p:spPr>
          <a:xfrm>
            <a:off x="28560" y="716592"/>
            <a:ext cx="2275951" cy="1261046"/>
          </a:xfrm>
          <a:prstGeom prst="rect">
            <a:avLst/>
          </a:prstGeom>
        </p:spPr>
      </p:pic>
    </p:spTree>
    <p:extLst>
      <p:ext uri="{BB962C8B-B14F-4D97-AF65-F5344CB8AC3E}">
        <p14:creationId xmlns:p14="http://schemas.microsoft.com/office/powerpoint/2010/main" val="142159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3" y="269778"/>
            <a:ext cx="7596517" cy="1142998"/>
          </a:xfrm>
        </p:spPr>
        <p:txBody>
          <a:bodyPr/>
          <a:lstStyle/>
          <a:p>
            <a:r>
              <a:rPr lang="en-GB" i="1" dirty="0"/>
              <a:t>CORE (</a:t>
            </a:r>
            <a:r>
              <a:rPr lang="en-GB" i="1" dirty="0" err="1"/>
              <a:t>COnnecting</a:t>
            </a:r>
            <a:r>
              <a:rPr lang="en-GB" i="1" dirty="0"/>
              <a:t> Repositories)</a:t>
            </a:r>
          </a:p>
        </p:txBody>
      </p:sp>
      <p:sp>
        <p:nvSpPr>
          <p:cNvPr id="3" name="Content Placeholder 2"/>
          <p:cNvSpPr>
            <a:spLocks noGrp="1"/>
          </p:cNvSpPr>
          <p:nvPr>
            <p:ph idx="1"/>
          </p:nvPr>
        </p:nvSpPr>
        <p:spPr>
          <a:xfrm>
            <a:off x="2117228" y="1347115"/>
            <a:ext cx="6480721" cy="4530157"/>
          </a:xfrm>
        </p:spPr>
        <p:txBody>
          <a:bodyPr>
            <a:normAutofit/>
          </a:bodyPr>
          <a:lstStyle/>
          <a:p>
            <a:pPr marL="342900" indent="-342900">
              <a:buFont typeface="Arial" panose="020B0604020202020204" pitchFamily="34" charset="0"/>
              <a:buChar char="•"/>
            </a:pPr>
            <a:r>
              <a:rPr lang="en-GB" dirty="0">
                <a:hlinkClick r:id="rId3"/>
              </a:rPr>
              <a:t>https://core.ac.uk/docs/</a:t>
            </a:r>
            <a:endParaRPr lang="en-GB" dirty="0"/>
          </a:p>
          <a:p>
            <a:pPr marL="342900" indent="-342900">
              <a:buFont typeface="Arial" panose="020B0604020202020204" pitchFamily="34" charset="0"/>
              <a:buChar char="•"/>
            </a:pPr>
            <a:r>
              <a:rPr lang="en-GB" dirty="0"/>
              <a:t>Register for the API</a:t>
            </a:r>
          </a:p>
          <a:p>
            <a:pPr marL="342900" indent="-342900">
              <a:buFont typeface="Arial" panose="020B0604020202020204" pitchFamily="34" charset="0"/>
              <a:buChar char="•"/>
            </a:pPr>
            <a:r>
              <a:rPr lang="en-GB" dirty="0"/>
              <a:t>You’ll receive an API key parameter which is common to all API methods</a:t>
            </a:r>
          </a:p>
          <a:p>
            <a:pPr marL="342900" indent="-342900">
              <a:buFont typeface="Arial" panose="020B0604020202020204" pitchFamily="34" charset="0"/>
              <a:buChar char="•"/>
            </a:pPr>
            <a:r>
              <a:rPr lang="en-GB" dirty="0"/>
              <a:t>For all API methods the API key can be provided either as a query parameter or in the request header.</a:t>
            </a:r>
          </a:p>
          <a:p>
            <a:pPr marL="342900" indent="-342900">
              <a:buFont typeface="Arial" panose="020B0604020202020204" pitchFamily="34" charset="0"/>
              <a:buChar char="•"/>
            </a:pPr>
            <a:r>
              <a:rPr lang="en-GB" dirty="0"/>
              <a:t>Demo CORE API with Results from Brunel research (example paper)</a:t>
            </a:r>
          </a:p>
          <a:p>
            <a:pPr marL="342900" indent="-342900">
              <a:buFont typeface="Arial" panose="020B0604020202020204" pitchFamily="34" charset="0"/>
              <a:buChar char="•"/>
            </a:pPr>
            <a:r>
              <a:rPr lang="en-GB" dirty="0">
                <a:hlinkClick r:id="rId4"/>
              </a:rPr>
              <a:t>https://figshare.com/articles/CORE_SQL_query_and_data_sample/5799336</a:t>
            </a:r>
            <a:r>
              <a:rPr lang="en-GB" dirty="0"/>
              <a:t> </a:t>
            </a:r>
          </a:p>
          <a:p>
            <a:pPr marL="342900" indent="-342900">
              <a:buFont typeface="Arial" panose="020B0604020202020204" pitchFamily="34" charset="0"/>
              <a:buChar char="•"/>
            </a:pPr>
            <a:r>
              <a:rPr lang="en-GB" dirty="0"/>
              <a:t>JSON viewer</a:t>
            </a:r>
          </a:p>
          <a:p>
            <a:pPr marL="342900" indent="-342900">
              <a:buFont typeface="Arial" panose="020B0604020202020204" pitchFamily="34" charset="0"/>
              <a:buChar char="•"/>
            </a:pPr>
            <a:r>
              <a:rPr lang="en-GB" dirty="0">
                <a:hlinkClick r:id="rId5"/>
              </a:rPr>
              <a:t>http://jsonviewer.stack.hu/</a:t>
            </a:r>
            <a:endParaRPr lang="en-GB" dirty="0"/>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26</a:t>
            </a:fld>
            <a:endParaRPr lang="en-GB"/>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pic>
        <p:nvPicPr>
          <p:cNvPr id="8" name="Picture 7" descr="Screen Clipping"/>
          <p:cNvPicPr>
            <a:picLocks noChangeAspect="1"/>
          </p:cNvPicPr>
          <p:nvPr/>
        </p:nvPicPr>
        <p:blipFill rotWithShape="1">
          <a:blip r:embed="rId7" cstate="print">
            <a:extLst>
              <a:ext uri="{28A0092B-C50C-407E-A947-70E740481C1C}">
                <a14:useLocalDpi xmlns:a14="http://schemas.microsoft.com/office/drawing/2010/main" val="0"/>
              </a:ext>
            </a:extLst>
          </a:blip>
          <a:srcRect t="4788" r="6738" b="34458"/>
          <a:stretch/>
        </p:blipFill>
        <p:spPr>
          <a:xfrm>
            <a:off x="28560" y="716592"/>
            <a:ext cx="2275951" cy="1261046"/>
          </a:xfrm>
          <a:prstGeom prst="rect">
            <a:avLst/>
          </a:prstGeom>
        </p:spPr>
      </p:pic>
    </p:spTree>
    <p:extLst>
      <p:ext uri="{BB962C8B-B14F-4D97-AF65-F5344CB8AC3E}">
        <p14:creationId xmlns:p14="http://schemas.microsoft.com/office/powerpoint/2010/main" val="293432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Results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27</a:t>
            </a:fld>
            <a:endParaRPr lang="en-GB"/>
          </a:p>
        </p:txBody>
      </p:sp>
      <p:sp>
        <p:nvSpPr>
          <p:cNvPr id="12" name="Content Placeholder 2"/>
          <p:cNvSpPr txBox="1">
            <a:spLocks/>
          </p:cNvSpPr>
          <p:nvPr/>
        </p:nvSpPr>
        <p:spPr>
          <a:xfrm>
            <a:off x="2039372" y="1059843"/>
            <a:ext cx="6781100" cy="494151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CORE records contain additional geolocation data, enabling physical host locations to be plotted on a map.</a:t>
            </a:r>
          </a:p>
          <a:p>
            <a:pPr marL="342900" indent="-342900">
              <a:buFont typeface="Arial" panose="020B0604020202020204" pitchFamily="34" charset="0"/>
              <a:buChar char="•"/>
            </a:pPr>
            <a:r>
              <a:rPr lang="en-GB" dirty="0">
                <a:hlinkClick r:id="rId3"/>
              </a:rPr>
              <a:t>https://drive.google.com/open?id=1J1BZvySYDwC32nHm6grsuojgatPmuKYy&amp;usp=sharing</a:t>
            </a:r>
            <a:r>
              <a:rPr lang="en-GB" dirty="0"/>
              <a:t> </a:t>
            </a:r>
          </a:p>
          <a:p>
            <a:pPr marL="342900" indent="-342900">
              <a:buFont typeface="Arial" panose="020B0604020202020204" pitchFamily="34" charset="0"/>
              <a:buChar char="•"/>
            </a:pPr>
            <a:r>
              <a:rPr lang="en-GB" dirty="0"/>
              <a:t>highest concentration of OA locations is in European territories and within the UK</a:t>
            </a:r>
          </a:p>
          <a:p>
            <a:pPr marL="342900" indent="-342900">
              <a:buFont typeface="Arial" panose="020B0604020202020204" pitchFamily="34" charset="0"/>
              <a:buChar char="•"/>
            </a:pPr>
            <a:r>
              <a:rPr lang="en-GB" dirty="0"/>
              <a:t>370 distinct works in multiple OA locations</a:t>
            </a:r>
          </a:p>
          <a:p>
            <a:pPr marL="342900" indent="-342900">
              <a:buFont typeface="Arial" panose="020B0604020202020204" pitchFamily="34" charset="0"/>
              <a:buChar char="•"/>
            </a:pPr>
            <a:r>
              <a:rPr lang="en-GB" dirty="0"/>
              <a:t>One paper was found in 9 separate OA locations. A comparison with Google scholar found 24 OA locations</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3502" t="45769" b="34638"/>
          <a:stretch/>
        </p:blipFill>
        <p:spPr>
          <a:xfrm>
            <a:off x="45217" y="1649448"/>
            <a:ext cx="2003982" cy="785860"/>
          </a:xfrm>
          <a:prstGeom prst="rect">
            <a:avLst/>
          </a:prstGeom>
        </p:spPr>
      </p:pic>
      <p:sp>
        <p:nvSpPr>
          <p:cNvPr id="13" name="Rectangle 12"/>
          <p:cNvSpPr/>
          <p:nvPr/>
        </p:nvSpPr>
        <p:spPr>
          <a:xfrm>
            <a:off x="0" y="4439059"/>
            <a:ext cx="8820471" cy="2027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34372" b="18744"/>
          <a:stretch/>
        </p:blipFill>
        <p:spPr>
          <a:xfrm>
            <a:off x="25959" y="4439059"/>
            <a:ext cx="5191608" cy="1987241"/>
          </a:xfrm>
          <a:prstGeom prst="rect">
            <a:avLst/>
          </a:prstGeom>
        </p:spPr>
      </p:pic>
      <p:sp>
        <p:nvSpPr>
          <p:cNvPr id="18" name="Title 1"/>
          <p:cNvSpPr txBox="1">
            <a:spLocks/>
          </p:cNvSpPr>
          <p:nvPr/>
        </p:nvSpPr>
        <p:spPr>
          <a:xfrm>
            <a:off x="1695780" y="4449253"/>
            <a:ext cx="6908668" cy="1652262"/>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sz="3600" dirty="0">
                <a:solidFill>
                  <a:schemeClr val="bg1"/>
                </a:solidFill>
              </a:rPr>
              <a:t>CORE found 1894 OA locations for 1073 distinct publications</a:t>
            </a:r>
          </a:p>
        </p:txBody>
      </p:sp>
      <p:pic>
        <p:nvPicPr>
          <p:cNvPr id="14" name="Picture 1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7744" y="3921"/>
            <a:ext cx="1584176" cy="1124858"/>
          </a:xfrm>
          <a:prstGeom prst="rect">
            <a:avLst/>
          </a:prstGeom>
        </p:spPr>
      </p:pic>
    </p:spTree>
    <p:extLst>
      <p:ext uri="{BB962C8B-B14F-4D97-AF65-F5344CB8AC3E}">
        <p14:creationId xmlns:p14="http://schemas.microsoft.com/office/powerpoint/2010/main" val="255080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210" b="-331"/>
          <a:stretch/>
        </p:blipFill>
        <p:spPr>
          <a:xfrm>
            <a:off x="-36512" y="-1"/>
            <a:ext cx="8855968" cy="6453337"/>
          </a:xfrm>
          <a:prstGeom prst="rect">
            <a:avLst/>
          </a:prstGeom>
        </p:spPr>
      </p:pic>
      <p:sp>
        <p:nvSpPr>
          <p:cNvPr id="2" name="Title 1"/>
          <p:cNvSpPr>
            <a:spLocks noGrp="1"/>
          </p:cNvSpPr>
          <p:nvPr>
            <p:ph type="title"/>
          </p:nvPr>
        </p:nvSpPr>
        <p:spPr/>
        <p:txBody>
          <a:bodyPr>
            <a:noAutofit/>
          </a:bodyPr>
          <a:lstStyle/>
          <a:p>
            <a:r>
              <a:rPr lang="en-GB" sz="3600" dirty="0">
                <a:solidFill>
                  <a:schemeClr val="bg1"/>
                </a:solidFill>
              </a:rPr>
              <a:t>Global OA landscape</a:t>
            </a:r>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28</a:t>
            </a:fld>
            <a:endParaRPr lang="en-GB"/>
          </a:p>
        </p:txBody>
      </p:sp>
    </p:spTree>
    <p:extLst>
      <p:ext uri="{BB962C8B-B14F-4D97-AF65-F5344CB8AC3E}">
        <p14:creationId xmlns:p14="http://schemas.microsoft.com/office/powerpoint/2010/main" val="180453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The ‘state of OA’</a:t>
            </a:r>
            <a:endParaRPr lang="en-GB" dirty="0"/>
          </a:p>
        </p:txBody>
      </p:sp>
      <p:sp>
        <p:nvSpPr>
          <p:cNvPr id="3" name="Content Placeholder 2"/>
          <p:cNvSpPr>
            <a:spLocks noGrp="1"/>
          </p:cNvSpPr>
          <p:nvPr>
            <p:ph idx="1"/>
          </p:nvPr>
        </p:nvSpPr>
        <p:spPr>
          <a:xfrm>
            <a:off x="2051719" y="1772818"/>
            <a:ext cx="6480721" cy="4525963"/>
          </a:xfrm>
        </p:spPr>
        <p:txBody>
          <a:bodyPr>
            <a:normAutofit/>
          </a:bodyPr>
          <a:lstStyle/>
          <a:p>
            <a:pPr marL="342900" indent="-342900">
              <a:buFont typeface="Arial" panose="020B0604020202020204" pitchFamily="34" charset="0"/>
              <a:buChar char="•"/>
            </a:pPr>
            <a:r>
              <a:rPr lang="en-GB" dirty="0"/>
              <a:t>Unpaywall, launched late 2016, is a database of over 20 million open access articles. Unpaywall also offers a free browser extension and a free API that is used in thousands of academic libraries and handles over 1.5 million unique uses daily</a:t>
            </a:r>
          </a:p>
          <a:p>
            <a:pPr marL="342900" indent="-342900">
              <a:buFont typeface="Arial" panose="020B0604020202020204" pitchFamily="34" charset="0"/>
              <a:buChar char="•"/>
            </a:pPr>
            <a:r>
              <a:rPr lang="en-GB" dirty="0" err="1"/>
              <a:t>Piwowar</a:t>
            </a:r>
            <a:r>
              <a:rPr lang="en-GB" dirty="0"/>
              <a:t>, H.; </a:t>
            </a:r>
            <a:r>
              <a:rPr lang="en-GB" dirty="0" err="1"/>
              <a:t>Priem</a:t>
            </a:r>
            <a:r>
              <a:rPr lang="en-GB" dirty="0"/>
              <a:t>, J.; </a:t>
            </a:r>
            <a:r>
              <a:rPr lang="en-GB" dirty="0" err="1"/>
              <a:t>Larivière</a:t>
            </a:r>
            <a:r>
              <a:rPr lang="en-GB" dirty="0"/>
              <a:t>, V.; </a:t>
            </a:r>
            <a:r>
              <a:rPr lang="en-GB" dirty="0" err="1"/>
              <a:t>Alperin</a:t>
            </a:r>
            <a:r>
              <a:rPr lang="en-GB" dirty="0"/>
              <a:t>, J.P.; Matthias, L.; Norlander, B.; Farley, A.; West, J.; </a:t>
            </a:r>
            <a:r>
              <a:rPr lang="en-GB" dirty="0" err="1"/>
              <a:t>Haustein</a:t>
            </a:r>
            <a:r>
              <a:rPr lang="en-GB" dirty="0"/>
              <a:t>, S. The state of OA: A large-scale analysis of the prevalence and impact of Open Access articles. </a:t>
            </a:r>
            <a:r>
              <a:rPr lang="en-GB" dirty="0" err="1"/>
              <a:t>PeerJ</a:t>
            </a:r>
            <a:r>
              <a:rPr lang="en-GB" dirty="0"/>
              <a:t> 2018, 6, e4375.</a:t>
            </a:r>
          </a:p>
          <a:p>
            <a:pPr marL="342900" indent="-342900">
              <a:buFont typeface="Arial" panose="020B0604020202020204" pitchFamily="34" charset="0"/>
              <a:buChar char="•"/>
            </a:pPr>
            <a:r>
              <a:rPr lang="en-GB" dirty="0"/>
              <a:t>45% of recent scholarly works were found to be legally available through Gold or Green publishing models</a:t>
            </a:r>
          </a:p>
          <a:p>
            <a:pPr marL="342900" indent="-342900">
              <a:buFont typeface="Arial" panose="020B0604020202020204" pitchFamily="34" charset="0"/>
              <a:buChar char="•"/>
            </a:pPr>
            <a:r>
              <a:rPr lang="en-GB" dirty="0"/>
              <a:t>At the highest level, </a:t>
            </a:r>
            <a:r>
              <a:rPr lang="en-GB" dirty="0" err="1"/>
              <a:t>Piwowar</a:t>
            </a:r>
            <a:r>
              <a:rPr lang="en-GB" dirty="0"/>
              <a:t> and </a:t>
            </a:r>
            <a:r>
              <a:rPr lang="en-GB" dirty="0" err="1"/>
              <a:t>Priem</a:t>
            </a:r>
            <a:r>
              <a:rPr lang="en-GB" dirty="0"/>
              <a:t> (et al.) define OA as ‘free to read online, either on the publisher website or in an OA repository’ and ‘all articles not meeting this definition were defined as Closed’</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29</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pic>
        <p:nvPicPr>
          <p:cNvPr id="1026" name="Picture 2" descr="Image result for unpayw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926" y="874981"/>
            <a:ext cx="1896144" cy="94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8889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outcomes</a:t>
            </a:r>
          </a:p>
        </p:txBody>
      </p:sp>
      <p:sp>
        <p:nvSpPr>
          <p:cNvPr id="3" name="Content Placeholder 2"/>
          <p:cNvSpPr>
            <a:spLocks noGrp="1"/>
          </p:cNvSpPr>
          <p:nvPr>
            <p:ph idx="1"/>
          </p:nvPr>
        </p:nvSpPr>
        <p:spPr/>
        <p:txBody>
          <a:bodyPr>
            <a:normAutofit/>
          </a:bodyPr>
          <a:lstStyle/>
          <a:p>
            <a:pPr marL="342900" indent="-342900">
              <a:buFont typeface="+mj-lt"/>
              <a:buAutoNum type="arabicPeriod"/>
            </a:pPr>
            <a:r>
              <a:rPr lang="en-GB" dirty="0">
                <a:solidFill>
                  <a:schemeClr val="tx1"/>
                </a:solidFill>
              </a:rPr>
              <a:t>Wider understanding of current OA policies in the UK.</a:t>
            </a:r>
          </a:p>
          <a:p>
            <a:pPr marL="342900" indent="-342900">
              <a:buFont typeface="+mj-lt"/>
              <a:buAutoNum type="arabicPeriod"/>
            </a:pPr>
            <a:r>
              <a:rPr lang="en-GB" dirty="0">
                <a:solidFill>
                  <a:schemeClr val="tx1"/>
                </a:solidFill>
              </a:rPr>
              <a:t>An overview of some major services that aggregate global OA data and the methodologies used for data capture.</a:t>
            </a:r>
          </a:p>
          <a:p>
            <a:pPr marL="342900" indent="-342900">
              <a:buFont typeface="+mj-lt"/>
              <a:buAutoNum type="arabicPeriod"/>
            </a:pPr>
            <a:r>
              <a:rPr lang="en-GB" dirty="0">
                <a:solidFill>
                  <a:schemeClr val="tx1"/>
                </a:solidFill>
              </a:rPr>
              <a:t>An understanding of institutional systems used for open access compliance and related issues around interoperability with external systems.</a:t>
            </a:r>
          </a:p>
          <a:p>
            <a:pPr marL="342900" indent="-342900">
              <a:buFont typeface="+mj-lt"/>
              <a:buAutoNum type="arabicPeriod"/>
            </a:pP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a:t>
            </a:fld>
            <a:endParaRPr lang="en-GB"/>
          </a:p>
        </p:txBody>
      </p:sp>
    </p:spTree>
    <p:extLst>
      <p:ext uri="{BB962C8B-B14F-4D97-AF65-F5344CB8AC3E}">
        <p14:creationId xmlns:p14="http://schemas.microsoft.com/office/powerpoint/2010/main" val="86601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The ‘state of OA’</a:t>
            </a: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30</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pic>
        <p:nvPicPr>
          <p:cNvPr id="8" name="Picture 2" descr="Image result for unpayw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926" y="874981"/>
            <a:ext cx="1896144" cy="9480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646514666"/>
              </p:ext>
            </p:extLst>
          </p:nvPr>
        </p:nvGraphicFramePr>
        <p:xfrm>
          <a:off x="2391931" y="1124744"/>
          <a:ext cx="6096000" cy="49428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xmlns="" val="3374390066"/>
                    </a:ext>
                  </a:extLst>
                </a:gridCol>
              </a:tblGrid>
              <a:tr h="370840">
                <a:tc>
                  <a:txBody>
                    <a:bodyPr/>
                    <a:lstStyle/>
                    <a:p>
                      <a:r>
                        <a:rPr lang="en-GB" dirty="0"/>
                        <a:t>Unpaywall:</a:t>
                      </a:r>
                      <a:r>
                        <a:rPr lang="en-GB" baseline="0" dirty="0"/>
                        <a:t> OA classes</a:t>
                      </a:r>
                      <a:endParaRPr lang="en-GB" dirty="0"/>
                    </a:p>
                  </a:txBody>
                  <a:tcPr/>
                </a:tc>
                <a:extLst>
                  <a:ext uri="{0D108BD9-81ED-4DB2-BD59-A6C34878D82A}">
                    <a16:rowId xmlns:a16="http://schemas.microsoft.com/office/drawing/2014/main" xmlns="" val="1193516876"/>
                  </a:ext>
                </a:extLst>
              </a:tr>
              <a:tr h="370840">
                <a:tc>
                  <a:txBody>
                    <a:bodyPr/>
                    <a:lstStyle/>
                    <a:p>
                      <a:pPr marL="0" indent="0">
                        <a:buFont typeface="Arial" panose="020B0604020202020204" pitchFamily="34" charset="0"/>
                        <a:buNone/>
                      </a:pPr>
                      <a:r>
                        <a:rPr lang="en-GB" dirty="0"/>
                        <a:t>Gold: Published in an open-access journal that is indexed by the DOAJ (Directory of Open Access Journals—a directory indexing open access peer-reviewed journals).</a:t>
                      </a:r>
                    </a:p>
                    <a:p>
                      <a:endParaRPr lang="en-GB" dirty="0"/>
                    </a:p>
                  </a:txBody>
                  <a:tcPr/>
                </a:tc>
                <a:extLst>
                  <a:ext uri="{0D108BD9-81ED-4DB2-BD59-A6C34878D82A}">
                    <a16:rowId xmlns:a16="http://schemas.microsoft.com/office/drawing/2014/main" xmlns="" val="3868817825"/>
                  </a:ext>
                </a:extLst>
              </a:tr>
              <a:tr h="370840">
                <a:tc>
                  <a:txBody>
                    <a:bodyPr/>
                    <a:lstStyle/>
                    <a:p>
                      <a:pPr marL="0" indent="0">
                        <a:buFont typeface="Arial" panose="020B0604020202020204" pitchFamily="34" charset="0"/>
                        <a:buNone/>
                      </a:pPr>
                      <a:r>
                        <a:rPr lang="en-GB" dirty="0"/>
                        <a:t>Hybrid: Free under an open licence in a toll-access</a:t>
                      </a:r>
                      <a:r>
                        <a:rPr lang="en-GB" baseline="0" dirty="0"/>
                        <a:t> </a:t>
                      </a:r>
                      <a:r>
                        <a:rPr lang="en-GB" dirty="0"/>
                        <a:t>journal.</a:t>
                      </a:r>
                    </a:p>
                  </a:txBody>
                  <a:tcPr/>
                </a:tc>
                <a:extLst>
                  <a:ext uri="{0D108BD9-81ED-4DB2-BD59-A6C34878D82A}">
                    <a16:rowId xmlns:a16="http://schemas.microsoft.com/office/drawing/2014/main" xmlns="" val="2485052451"/>
                  </a:ext>
                </a:extLst>
              </a:tr>
              <a:tr h="370840">
                <a:tc>
                  <a:txBody>
                    <a:bodyPr/>
                    <a:lstStyle/>
                    <a:p>
                      <a:pPr marL="0" indent="0">
                        <a:buFont typeface="Arial" panose="020B0604020202020204" pitchFamily="34" charset="0"/>
                        <a:buNone/>
                      </a:pPr>
                      <a:r>
                        <a:rPr lang="en-GB" dirty="0">
                          <a:solidFill>
                            <a:srgbClr val="FF0000"/>
                          </a:solidFill>
                        </a:rPr>
                        <a:t>Bronze: Free to read on the publisher page, but without a clearly identifiable licence.</a:t>
                      </a:r>
                    </a:p>
                    <a:p>
                      <a:endParaRPr lang="en-GB" dirty="0"/>
                    </a:p>
                  </a:txBody>
                  <a:tcPr/>
                </a:tc>
                <a:extLst>
                  <a:ext uri="{0D108BD9-81ED-4DB2-BD59-A6C34878D82A}">
                    <a16:rowId xmlns:a16="http://schemas.microsoft.com/office/drawing/2014/main" xmlns="" val="39219446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Green: Toll-access on the publisher page, but there is a free copy in an OA repository.</a:t>
                      </a:r>
                    </a:p>
                    <a:p>
                      <a:endParaRPr lang="en-GB" dirty="0"/>
                    </a:p>
                  </a:txBody>
                  <a:tcPr/>
                </a:tc>
                <a:extLst>
                  <a:ext uri="{0D108BD9-81ED-4DB2-BD59-A6C34878D82A}">
                    <a16:rowId xmlns:a16="http://schemas.microsoft.com/office/drawing/2014/main" xmlns="" val="40719308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Closed: All other articles, including those shared only on an Academic Social Network or in </a:t>
                      </a:r>
                      <a:r>
                        <a:rPr lang="en-GB" dirty="0" err="1"/>
                        <a:t>Sci</a:t>
                      </a:r>
                      <a:r>
                        <a:rPr lang="en-GB" dirty="0"/>
                        <a:t>-Hub.</a:t>
                      </a:r>
                    </a:p>
                    <a:p>
                      <a:endParaRPr lang="en-GB" dirty="0"/>
                    </a:p>
                  </a:txBody>
                  <a:tcPr/>
                </a:tc>
                <a:extLst>
                  <a:ext uri="{0D108BD9-81ED-4DB2-BD59-A6C34878D82A}">
                    <a16:rowId xmlns:a16="http://schemas.microsoft.com/office/drawing/2014/main" xmlns="" val="1202409989"/>
                  </a:ext>
                </a:extLst>
              </a:tr>
            </a:tbl>
          </a:graphicData>
        </a:graphic>
      </p:graphicFrame>
    </p:spTree>
    <p:extLst>
      <p:ext uri="{BB962C8B-B14F-4D97-AF65-F5344CB8AC3E}">
        <p14:creationId xmlns:p14="http://schemas.microsoft.com/office/powerpoint/2010/main" val="122103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The ‘state of OA’</a:t>
            </a:r>
            <a:endParaRPr lang="en-GB" dirty="0"/>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31</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1" t="34880" r="70160" b="26480"/>
          <a:stretch/>
        </p:blipFill>
        <p:spPr>
          <a:xfrm>
            <a:off x="-180528" y="1412776"/>
            <a:ext cx="2592288" cy="271012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3669" y="1777903"/>
            <a:ext cx="6444207" cy="2409937"/>
          </a:xfrm>
          <a:prstGeom prst="rect">
            <a:avLst/>
          </a:prstGeom>
        </p:spPr>
      </p:pic>
      <p:sp>
        <p:nvSpPr>
          <p:cNvPr id="10" name="Rectangle 9"/>
          <p:cNvSpPr/>
          <p:nvPr/>
        </p:nvSpPr>
        <p:spPr>
          <a:xfrm>
            <a:off x="3635896" y="4368301"/>
            <a:ext cx="3223959" cy="369332"/>
          </a:xfrm>
          <a:prstGeom prst="rect">
            <a:avLst/>
          </a:prstGeom>
        </p:spPr>
        <p:txBody>
          <a:bodyPr wrap="none">
            <a:spAutoFit/>
          </a:bodyPr>
          <a:lstStyle/>
          <a:p>
            <a:r>
              <a:rPr lang="en-GB" dirty="0">
                <a:solidFill>
                  <a:srgbClr val="777777"/>
                </a:solidFill>
                <a:latin typeface="Helvetica Neue"/>
              </a:rPr>
              <a:t>DOI: </a:t>
            </a:r>
            <a:r>
              <a:rPr lang="en-GB" u="sng" dirty="0">
                <a:solidFill>
                  <a:srgbClr val="135FB2"/>
                </a:solidFill>
                <a:latin typeface="Helvetica Neue"/>
                <a:hlinkClick r:id="rId5"/>
              </a:rPr>
              <a:t>10.7717/peerj.4375/fig-1</a:t>
            </a:r>
            <a:endParaRPr lang="en-GB" dirty="0"/>
          </a:p>
        </p:txBody>
      </p:sp>
      <p:sp>
        <p:nvSpPr>
          <p:cNvPr id="11" name="Rectangle 10"/>
          <p:cNvSpPr/>
          <p:nvPr/>
        </p:nvSpPr>
        <p:spPr>
          <a:xfrm>
            <a:off x="2627784" y="951111"/>
            <a:ext cx="4572000" cy="923330"/>
          </a:xfrm>
          <a:prstGeom prst="rect">
            <a:avLst/>
          </a:prstGeom>
        </p:spPr>
        <p:txBody>
          <a:bodyPr>
            <a:spAutoFit/>
          </a:bodyPr>
          <a:lstStyle/>
          <a:p>
            <a:r>
              <a:rPr lang="en-GB" b="1" dirty="0">
                <a:solidFill>
                  <a:srgbClr val="333333"/>
                </a:solidFill>
                <a:latin typeface="Helvetica Neue"/>
              </a:rPr>
              <a:t>Percent of articles by OA status, </a:t>
            </a:r>
            <a:r>
              <a:rPr lang="en-GB" b="1" dirty="0" err="1">
                <a:solidFill>
                  <a:srgbClr val="333333"/>
                </a:solidFill>
                <a:latin typeface="Helvetica Neue"/>
              </a:rPr>
              <a:t>Crossref</a:t>
            </a:r>
            <a:r>
              <a:rPr lang="en-GB" b="1" dirty="0">
                <a:solidFill>
                  <a:srgbClr val="333333"/>
                </a:solidFill>
                <a:latin typeface="Helvetica Neue"/>
              </a:rPr>
              <a:t>-DOIs sample vs </a:t>
            </a:r>
            <a:r>
              <a:rPr lang="en-GB" b="1" dirty="0" err="1">
                <a:solidFill>
                  <a:srgbClr val="333333"/>
                </a:solidFill>
                <a:latin typeface="Helvetica Neue"/>
              </a:rPr>
              <a:t>Unpaywall</a:t>
            </a:r>
            <a:r>
              <a:rPr lang="en-GB" b="1" dirty="0">
                <a:solidFill>
                  <a:srgbClr val="333333"/>
                </a:solidFill>
                <a:latin typeface="Helvetica Neue"/>
              </a:rPr>
              <a:t>-DOIs sample.</a:t>
            </a:r>
            <a:endParaRPr lang="en-GB" b="1" i="0" dirty="0">
              <a:solidFill>
                <a:srgbClr val="333333"/>
              </a:solidFill>
              <a:effectLst/>
              <a:latin typeface="Helvetica Neue"/>
            </a:endParaRPr>
          </a:p>
        </p:txBody>
      </p:sp>
      <p:pic>
        <p:nvPicPr>
          <p:cNvPr id="12" name="Picture 2" descr="Image result for unpaywa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926" y="874981"/>
            <a:ext cx="1896144" cy="94807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172850" y="5128538"/>
            <a:ext cx="6480721" cy="1108774"/>
          </a:xfrm>
          <a:ln>
            <a:solidFill>
              <a:schemeClr val="accent1"/>
            </a:solidFill>
          </a:ln>
        </p:spPr>
        <p:txBody>
          <a:bodyPr>
            <a:normAutofit fontScale="92500" lnSpcReduction="10000"/>
          </a:bodyPr>
          <a:lstStyle/>
          <a:p>
            <a:pPr marL="342900" indent="-342900">
              <a:buFont typeface="Arial" panose="020B0604020202020204" pitchFamily="34" charset="0"/>
              <a:buChar char="•"/>
            </a:pPr>
            <a:r>
              <a:rPr lang="en-GB" dirty="0"/>
              <a:t>Unpaywall also have an API and client services for monitoring OA – institutions should make good use of it</a:t>
            </a:r>
          </a:p>
          <a:p>
            <a:pPr marL="342900" indent="-342900">
              <a:buFont typeface="Arial" panose="020B0604020202020204" pitchFamily="34" charset="0"/>
              <a:buChar char="•"/>
            </a:pPr>
            <a:r>
              <a:rPr lang="en-GB" dirty="0"/>
              <a:t>Unpaywall is fast becoming the best source of identifying OA information for a publication</a:t>
            </a:r>
          </a:p>
        </p:txBody>
      </p:sp>
    </p:spTree>
    <p:extLst>
      <p:ext uri="{BB962C8B-B14F-4D97-AF65-F5344CB8AC3E}">
        <p14:creationId xmlns:p14="http://schemas.microsoft.com/office/powerpoint/2010/main" val="416074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636" b="2918"/>
          <a:stretch/>
        </p:blipFill>
        <p:spPr>
          <a:xfrm>
            <a:off x="-17847" y="1196752"/>
            <a:ext cx="8820472" cy="5328592"/>
          </a:xfrm>
          <a:prstGeom prst="rect">
            <a:avLst/>
          </a:prstGeom>
        </p:spPr>
      </p:pic>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32</a:t>
            </a:fld>
            <a:endParaRPr lang="en-GB"/>
          </a:p>
        </p:txBody>
      </p:sp>
      <p:sp>
        <p:nvSpPr>
          <p:cNvPr id="8" name="Rectangle 7"/>
          <p:cNvSpPr/>
          <p:nvPr/>
        </p:nvSpPr>
        <p:spPr>
          <a:xfrm>
            <a:off x="-31775" y="0"/>
            <a:ext cx="8834399" cy="1196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107504" y="0"/>
            <a:ext cx="8316598" cy="1143000"/>
          </a:xfrm>
        </p:spPr>
        <p:txBody>
          <a:bodyPr>
            <a:noAutofit/>
          </a:bodyPr>
          <a:lstStyle/>
          <a:p>
            <a:r>
              <a:rPr lang="en-GB" sz="3200" dirty="0">
                <a:solidFill>
                  <a:schemeClr val="bg1"/>
                </a:solidFill>
              </a:rPr>
              <a:t>Brunel research utilising open science services (2018)</a:t>
            </a:r>
          </a:p>
        </p:txBody>
      </p:sp>
    </p:spTree>
    <p:extLst>
      <p:ext uri="{BB962C8B-B14F-4D97-AF65-F5344CB8AC3E}">
        <p14:creationId xmlns:p14="http://schemas.microsoft.com/office/powerpoint/2010/main" val="115282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Aims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33</a:t>
            </a:fld>
            <a:endParaRPr lang="en-GB"/>
          </a:p>
        </p:txBody>
      </p:sp>
      <p:sp>
        <p:nvSpPr>
          <p:cNvPr id="12" name="Content Placeholder 2"/>
          <p:cNvSpPr txBox="1">
            <a:spLocks/>
          </p:cNvSpPr>
          <p:nvPr/>
        </p:nvSpPr>
        <p:spPr>
          <a:xfrm>
            <a:off x="2039372" y="1059843"/>
            <a:ext cx="6781100" cy="494151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Create OA classification schemes to interpret the data</a:t>
            </a:r>
          </a:p>
          <a:p>
            <a:pPr marL="342900" indent="-342900">
              <a:buFont typeface="Arial" panose="020B0604020202020204" pitchFamily="34" charset="0"/>
              <a:buChar char="•"/>
            </a:pPr>
            <a:r>
              <a:rPr lang="en-GB" dirty="0"/>
              <a:t>Investigate possible OA locations (Sherpa REF).</a:t>
            </a:r>
          </a:p>
          <a:p>
            <a:pPr marL="342900" indent="-342900">
              <a:buFont typeface="Arial" panose="020B0604020202020204" pitchFamily="34" charset="0"/>
              <a:buChar char="•"/>
            </a:pPr>
            <a:r>
              <a:rPr lang="en-GB" dirty="0"/>
              <a:t>Investigate OA locations (CORE)</a:t>
            </a:r>
          </a:p>
          <a:p>
            <a:pPr marL="342900" indent="-342900">
              <a:buFont typeface="Arial" panose="020B0604020202020204" pitchFamily="34" charset="0"/>
              <a:buChar char="•"/>
            </a:pPr>
            <a:r>
              <a:rPr lang="en-GB" dirty="0"/>
              <a:t>and plot the geolocation of Brunel works (CORE).</a:t>
            </a:r>
          </a:p>
          <a:p>
            <a:pPr marL="342900" indent="-342900">
              <a:buFont typeface="Arial" panose="020B0604020202020204" pitchFamily="34" charset="0"/>
              <a:buChar char="•"/>
            </a:pPr>
            <a:r>
              <a:rPr lang="en-GB" dirty="0"/>
              <a:t>Investigate OA locations and volume (Unpaywall / CORE) resources.</a:t>
            </a:r>
          </a:p>
          <a:p>
            <a:pPr marL="342900" indent="-342900">
              <a:buFont typeface="Arial" panose="020B0604020202020204" pitchFamily="34" charset="0"/>
              <a:buChar char="•"/>
            </a:pPr>
            <a:endParaRPr lang="en-GB"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3502" t="45769" b="34638"/>
          <a:stretch/>
        </p:blipFill>
        <p:spPr>
          <a:xfrm>
            <a:off x="45217" y="1649448"/>
            <a:ext cx="2003982" cy="785860"/>
          </a:xfrm>
          <a:prstGeom prst="rect">
            <a:avLst/>
          </a:prstGeom>
        </p:spPr>
      </p:pic>
      <p:sp>
        <p:nvSpPr>
          <p:cNvPr id="13" name="Rectangle 12"/>
          <p:cNvSpPr/>
          <p:nvPr/>
        </p:nvSpPr>
        <p:spPr>
          <a:xfrm>
            <a:off x="0" y="4439059"/>
            <a:ext cx="8820471" cy="2027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4372" b="18744"/>
          <a:stretch/>
        </p:blipFill>
        <p:spPr>
          <a:xfrm>
            <a:off x="25959" y="4439059"/>
            <a:ext cx="5191608" cy="1987241"/>
          </a:xfrm>
          <a:prstGeom prst="rect">
            <a:avLst/>
          </a:prstGeom>
        </p:spPr>
      </p:pic>
      <p:sp>
        <p:nvSpPr>
          <p:cNvPr id="18" name="Title 1"/>
          <p:cNvSpPr txBox="1">
            <a:spLocks/>
          </p:cNvSpPr>
          <p:nvPr/>
        </p:nvSpPr>
        <p:spPr>
          <a:xfrm>
            <a:off x="1695780" y="4449253"/>
            <a:ext cx="6908668" cy="1652262"/>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sz="3600" dirty="0">
                <a:solidFill>
                  <a:schemeClr val="bg1"/>
                </a:solidFill>
              </a:rPr>
              <a:t>Looking beyond institutional systems to the collaborative OA environment</a:t>
            </a:r>
          </a:p>
        </p:txBody>
      </p:sp>
    </p:spTree>
    <p:extLst>
      <p:ext uri="{BB962C8B-B14F-4D97-AF65-F5344CB8AC3E}">
        <p14:creationId xmlns:p14="http://schemas.microsoft.com/office/powerpoint/2010/main" val="240485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34</a:t>
            </a:fld>
            <a:endParaRPr lang="en-GB"/>
          </a:p>
        </p:txBody>
      </p:sp>
      <p:sp>
        <p:nvSpPr>
          <p:cNvPr id="12" name="Content Placeholder 2"/>
          <p:cNvSpPr txBox="1">
            <a:spLocks/>
          </p:cNvSpPr>
          <p:nvPr/>
        </p:nvSpPr>
        <p:spPr>
          <a:xfrm>
            <a:off x="2039372" y="1059843"/>
            <a:ext cx="6781100" cy="494151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V</a:t>
            </a:r>
          </a:p>
        </p:txBody>
      </p:sp>
      <p:pic>
        <p:nvPicPr>
          <p:cNvPr id="2050" name="Picture 2" descr="https://upload.wikimedia.org/wikipedia/commons/6/69/NASA-HS201427a-HubbleUltraDeepField2014-201406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421"/>
          <a:stretch/>
        </p:blipFill>
        <p:spPr bwMode="auto">
          <a:xfrm>
            <a:off x="-1" y="-14626"/>
            <a:ext cx="8820471" cy="54046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5157191"/>
            <a:ext cx="8820471" cy="1309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p:cNvSpPr txBox="1">
            <a:spLocks/>
          </p:cNvSpPr>
          <p:nvPr/>
        </p:nvSpPr>
        <p:spPr>
          <a:xfrm>
            <a:off x="467544" y="5157191"/>
            <a:ext cx="8182272" cy="1455363"/>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sz="3600" dirty="0">
                <a:solidFill>
                  <a:schemeClr val="bg1"/>
                </a:solidFill>
              </a:rPr>
              <a:t>Results – Intersection of OA locations and research collaboration</a:t>
            </a:r>
          </a:p>
        </p:txBody>
      </p:sp>
    </p:spTree>
    <p:extLst>
      <p:ext uri="{BB962C8B-B14F-4D97-AF65-F5344CB8AC3E}">
        <p14:creationId xmlns:p14="http://schemas.microsoft.com/office/powerpoint/2010/main" val="227389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Results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35</a:t>
            </a:fld>
            <a:endParaRPr lang="en-GB"/>
          </a:p>
        </p:txBody>
      </p:sp>
      <p:sp>
        <p:nvSpPr>
          <p:cNvPr id="12" name="Content Placeholder 2"/>
          <p:cNvSpPr txBox="1">
            <a:spLocks/>
          </p:cNvSpPr>
          <p:nvPr/>
        </p:nvSpPr>
        <p:spPr>
          <a:xfrm>
            <a:off x="2039372" y="1059844"/>
            <a:ext cx="6781100" cy="3362850"/>
          </a:xfrm>
          <a:prstGeom prst="rect">
            <a:avLst/>
          </a:prstGeom>
        </p:spPr>
        <p:txBody>
          <a:bodyPr vert="horz" lIns="91440" tIns="45720" rIns="91440" bIns="45720" rtlCol="0">
            <a:normAutofit lnSpcReduction="10000"/>
          </a:bodyPr>
          <a:lst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Sherpa REF data highlights the scale of possible OA locations available to authors when making dissemination decisions for their research</a:t>
            </a:r>
          </a:p>
          <a:p>
            <a:pPr marL="342900" indent="-342900">
              <a:buFont typeface="Arial" panose="020B0604020202020204" pitchFamily="34" charset="0"/>
              <a:buChar char="•"/>
            </a:pPr>
            <a:r>
              <a:rPr lang="en-GB" dirty="0"/>
              <a:t>The service covered 84% of serials in the sample that had an ISSN or EISSN.</a:t>
            </a:r>
          </a:p>
          <a:p>
            <a:pPr marL="342900" indent="-342900">
              <a:buFont typeface="Arial" panose="020B0604020202020204" pitchFamily="34" charset="0"/>
              <a:buChar char="•"/>
            </a:pPr>
            <a:r>
              <a:rPr lang="en-GB" dirty="0"/>
              <a:t>the most common OA location is the archiving of an accepted manuscript into an institutional repository. The results demonstrate that many publisher policies align with the requirements of UK funding bodies</a:t>
            </a:r>
          </a:p>
          <a:p>
            <a:pPr marL="342900" indent="-342900">
              <a:buFont typeface="Arial" panose="020B0604020202020204" pitchFamily="34" charset="0"/>
              <a:buChar char="•"/>
            </a:pPr>
            <a:r>
              <a:rPr lang="en-GB" dirty="0"/>
              <a:t>However, the data shows 34 total OA scenarios for authors</a:t>
            </a:r>
          </a:p>
          <a:p>
            <a:pPr marL="342900" indent="-342900">
              <a:buFont typeface="Arial" panose="020B0604020202020204" pitchFamily="34" charset="0"/>
              <a:buChar char="•"/>
            </a:pPr>
            <a:r>
              <a:rPr lang="en-GB" dirty="0">
                <a:hlinkClick r:id="rId3"/>
              </a:rPr>
              <a:t>https://figshare.com/articles/Sherpa_REF_SQL_query_and_data_sample/5799339</a:t>
            </a:r>
            <a:r>
              <a:rPr lang="en-GB" dirty="0"/>
              <a:t> </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3502" t="45769" b="34638"/>
          <a:stretch/>
        </p:blipFill>
        <p:spPr>
          <a:xfrm>
            <a:off x="45217" y="1649448"/>
            <a:ext cx="2003982" cy="785860"/>
          </a:xfrm>
          <a:prstGeom prst="rect">
            <a:avLst/>
          </a:prstGeom>
        </p:spPr>
      </p:pic>
      <p:sp>
        <p:nvSpPr>
          <p:cNvPr id="13" name="Rectangle 12"/>
          <p:cNvSpPr/>
          <p:nvPr/>
        </p:nvSpPr>
        <p:spPr>
          <a:xfrm>
            <a:off x="0" y="4439059"/>
            <a:ext cx="8820471" cy="2027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34372" b="18744"/>
          <a:stretch/>
        </p:blipFill>
        <p:spPr>
          <a:xfrm>
            <a:off x="25959" y="4439059"/>
            <a:ext cx="5191608" cy="1987241"/>
          </a:xfrm>
          <a:prstGeom prst="rect">
            <a:avLst/>
          </a:prstGeom>
        </p:spPr>
      </p:pic>
      <p:sp>
        <p:nvSpPr>
          <p:cNvPr id="18" name="Title 1"/>
          <p:cNvSpPr txBox="1">
            <a:spLocks/>
          </p:cNvSpPr>
          <p:nvPr/>
        </p:nvSpPr>
        <p:spPr>
          <a:xfrm>
            <a:off x="1695780" y="4449253"/>
            <a:ext cx="6908668" cy="1652262"/>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sz="3600" dirty="0">
                <a:solidFill>
                  <a:schemeClr val="bg1"/>
                </a:solidFill>
              </a:rPr>
              <a:t>6% of journal titles  had 8 or more possible OA locations available to authors</a:t>
            </a:r>
          </a:p>
        </p:txBody>
      </p:sp>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8917" y="280226"/>
            <a:ext cx="2666636" cy="584469"/>
          </a:xfrm>
          <a:prstGeom prst="rect">
            <a:avLst/>
          </a:prstGeom>
        </p:spPr>
      </p:pic>
    </p:spTree>
    <p:extLst>
      <p:ext uri="{BB962C8B-B14F-4D97-AF65-F5344CB8AC3E}">
        <p14:creationId xmlns:p14="http://schemas.microsoft.com/office/powerpoint/2010/main" val="257202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Results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36</a:t>
            </a:fld>
            <a:endParaRPr lang="en-GB"/>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3502" t="45769" b="34638"/>
          <a:stretch/>
        </p:blipFill>
        <p:spPr>
          <a:xfrm>
            <a:off x="45217" y="1649448"/>
            <a:ext cx="2003982" cy="785860"/>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917" y="280226"/>
            <a:ext cx="2666636" cy="58446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750275865"/>
              </p:ext>
            </p:extLst>
          </p:nvPr>
        </p:nvGraphicFramePr>
        <p:xfrm>
          <a:off x="2049197" y="947281"/>
          <a:ext cx="6600618" cy="4941346"/>
        </p:xfrm>
        <a:graphic>
          <a:graphicData uri="http://schemas.openxmlformats.org/drawingml/2006/table">
            <a:tbl>
              <a:tblPr/>
              <a:tblGrid>
                <a:gridCol w="3300309">
                  <a:extLst>
                    <a:ext uri="{9D8B030D-6E8A-4147-A177-3AD203B41FA5}">
                      <a16:colId xmlns:a16="http://schemas.microsoft.com/office/drawing/2014/main" xmlns="" val="3421204275"/>
                    </a:ext>
                  </a:extLst>
                </a:gridCol>
                <a:gridCol w="3300309">
                  <a:extLst>
                    <a:ext uri="{9D8B030D-6E8A-4147-A177-3AD203B41FA5}">
                      <a16:colId xmlns:a16="http://schemas.microsoft.com/office/drawing/2014/main" xmlns="" val="570270999"/>
                    </a:ext>
                  </a:extLst>
                </a:gridCol>
              </a:tblGrid>
              <a:tr h="213010">
                <a:tc>
                  <a:txBody>
                    <a:bodyPr/>
                    <a:lstStyle/>
                    <a:p>
                      <a:pPr algn="ctr"/>
                      <a:r>
                        <a:rPr lang="en-GB" sz="1200" b="1">
                          <a:solidFill>
                            <a:srgbClr val="222222"/>
                          </a:solidFill>
                          <a:effectLst/>
                        </a:rPr>
                        <a:t>Count</a:t>
                      </a:r>
                    </a:p>
                  </a:txBody>
                  <a:tcPr marL="57713" marR="57713" marT="25842" marB="25842" anchor="ctr">
                    <a:lnL>
                      <a:noFill/>
                    </a:lnL>
                    <a:lnR>
                      <a:noFill/>
                    </a:lnR>
                    <a:lnT w="9525"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b="1">
                          <a:solidFill>
                            <a:srgbClr val="222222"/>
                          </a:solidFill>
                          <a:effectLst/>
                        </a:rPr>
                        <a:t>Sherpa REF Results</a:t>
                      </a:r>
                    </a:p>
                  </a:txBody>
                  <a:tcPr marL="57713" marR="57713" marT="25842" marB="25842" anchor="ctr">
                    <a:lnL>
                      <a:noFill/>
                    </a:lnL>
                    <a:lnR>
                      <a:noFill/>
                    </a:lnR>
                    <a:lnT w="9525"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3239791598"/>
                  </a:ext>
                </a:extLst>
              </a:tr>
              <a:tr h="372381">
                <a:tc>
                  <a:txBody>
                    <a:bodyPr/>
                    <a:lstStyle/>
                    <a:p>
                      <a:pPr algn="ctr"/>
                      <a:r>
                        <a:rPr lang="en-GB" sz="1200">
                          <a:solidFill>
                            <a:srgbClr val="222222"/>
                          </a:solidFill>
                          <a:effectLst/>
                        </a:rPr>
                        <a:t>1</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Accepted Version, Author Website</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4075636291"/>
                  </a:ext>
                </a:extLst>
              </a:tr>
              <a:tr h="372381">
                <a:tc>
                  <a:txBody>
                    <a:bodyPr/>
                    <a:lstStyle/>
                    <a:p>
                      <a:pPr algn="ctr"/>
                      <a:r>
                        <a:rPr lang="en-GB" sz="1200">
                          <a:solidFill>
                            <a:srgbClr val="222222"/>
                          </a:solidFill>
                          <a:effectLst/>
                        </a:rPr>
                        <a:t>2</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Accepted Version, Department website</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2806906131"/>
                  </a:ext>
                </a:extLst>
              </a:tr>
              <a:tr h="372381">
                <a:tc>
                  <a:txBody>
                    <a:bodyPr/>
                    <a:lstStyle/>
                    <a:p>
                      <a:pPr algn="ctr"/>
                      <a:r>
                        <a:rPr lang="en-GB" sz="1200">
                          <a:solidFill>
                            <a:srgbClr val="222222"/>
                          </a:solidFill>
                          <a:effectLst/>
                        </a:rPr>
                        <a:t>3</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Accepted Version, Institutional Repository</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464016692"/>
                  </a:ext>
                </a:extLst>
              </a:tr>
              <a:tr h="206305">
                <a:tc>
                  <a:txBody>
                    <a:bodyPr/>
                    <a:lstStyle/>
                    <a:p>
                      <a:pPr algn="ctr"/>
                      <a:r>
                        <a:rPr lang="en-GB" sz="1200">
                          <a:solidFill>
                            <a:srgbClr val="222222"/>
                          </a:solidFill>
                          <a:effectLst/>
                        </a:rPr>
                        <a:t>4</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Accepted Version, Other</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306861310"/>
                  </a:ext>
                </a:extLst>
              </a:tr>
              <a:tr h="372381">
                <a:tc>
                  <a:txBody>
                    <a:bodyPr/>
                    <a:lstStyle/>
                    <a:p>
                      <a:pPr algn="ctr"/>
                      <a:r>
                        <a:rPr lang="en-GB" sz="1200">
                          <a:solidFill>
                            <a:srgbClr val="222222"/>
                          </a:solidFill>
                          <a:effectLst/>
                        </a:rPr>
                        <a:t>5</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Accepted Version, Disciplinary repository</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330795126"/>
                  </a:ext>
                </a:extLst>
              </a:tr>
              <a:tr h="372381">
                <a:tc>
                  <a:txBody>
                    <a:bodyPr/>
                    <a:lstStyle/>
                    <a:p>
                      <a:pPr algn="ctr"/>
                      <a:r>
                        <a:rPr lang="en-GB" sz="1200">
                          <a:solidFill>
                            <a:srgbClr val="222222"/>
                          </a:solidFill>
                          <a:effectLst/>
                        </a:rPr>
                        <a:t>6</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Published Version, Author Website</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4153801660"/>
                  </a:ext>
                </a:extLst>
              </a:tr>
              <a:tr h="372381">
                <a:tc>
                  <a:txBody>
                    <a:bodyPr/>
                    <a:lstStyle/>
                    <a:p>
                      <a:pPr algn="ctr"/>
                      <a:r>
                        <a:rPr lang="en-GB" sz="1200" dirty="0">
                          <a:solidFill>
                            <a:srgbClr val="222222"/>
                          </a:solidFill>
                          <a:effectLst/>
                        </a:rPr>
                        <a:t>7</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Published Version, Department website</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928892863"/>
                  </a:ext>
                </a:extLst>
              </a:tr>
              <a:tr h="372381">
                <a:tc>
                  <a:txBody>
                    <a:bodyPr/>
                    <a:lstStyle/>
                    <a:p>
                      <a:pPr algn="ctr"/>
                      <a:r>
                        <a:rPr lang="en-GB" sz="1200">
                          <a:solidFill>
                            <a:srgbClr val="222222"/>
                          </a:solidFill>
                          <a:effectLst/>
                        </a:rPr>
                        <a:t>8</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Published Version, Institutional Repository</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1909210644"/>
                  </a:ext>
                </a:extLst>
              </a:tr>
              <a:tr h="206305">
                <a:tc>
                  <a:txBody>
                    <a:bodyPr/>
                    <a:lstStyle/>
                    <a:p>
                      <a:pPr algn="ctr"/>
                      <a:r>
                        <a:rPr lang="en-GB" sz="1200">
                          <a:solidFill>
                            <a:srgbClr val="222222"/>
                          </a:solidFill>
                          <a:effectLst/>
                        </a:rPr>
                        <a:t>9</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Published Version, Other</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3583227049"/>
                  </a:ext>
                </a:extLst>
              </a:tr>
              <a:tr h="372381">
                <a:tc>
                  <a:txBody>
                    <a:bodyPr/>
                    <a:lstStyle/>
                    <a:p>
                      <a:pPr algn="ctr"/>
                      <a:r>
                        <a:rPr lang="en-GB" sz="1200">
                          <a:solidFill>
                            <a:srgbClr val="222222"/>
                          </a:solidFill>
                          <a:effectLst/>
                        </a:rPr>
                        <a:t>10</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Archive, Published Version, Disciplinary repository</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382686481"/>
                  </a:ext>
                </a:extLst>
              </a:tr>
              <a:tr h="206305">
                <a:tc>
                  <a:txBody>
                    <a:bodyPr/>
                    <a:lstStyle/>
                    <a:p>
                      <a:pPr algn="ctr"/>
                      <a:r>
                        <a:rPr lang="en-GB" sz="1200">
                          <a:solidFill>
                            <a:srgbClr val="222222"/>
                          </a:solidFill>
                          <a:effectLst/>
                        </a:rPr>
                        <a:t>11</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Hybrid, Published Version, Author Website</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4029048258"/>
                  </a:ext>
                </a:extLst>
              </a:tr>
              <a:tr h="372381">
                <a:tc>
                  <a:txBody>
                    <a:bodyPr/>
                    <a:lstStyle/>
                    <a:p>
                      <a:pPr algn="ctr"/>
                      <a:r>
                        <a:rPr lang="en-GB" sz="1200">
                          <a:solidFill>
                            <a:srgbClr val="222222"/>
                          </a:solidFill>
                          <a:effectLst/>
                        </a:rPr>
                        <a:t>12</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tc>
                  <a:txBody>
                    <a:bodyPr/>
                    <a:lstStyle/>
                    <a:p>
                      <a:pPr algn="ctr"/>
                      <a:r>
                        <a:rPr lang="en-GB" sz="1200">
                          <a:solidFill>
                            <a:srgbClr val="222222"/>
                          </a:solidFill>
                          <a:effectLst/>
                        </a:rPr>
                        <a:t>Hybrid, Published Version, Institutional Repository</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10858"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1674936071"/>
                  </a:ext>
                </a:extLst>
              </a:tr>
              <a:tr h="372381">
                <a:tc>
                  <a:txBody>
                    <a:bodyPr/>
                    <a:lstStyle/>
                    <a:p>
                      <a:pPr algn="ctr"/>
                      <a:r>
                        <a:rPr lang="en-GB" sz="1200">
                          <a:solidFill>
                            <a:srgbClr val="222222"/>
                          </a:solidFill>
                          <a:effectLst/>
                        </a:rPr>
                        <a:t>13</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9525" cap="flat" cmpd="sng" algn="ctr">
                      <a:solidFill>
                        <a:srgbClr val="222222"/>
                      </a:solidFill>
                      <a:prstDash val="solid"/>
                      <a:round/>
                      <a:headEnd type="none" w="med" len="med"/>
                      <a:tailEnd type="none" w="med" len="med"/>
                    </a:lnB>
                    <a:solidFill>
                      <a:srgbClr val="FFFFFF"/>
                    </a:solidFill>
                  </a:tcPr>
                </a:tc>
                <a:tc>
                  <a:txBody>
                    <a:bodyPr/>
                    <a:lstStyle/>
                    <a:p>
                      <a:pPr algn="ctr"/>
                      <a:r>
                        <a:rPr lang="en-GB" sz="1200" dirty="0">
                          <a:solidFill>
                            <a:srgbClr val="222222"/>
                          </a:solidFill>
                          <a:effectLst/>
                        </a:rPr>
                        <a:t>Hybrid, Published Version, Disciplinary repository</a:t>
                      </a:r>
                    </a:p>
                  </a:txBody>
                  <a:tcPr marL="49468" marR="49468" marT="22150" marB="22150" anchor="ctr">
                    <a:lnL>
                      <a:noFill/>
                    </a:lnL>
                    <a:lnR>
                      <a:noFill/>
                    </a:lnR>
                    <a:lnT w="10858" cap="flat" cmpd="sng" algn="ctr">
                      <a:solidFill>
                        <a:srgbClr val="222222"/>
                      </a:solidFill>
                      <a:prstDash val="solid"/>
                      <a:round/>
                      <a:headEnd type="none" w="med" len="med"/>
                      <a:tailEnd type="none" w="med" len="med"/>
                    </a:lnT>
                    <a:lnB w="9525" cap="flat" cmpd="sng" algn="ctr">
                      <a:solidFill>
                        <a:srgbClr val="222222"/>
                      </a:solidFill>
                      <a:prstDash val="solid"/>
                      <a:round/>
                      <a:headEnd type="none" w="med" len="med"/>
                      <a:tailEnd type="none" w="med" len="med"/>
                    </a:lnB>
                    <a:solidFill>
                      <a:srgbClr val="FFFFFF"/>
                    </a:solidFill>
                  </a:tcPr>
                </a:tc>
                <a:extLst>
                  <a:ext uri="{0D108BD9-81ED-4DB2-BD59-A6C34878D82A}">
                    <a16:rowId xmlns:a16="http://schemas.microsoft.com/office/drawing/2014/main" xmlns="" val="1633982097"/>
                  </a:ext>
                </a:extLst>
              </a:tr>
            </a:tbl>
          </a:graphicData>
        </a:graphic>
      </p:graphicFrame>
      <p:sp>
        <p:nvSpPr>
          <p:cNvPr id="8" name="Rectangle 7"/>
          <p:cNvSpPr/>
          <p:nvPr/>
        </p:nvSpPr>
        <p:spPr>
          <a:xfrm>
            <a:off x="120580" y="5971213"/>
            <a:ext cx="8906939" cy="369332"/>
          </a:xfrm>
          <a:prstGeom prst="rect">
            <a:avLst/>
          </a:prstGeom>
        </p:spPr>
        <p:txBody>
          <a:bodyPr wrap="square">
            <a:spAutoFit/>
          </a:bodyPr>
          <a:lstStyle/>
          <a:p>
            <a:r>
              <a:rPr lang="en-GB" dirty="0">
                <a:solidFill>
                  <a:srgbClr val="222222"/>
                </a:solidFill>
                <a:latin typeface="Palatino Linotype" panose="02040502050505030304" pitchFamily="18" charset="0"/>
              </a:rPr>
              <a:t>open access dissemination options for the </a:t>
            </a:r>
            <a:r>
              <a:rPr lang="en-GB" i="1" dirty="0">
                <a:solidFill>
                  <a:srgbClr val="222222"/>
                </a:solidFill>
                <a:latin typeface="Palatino Linotype" panose="02040502050505030304" pitchFamily="18" charset="0"/>
              </a:rPr>
              <a:t>Journal of Applied Physics</a:t>
            </a:r>
            <a:r>
              <a:rPr lang="en-GB" dirty="0">
                <a:solidFill>
                  <a:srgbClr val="222222"/>
                </a:solidFill>
                <a:latin typeface="Palatino Linotype" panose="02040502050505030304" pitchFamily="18" charset="0"/>
              </a:rPr>
              <a:t> (AIP Publishing).</a:t>
            </a:r>
            <a:endParaRPr lang="en-GB" dirty="0"/>
          </a:p>
        </p:txBody>
      </p:sp>
    </p:spTree>
    <p:extLst>
      <p:ext uri="{BB962C8B-B14F-4D97-AF65-F5344CB8AC3E}">
        <p14:creationId xmlns:p14="http://schemas.microsoft.com/office/powerpoint/2010/main" val="23459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37</a:t>
            </a:fld>
            <a:endParaRPr lang="en-GB"/>
          </a:p>
        </p:txBody>
      </p:sp>
      <p:sp>
        <p:nvSpPr>
          <p:cNvPr id="12" name="Content Placeholder 2"/>
          <p:cNvSpPr txBox="1">
            <a:spLocks/>
          </p:cNvSpPr>
          <p:nvPr/>
        </p:nvSpPr>
        <p:spPr>
          <a:xfrm>
            <a:off x="2039372" y="1059843"/>
            <a:ext cx="6781100" cy="494151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V</a:t>
            </a:r>
          </a:p>
        </p:txBody>
      </p:sp>
      <p:pic>
        <p:nvPicPr>
          <p:cNvPr id="2050" name="Picture 2" descr="https://upload.wikimedia.org/wikipedia/commons/6/69/NASA-HS201427a-HubbleUltraDeepField2014-201406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421"/>
          <a:stretch/>
        </p:blipFill>
        <p:spPr bwMode="auto">
          <a:xfrm>
            <a:off x="-1" y="-14626"/>
            <a:ext cx="8820471" cy="54046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5157191"/>
            <a:ext cx="8820471" cy="1309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p:cNvSpPr txBox="1">
            <a:spLocks/>
          </p:cNvSpPr>
          <p:nvPr/>
        </p:nvSpPr>
        <p:spPr>
          <a:xfrm>
            <a:off x="1741148" y="5157191"/>
            <a:ext cx="6908668" cy="1455363"/>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sz="3600" dirty="0">
                <a:solidFill>
                  <a:schemeClr val="bg1"/>
                </a:solidFill>
              </a:rPr>
              <a:t>Results – Volume and scope of OA locations</a:t>
            </a:r>
          </a:p>
        </p:txBody>
      </p:sp>
    </p:spTree>
    <p:extLst>
      <p:ext uri="{BB962C8B-B14F-4D97-AF65-F5344CB8AC3E}">
        <p14:creationId xmlns:p14="http://schemas.microsoft.com/office/powerpoint/2010/main" val="62173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Results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38</a:t>
            </a:fld>
            <a:endParaRPr lang="en-GB"/>
          </a:p>
        </p:txBody>
      </p:sp>
      <p:sp>
        <p:nvSpPr>
          <p:cNvPr id="12" name="Content Placeholder 2"/>
          <p:cNvSpPr txBox="1">
            <a:spLocks/>
          </p:cNvSpPr>
          <p:nvPr/>
        </p:nvSpPr>
        <p:spPr>
          <a:xfrm>
            <a:off x="2039372" y="1059843"/>
            <a:ext cx="6781100" cy="494151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 ‘best available’ OA classification scheme</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3502" t="45769" b="34638"/>
          <a:stretch/>
        </p:blipFill>
        <p:spPr>
          <a:xfrm>
            <a:off x="45217" y="1649448"/>
            <a:ext cx="2003982" cy="785860"/>
          </a:xfrm>
          <a:prstGeom prst="rect">
            <a:avLst/>
          </a:prstGeom>
        </p:spPr>
      </p:pic>
      <p:sp>
        <p:nvSpPr>
          <p:cNvPr id="13" name="Rectangle 12"/>
          <p:cNvSpPr/>
          <p:nvPr/>
        </p:nvSpPr>
        <p:spPr>
          <a:xfrm>
            <a:off x="0" y="5398661"/>
            <a:ext cx="8820471" cy="106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4372" b="40191"/>
          <a:stretch/>
        </p:blipFill>
        <p:spPr>
          <a:xfrm>
            <a:off x="25959" y="5398661"/>
            <a:ext cx="5191608" cy="1078173"/>
          </a:xfrm>
          <a:prstGeom prst="rect">
            <a:avLst/>
          </a:prstGeom>
        </p:spPr>
      </p:pic>
      <p:sp>
        <p:nvSpPr>
          <p:cNvPr id="18" name="Title 1"/>
          <p:cNvSpPr txBox="1">
            <a:spLocks/>
          </p:cNvSpPr>
          <p:nvPr/>
        </p:nvSpPr>
        <p:spPr>
          <a:xfrm>
            <a:off x="1692453" y="5337621"/>
            <a:ext cx="6908668" cy="1652262"/>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sz="3600" dirty="0">
                <a:solidFill>
                  <a:schemeClr val="bg1"/>
                </a:solidFill>
              </a:rPr>
              <a:t>Increased levels of Gold and Green OA</a:t>
            </a:r>
          </a:p>
        </p:txBody>
      </p:sp>
      <p:pic>
        <p:nvPicPr>
          <p:cNvPr id="14" name="Picture 1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44" y="3921"/>
            <a:ext cx="1584176" cy="1124858"/>
          </a:xfrm>
          <a:prstGeom prst="rect">
            <a:avLst/>
          </a:prstGeom>
        </p:spPr>
      </p:pic>
      <p:pic>
        <p:nvPicPr>
          <p:cNvPr id="15" name="Picture 2" descr="Image result for unpaywal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894" b="15393"/>
          <a:stretch/>
        </p:blipFill>
        <p:spPr bwMode="auto">
          <a:xfrm>
            <a:off x="4374142" y="285611"/>
            <a:ext cx="2015540" cy="611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30534"/>
            <a:ext cx="9144000" cy="4476023"/>
          </a:xfrm>
          <a:prstGeom prst="rect">
            <a:avLst/>
          </a:prstGeom>
        </p:spPr>
      </p:pic>
    </p:spTree>
    <p:extLst>
      <p:ext uri="{BB962C8B-B14F-4D97-AF65-F5344CB8AC3E}">
        <p14:creationId xmlns:p14="http://schemas.microsoft.com/office/powerpoint/2010/main" val="148208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Results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39</a:t>
            </a:fld>
            <a:endParaRPr lang="en-GB"/>
          </a:p>
        </p:txBody>
      </p:sp>
      <p:sp>
        <p:nvSpPr>
          <p:cNvPr id="12" name="Content Placeholder 2"/>
          <p:cNvSpPr txBox="1">
            <a:spLocks/>
          </p:cNvSpPr>
          <p:nvPr/>
        </p:nvSpPr>
        <p:spPr>
          <a:xfrm>
            <a:off x="2039372" y="1059843"/>
            <a:ext cx="6781100" cy="494151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 ‘best available’ OA classification scheme</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3502" t="45769" b="34638"/>
          <a:stretch/>
        </p:blipFill>
        <p:spPr>
          <a:xfrm>
            <a:off x="45217" y="1649448"/>
            <a:ext cx="2003982" cy="785860"/>
          </a:xfrm>
          <a:prstGeom prst="rect">
            <a:avLst/>
          </a:prstGeom>
        </p:spPr>
      </p:pic>
      <p:sp>
        <p:nvSpPr>
          <p:cNvPr id="13" name="Rectangle 12"/>
          <p:cNvSpPr/>
          <p:nvPr/>
        </p:nvSpPr>
        <p:spPr>
          <a:xfrm>
            <a:off x="0" y="5398661"/>
            <a:ext cx="8820471" cy="106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4372" b="40191"/>
          <a:stretch/>
        </p:blipFill>
        <p:spPr>
          <a:xfrm>
            <a:off x="25959" y="5398661"/>
            <a:ext cx="5191608" cy="1078173"/>
          </a:xfrm>
          <a:prstGeom prst="rect">
            <a:avLst/>
          </a:prstGeom>
        </p:spPr>
      </p:pic>
      <p:sp>
        <p:nvSpPr>
          <p:cNvPr id="18" name="Title 1"/>
          <p:cNvSpPr txBox="1">
            <a:spLocks/>
          </p:cNvSpPr>
          <p:nvPr/>
        </p:nvSpPr>
        <p:spPr>
          <a:xfrm>
            <a:off x="1692453" y="5337621"/>
            <a:ext cx="6908668" cy="1652262"/>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sz="3600" dirty="0">
                <a:solidFill>
                  <a:schemeClr val="bg1"/>
                </a:solidFill>
              </a:rPr>
              <a:t>The ‘gap’ to OA – just 7% of outputs with a green option</a:t>
            </a:r>
          </a:p>
        </p:txBody>
      </p:sp>
      <p:pic>
        <p:nvPicPr>
          <p:cNvPr id="14" name="Picture 1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44" y="3921"/>
            <a:ext cx="1584176" cy="1124858"/>
          </a:xfrm>
          <a:prstGeom prst="rect">
            <a:avLst/>
          </a:prstGeom>
        </p:spPr>
      </p:pic>
      <p:pic>
        <p:nvPicPr>
          <p:cNvPr id="15" name="Picture 2" descr="Image result for unpaywal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894" b="15393"/>
          <a:stretch/>
        </p:blipFill>
        <p:spPr bwMode="auto">
          <a:xfrm>
            <a:off x="4374142" y="285611"/>
            <a:ext cx="2015540" cy="611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7">
            <a:extLst>
              <a:ext uri="{BEBA8EAE-BF5A-486C-A8C5-ECC9F3942E4B}">
                <a14:imgProps xmlns:a14="http://schemas.microsoft.com/office/drawing/2010/main">
                  <a14:imgLayer r:embed="rId8">
                    <a14:imgEffect>
                      <a14:artisticLineDrawing/>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0" y="930534"/>
            <a:ext cx="9144000" cy="4476023"/>
          </a:xfrm>
          <a:prstGeom prst="rect">
            <a:avLst/>
          </a:prstGeom>
        </p:spPr>
      </p:pic>
      <p:pic>
        <p:nvPicPr>
          <p:cNvPr id="16" name="Picture 15" descr="Screen Clipping"/>
          <p:cNvPicPr>
            <a:picLocks noChangeAspect="1"/>
          </p:cNvPicPr>
          <p:nvPr/>
        </p:nvPicPr>
        <p:blipFill rotWithShape="1">
          <a:blip r:embed="rId9">
            <a:extLst>
              <a:ext uri="{28A0092B-C50C-407E-A947-70E740481C1C}">
                <a14:useLocalDpi xmlns:a14="http://schemas.microsoft.com/office/drawing/2010/main" val="0"/>
              </a:ext>
            </a:extLst>
          </a:blip>
          <a:srcRect l="12896" t="21848" r="76866" b="63673"/>
          <a:stretch/>
        </p:blipFill>
        <p:spPr>
          <a:xfrm>
            <a:off x="1163252" y="1858133"/>
            <a:ext cx="936104" cy="648073"/>
          </a:xfrm>
          <a:prstGeom prst="rect">
            <a:avLst/>
          </a:prstGeom>
        </p:spPr>
      </p:pic>
      <p:pic>
        <p:nvPicPr>
          <p:cNvPr id="17" name="Picture 16" descr="Screen Clipping"/>
          <p:cNvPicPr>
            <a:picLocks noChangeAspect="1"/>
          </p:cNvPicPr>
          <p:nvPr/>
        </p:nvPicPr>
        <p:blipFill rotWithShape="1">
          <a:blip r:embed="rId9">
            <a:extLst>
              <a:ext uri="{28A0092B-C50C-407E-A947-70E740481C1C}">
                <a14:useLocalDpi xmlns:a14="http://schemas.microsoft.com/office/drawing/2010/main" val="0"/>
              </a:ext>
            </a:extLst>
          </a:blip>
          <a:srcRect l="28646" t="20239" r="60329" b="66891"/>
          <a:stretch/>
        </p:blipFill>
        <p:spPr>
          <a:xfrm>
            <a:off x="2627337" y="1860490"/>
            <a:ext cx="1008112" cy="576064"/>
          </a:xfrm>
          <a:prstGeom prst="rect">
            <a:avLst/>
          </a:prstGeom>
        </p:spPr>
      </p:pic>
      <p:pic>
        <p:nvPicPr>
          <p:cNvPr id="19" name="Picture 18" descr="Screen Clipping"/>
          <p:cNvPicPr>
            <a:picLocks noChangeAspect="1"/>
          </p:cNvPicPr>
          <p:nvPr/>
        </p:nvPicPr>
        <p:blipFill rotWithShape="1">
          <a:blip r:embed="rId9">
            <a:extLst>
              <a:ext uri="{28A0092B-C50C-407E-A947-70E740481C1C}">
                <a14:useLocalDpi xmlns:a14="http://schemas.microsoft.com/office/drawing/2010/main" val="0"/>
              </a:ext>
            </a:extLst>
          </a:blip>
          <a:srcRect l="45183" t="15413" r="44579" b="78152"/>
          <a:stretch/>
        </p:blipFill>
        <p:spPr>
          <a:xfrm>
            <a:off x="4139120" y="1603790"/>
            <a:ext cx="936104" cy="288033"/>
          </a:xfrm>
          <a:prstGeom prst="rect">
            <a:avLst/>
          </a:prstGeom>
        </p:spPr>
      </p:pic>
      <p:pic>
        <p:nvPicPr>
          <p:cNvPr id="20" name="Picture 19" descr="Screen Clipping"/>
          <p:cNvPicPr>
            <a:picLocks noChangeAspect="1"/>
          </p:cNvPicPr>
          <p:nvPr/>
        </p:nvPicPr>
        <p:blipFill rotWithShape="1">
          <a:blip r:embed="rId9">
            <a:extLst>
              <a:ext uri="{28A0092B-C50C-407E-A947-70E740481C1C}">
                <a14:useLocalDpi xmlns:a14="http://schemas.microsoft.com/office/drawing/2010/main" val="0"/>
              </a:ext>
            </a:extLst>
          </a:blip>
          <a:srcRect l="61721" t="10587" r="28042" b="82978"/>
          <a:stretch/>
        </p:blipFill>
        <p:spPr>
          <a:xfrm>
            <a:off x="5636387" y="1270367"/>
            <a:ext cx="936104" cy="379081"/>
          </a:xfrm>
          <a:prstGeom prst="rect">
            <a:avLst/>
          </a:prstGeom>
        </p:spPr>
      </p:pic>
      <p:pic>
        <p:nvPicPr>
          <p:cNvPr id="21" name="Picture 20" descr="Screen Clipping"/>
          <p:cNvPicPr>
            <a:picLocks noChangeAspect="1"/>
          </p:cNvPicPr>
          <p:nvPr/>
        </p:nvPicPr>
        <p:blipFill rotWithShape="1">
          <a:blip r:embed="rId9">
            <a:extLst>
              <a:ext uri="{28A0092B-C50C-407E-A947-70E740481C1C}">
                <a14:useLocalDpi xmlns:a14="http://schemas.microsoft.com/office/drawing/2010/main" val="0"/>
              </a:ext>
            </a:extLst>
          </a:blip>
          <a:srcRect l="79826" t="7429" b="86136"/>
          <a:stretch/>
        </p:blipFill>
        <p:spPr>
          <a:xfrm>
            <a:off x="7286863" y="1243080"/>
            <a:ext cx="1844668" cy="288032"/>
          </a:xfrm>
          <a:prstGeom prst="rect">
            <a:avLst/>
          </a:prstGeom>
        </p:spPr>
      </p:pic>
      <p:pic>
        <p:nvPicPr>
          <p:cNvPr id="22" name="Picture 21" descr="Screen Clipping">
            <a:extLst>
              <a:ext uri="{FF2B5EF4-FFF2-40B4-BE49-F238E27FC236}">
                <a16:creationId xmlns:a16="http://schemas.microsoft.com/office/drawing/2014/main" xmlns="" id="{7A04535C-6FC4-4396-A1FF-32E8ED59183C}"/>
              </a:ext>
            </a:extLst>
          </p:cNvPr>
          <p:cNvPicPr>
            <a:picLocks noChangeAspect="1"/>
          </p:cNvPicPr>
          <p:nvPr/>
        </p:nvPicPr>
        <p:blipFill rotWithShape="1">
          <a:blip r:embed="rId9">
            <a:extLst>
              <a:ext uri="{28A0092B-C50C-407E-A947-70E740481C1C}">
                <a14:useLocalDpi xmlns:a14="http://schemas.microsoft.com/office/drawing/2010/main" val="0"/>
              </a:ext>
            </a:extLst>
          </a:blip>
          <a:srcRect l="12896" t="4152" r="76866" b="79761"/>
          <a:stretch/>
        </p:blipFill>
        <p:spPr>
          <a:xfrm>
            <a:off x="1188133" y="1136399"/>
            <a:ext cx="936104" cy="720081"/>
          </a:xfrm>
          <a:prstGeom prst="rect">
            <a:avLst/>
          </a:prstGeom>
        </p:spPr>
      </p:pic>
      <p:pic>
        <p:nvPicPr>
          <p:cNvPr id="23" name="Picture 22" descr="Screen Clipping">
            <a:extLst>
              <a:ext uri="{FF2B5EF4-FFF2-40B4-BE49-F238E27FC236}">
                <a16:creationId xmlns:a16="http://schemas.microsoft.com/office/drawing/2014/main" xmlns="" id="{5C87AFD4-D6BE-468A-A619-9DC217756201}"/>
              </a:ext>
            </a:extLst>
          </p:cNvPr>
          <p:cNvPicPr>
            <a:picLocks noChangeAspect="1"/>
          </p:cNvPicPr>
          <p:nvPr/>
        </p:nvPicPr>
        <p:blipFill rotWithShape="1">
          <a:blip r:embed="rId9">
            <a:extLst>
              <a:ext uri="{28A0092B-C50C-407E-A947-70E740481C1C}">
                <a14:useLocalDpi xmlns:a14="http://schemas.microsoft.com/office/drawing/2010/main" val="0"/>
              </a:ext>
            </a:extLst>
          </a:blip>
          <a:srcRect l="28646" t="2543" r="60329" b="79760"/>
          <a:stretch/>
        </p:blipFill>
        <p:spPr>
          <a:xfrm>
            <a:off x="2635167" y="1064393"/>
            <a:ext cx="1008112" cy="792087"/>
          </a:xfrm>
          <a:prstGeom prst="rect">
            <a:avLst/>
          </a:prstGeom>
        </p:spPr>
      </p:pic>
      <p:pic>
        <p:nvPicPr>
          <p:cNvPr id="24" name="Picture 23" descr="Screen Clipping">
            <a:extLst>
              <a:ext uri="{FF2B5EF4-FFF2-40B4-BE49-F238E27FC236}">
                <a16:creationId xmlns:a16="http://schemas.microsoft.com/office/drawing/2014/main" xmlns="" id="{7C1188BA-4FC8-4753-B279-710531D8C611}"/>
              </a:ext>
            </a:extLst>
          </p:cNvPr>
          <p:cNvPicPr>
            <a:picLocks noChangeAspect="1"/>
          </p:cNvPicPr>
          <p:nvPr/>
        </p:nvPicPr>
        <p:blipFill rotWithShape="1">
          <a:blip r:embed="rId9">
            <a:extLst>
              <a:ext uri="{28A0092B-C50C-407E-A947-70E740481C1C}">
                <a14:useLocalDpi xmlns:a14="http://schemas.microsoft.com/office/drawing/2010/main" val="0"/>
              </a:ext>
            </a:extLst>
          </a:blip>
          <a:srcRect l="45183" t="2543" r="44579" b="84587"/>
          <a:stretch/>
        </p:blipFill>
        <p:spPr>
          <a:xfrm>
            <a:off x="4135777" y="1034359"/>
            <a:ext cx="936104" cy="576064"/>
          </a:xfrm>
          <a:prstGeom prst="rect">
            <a:avLst/>
          </a:prstGeom>
        </p:spPr>
      </p:pic>
      <p:pic>
        <p:nvPicPr>
          <p:cNvPr id="25" name="Picture 24" descr="Screen Clipping">
            <a:extLst>
              <a:ext uri="{FF2B5EF4-FFF2-40B4-BE49-F238E27FC236}">
                <a16:creationId xmlns:a16="http://schemas.microsoft.com/office/drawing/2014/main" xmlns="" id="{1F1B9ECB-FBBE-4D03-B340-4063C322336D}"/>
              </a:ext>
            </a:extLst>
          </p:cNvPr>
          <p:cNvPicPr>
            <a:picLocks noChangeAspect="1"/>
          </p:cNvPicPr>
          <p:nvPr/>
        </p:nvPicPr>
        <p:blipFill rotWithShape="1">
          <a:blip r:embed="rId9">
            <a:extLst>
              <a:ext uri="{28A0092B-C50C-407E-A947-70E740481C1C}">
                <a14:useLocalDpi xmlns:a14="http://schemas.microsoft.com/office/drawing/2010/main" val="0"/>
              </a:ext>
            </a:extLst>
          </a:blip>
          <a:srcRect l="60933" t="2543" r="28042" b="92050"/>
          <a:stretch/>
        </p:blipFill>
        <p:spPr>
          <a:xfrm>
            <a:off x="5564379" y="1026761"/>
            <a:ext cx="1008112" cy="242000"/>
          </a:xfrm>
          <a:prstGeom prst="rect">
            <a:avLst/>
          </a:prstGeom>
        </p:spPr>
      </p:pic>
      <p:pic>
        <p:nvPicPr>
          <p:cNvPr id="26" name="Picture 25" descr="Screen Clipping">
            <a:extLst>
              <a:ext uri="{FF2B5EF4-FFF2-40B4-BE49-F238E27FC236}">
                <a16:creationId xmlns:a16="http://schemas.microsoft.com/office/drawing/2014/main" xmlns="" id="{4A78EA8B-F762-49ED-BEA1-57FD9A3CBA2A}"/>
              </a:ext>
            </a:extLst>
          </p:cNvPr>
          <p:cNvPicPr>
            <a:picLocks noChangeAspect="1"/>
          </p:cNvPicPr>
          <p:nvPr/>
        </p:nvPicPr>
        <p:blipFill rotWithShape="1">
          <a:blip r:embed="rId9">
            <a:extLst>
              <a:ext uri="{28A0092B-C50C-407E-A947-70E740481C1C}">
                <a14:useLocalDpi xmlns:a14="http://schemas.microsoft.com/office/drawing/2010/main" val="0"/>
              </a:ext>
            </a:extLst>
          </a:blip>
          <a:srcRect l="79833" b="92631"/>
          <a:stretch/>
        </p:blipFill>
        <p:spPr>
          <a:xfrm>
            <a:off x="7284156" y="923110"/>
            <a:ext cx="1844080" cy="329842"/>
          </a:xfrm>
          <a:prstGeom prst="rect">
            <a:avLst/>
          </a:prstGeom>
        </p:spPr>
      </p:pic>
    </p:spTree>
    <p:extLst>
      <p:ext uri="{BB962C8B-B14F-4D97-AF65-F5344CB8AC3E}">
        <p14:creationId xmlns:p14="http://schemas.microsoft.com/office/powerpoint/2010/main" val="116229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UK policy landscape</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4</a:t>
            </a:fld>
            <a:endParaRPr lang="en-GB"/>
          </a:p>
        </p:txBody>
      </p:sp>
      <p:sp>
        <p:nvSpPr>
          <p:cNvPr id="7" name="Rectangle 6">
            <a:extLst>
              <a:ext uri="{FF2B5EF4-FFF2-40B4-BE49-F238E27FC236}">
                <a16:creationId xmlns:a16="http://schemas.microsoft.com/office/drawing/2014/main" xmlns="" id="{7D3EA3FE-AE6D-6642-ACA7-F0F9871BC81D}"/>
              </a:ext>
            </a:extLst>
          </p:cNvPr>
          <p:cNvSpPr/>
          <p:nvPr/>
        </p:nvSpPr>
        <p:spPr>
          <a:xfrm>
            <a:off x="215843" y="1052736"/>
            <a:ext cx="3780093" cy="4801314"/>
          </a:xfrm>
          <a:prstGeom prst="rect">
            <a:avLst/>
          </a:prstGeom>
        </p:spPr>
        <p:txBody>
          <a:bodyPr wrap="square">
            <a:spAutoFit/>
          </a:bodyPr>
          <a:lstStyle/>
          <a:p>
            <a:pPr marL="285750" indent="-285750">
              <a:buFont typeface="Arial" panose="020B0604020202020204" pitchFamily="34" charset="0"/>
              <a:buChar char="•"/>
            </a:pPr>
            <a:r>
              <a:rPr lang="en-GB" dirty="0"/>
              <a:t>2012 – Finch Report – recommended support for ‘Gold’ Open Access.</a:t>
            </a:r>
          </a:p>
          <a:p>
            <a:endParaRPr lang="en-GB" dirty="0"/>
          </a:p>
          <a:p>
            <a:pPr marL="285750" indent="-285750">
              <a:buFont typeface="Arial" panose="020B0604020202020204" pitchFamily="34" charset="0"/>
              <a:buChar char="•"/>
            </a:pPr>
            <a:r>
              <a:rPr lang="en-GB" dirty="0"/>
              <a:t>UK Research and Innovation (Research Councils) strongly prefer Gold for their funded research.</a:t>
            </a:r>
          </a:p>
          <a:p>
            <a:r>
              <a:rPr lang="en-GB" dirty="0"/>
              <a:t> </a:t>
            </a:r>
          </a:p>
          <a:p>
            <a:pPr marL="285750" indent="-285750">
              <a:buFont typeface="Arial" panose="020B0604020202020204" pitchFamily="34" charset="0"/>
              <a:buChar char="•"/>
            </a:pPr>
            <a:r>
              <a:rPr lang="en-GB" dirty="0"/>
              <a:t>A number of charities (</a:t>
            </a:r>
            <a:r>
              <a:rPr lang="en-GB" dirty="0" err="1"/>
              <a:t>eg.</a:t>
            </a:r>
            <a:r>
              <a:rPr lang="en-GB" dirty="0"/>
              <a:t> </a:t>
            </a:r>
            <a:r>
              <a:rPr lang="en-GB" dirty="0" err="1"/>
              <a:t>Wellcome</a:t>
            </a:r>
            <a:r>
              <a:rPr lang="en-GB" dirty="0"/>
              <a:t> Trust) mandate Gold. </a:t>
            </a:r>
          </a:p>
          <a:p>
            <a:endParaRPr lang="en-GB" dirty="0"/>
          </a:p>
          <a:p>
            <a:pPr marL="285750" indent="-285750">
              <a:buFont typeface="Arial" panose="020B0604020202020204" pitchFamily="34" charset="0"/>
              <a:buChar char="•"/>
            </a:pPr>
            <a:r>
              <a:rPr lang="en-GB" dirty="0"/>
              <a:t>Research England (formerly HEFCE) requires all researchers to follow the ‘Green’ Open Access route to remain eligible for REF 2021.  </a:t>
            </a:r>
          </a:p>
        </p:txBody>
      </p:sp>
      <p:pic>
        <p:nvPicPr>
          <p:cNvPr id="13" name="Picture 2" descr="http://www.hefce.ac.uk/media/hefce/content/What,we,do/Research/infrastructure/Open,Access/OA-after-for-web.gif">
            <a:extLst>
              <a:ext uri="{FF2B5EF4-FFF2-40B4-BE49-F238E27FC236}">
                <a16:creationId xmlns:a16="http://schemas.microsoft.com/office/drawing/2014/main" xmlns="" id="{8CA50E28-7282-9247-AD45-E384F0832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908" y="1207153"/>
            <a:ext cx="3918615" cy="412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60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Results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40</a:t>
            </a:fld>
            <a:endParaRPr lang="en-GB"/>
          </a:p>
        </p:txBody>
      </p:sp>
      <p:sp>
        <p:nvSpPr>
          <p:cNvPr id="12" name="Content Placeholder 2"/>
          <p:cNvSpPr txBox="1">
            <a:spLocks/>
          </p:cNvSpPr>
          <p:nvPr/>
        </p:nvSpPr>
        <p:spPr>
          <a:xfrm>
            <a:off x="2039372" y="1059843"/>
            <a:ext cx="6781100" cy="494151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 ‘best available’ OA classification scheme</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3502" t="45769" b="34638"/>
          <a:stretch/>
        </p:blipFill>
        <p:spPr>
          <a:xfrm>
            <a:off x="45217" y="1649448"/>
            <a:ext cx="2003982" cy="785860"/>
          </a:xfrm>
          <a:prstGeom prst="rect">
            <a:avLst/>
          </a:prstGeom>
        </p:spPr>
      </p:pic>
      <p:sp>
        <p:nvSpPr>
          <p:cNvPr id="13" name="Rectangle 12"/>
          <p:cNvSpPr/>
          <p:nvPr/>
        </p:nvSpPr>
        <p:spPr>
          <a:xfrm>
            <a:off x="0" y="5398661"/>
            <a:ext cx="8820471" cy="106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4372" b="40191"/>
          <a:stretch/>
        </p:blipFill>
        <p:spPr>
          <a:xfrm>
            <a:off x="25959" y="5398661"/>
            <a:ext cx="5191608" cy="1078173"/>
          </a:xfrm>
          <a:prstGeom prst="rect">
            <a:avLst/>
          </a:prstGeom>
        </p:spPr>
      </p:pic>
      <p:sp>
        <p:nvSpPr>
          <p:cNvPr id="18" name="Title 1"/>
          <p:cNvSpPr txBox="1">
            <a:spLocks/>
          </p:cNvSpPr>
          <p:nvPr/>
        </p:nvSpPr>
        <p:spPr>
          <a:xfrm>
            <a:off x="1692453" y="5337621"/>
            <a:ext cx="6908668" cy="1652262"/>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sz="3600" dirty="0">
                <a:solidFill>
                  <a:schemeClr val="bg1"/>
                </a:solidFill>
              </a:rPr>
              <a:t>Growth in Hybrid, stabilisation of Gold</a:t>
            </a:r>
          </a:p>
        </p:txBody>
      </p:sp>
      <p:pic>
        <p:nvPicPr>
          <p:cNvPr id="14" name="Picture 1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44" y="3921"/>
            <a:ext cx="1584176" cy="1124858"/>
          </a:xfrm>
          <a:prstGeom prst="rect">
            <a:avLst/>
          </a:prstGeom>
        </p:spPr>
      </p:pic>
      <p:pic>
        <p:nvPicPr>
          <p:cNvPr id="15" name="Picture 2" descr="Image result for unpaywal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894" b="15393"/>
          <a:stretch/>
        </p:blipFill>
        <p:spPr bwMode="auto">
          <a:xfrm>
            <a:off x="4374142" y="285611"/>
            <a:ext cx="2015540" cy="611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7">
            <a:extLst>
              <a:ext uri="{BEBA8EAE-BF5A-486C-A8C5-ECC9F3942E4B}">
                <a14:imgProps xmlns:a14="http://schemas.microsoft.com/office/drawing/2010/main">
                  <a14:imgLayer r:embed="rId8">
                    <a14:imgEffect>
                      <a14:artisticLineDrawing/>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0" y="930534"/>
            <a:ext cx="9144000" cy="4476023"/>
          </a:xfrm>
          <a:prstGeom prst="rect">
            <a:avLst/>
          </a:prstGeom>
        </p:spPr>
      </p:pic>
      <p:pic>
        <p:nvPicPr>
          <p:cNvPr id="16" name="Picture 15" descr="Screen Clipping"/>
          <p:cNvPicPr>
            <a:picLocks noChangeAspect="1"/>
          </p:cNvPicPr>
          <p:nvPr/>
        </p:nvPicPr>
        <p:blipFill rotWithShape="1">
          <a:blip r:embed="rId9">
            <a:extLst>
              <a:ext uri="{28A0092B-C50C-407E-A947-70E740481C1C}">
                <a14:useLocalDpi xmlns:a14="http://schemas.microsoft.com/office/drawing/2010/main" val="0"/>
              </a:ext>
            </a:extLst>
          </a:blip>
          <a:srcRect l="12107" t="66893" r="76080"/>
          <a:stretch/>
        </p:blipFill>
        <p:spPr>
          <a:xfrm>
            <a:off x="1103698" y="3929769"/>
            <a:ext cx="1080120" cy="1481885"/>
          </a:xfrm>
          <a:prstGeom prst="rect">
            <a:avLst/>
          </a:prstGeom>
        </p:spPr>
      </p:pic>
      <p:pic>
        <p:nvPicPr>
          <p:cNvPr id="17" name="Picture 16" descr="Screen Clipping"/>
          <p:cNvPicPr>
            <a:picLocks noChangeAspect="1"/>
          </p:cNvPicPr>
          <p:nvPr/>
        </p:nvPicPr>
        <p:blipFill rotWithShape="1">
          <a:blip r:embed="rId9">
            <a:extLst>
              <a:ext uri="{28A0092B-C50C-407E-A947-70E740481C1C}">
                <a14:useLocalDpi xmlns:a14="http://schemas.microsoft.com/office/drawing/2010/main" val="0"/>
              </a:ext>
            </a:extLst>
          </a:blip>
          <a:srcRect l="28646" t="60458" r="60329" b="7367"/>
          <a:stretch/>
        </p:blipFill>
        <p:spPr>
          <a:xfrm>
            <a:off x="2615436" y="3656049"/>
            <a:ext cx="1008112" cy="1440160"/>
          </a:xfrm>
          <a:prstGeom prst="rect">
            <a:avLst/>
          </a:prstGeom>
        </p:spPr>
      </p:pic>
      <p:pic>
        <p:nvPicPr>
          <p:cNvPr id="19" name="Picture 18" descr="Screen Clipping"/>
          <p:cNvPicPr>
            <a:picLocks noChangeAspect="1"/>
          </p:cNvPicPr>
          <p:nvPr/>
        </p:nvPicPr>
        <p:blipFill rotWithShape="1">
          <a:blip r:embed="rId9">
            <a:extLst>
              <a:ext uri="{28A0092B-C50C-407E-A947-70E740481C1C}">
                <a14:useLocalDpi xmlns:a14="http://schemas.microsoft.com/office/drawing/2010/main" val="0"/>
              </a:ext>
            </a:extLst>
          </a:blip>
          <a:srcRect l="45183" t="58849" r="44579" b="7367"/>
          <a:stretch/>
        </p:blipFill>
        <p:spPr>
          <a:xfrm>
            <a:off x="4115881" y="3556114"/>
            <a:ext cx="936104" cy="1512168"/>
          </a:xfrm>
          <a:prstGeom prst="rect">
            <a:avLst/>
          </a:prstGeom>
        </p:spPr>
      </p:pic>
      <p:pic>
        <p:nvPicPr>
          <p:cNvPr id="20" name="Picture 19" descr="Screen Clipping"/>
          <p:cNvPicPr>
            <a:picLocks noChangeAspect="1"/>
          </p:cNvPicPr>
          <p:nvPr/>
        </p:nvPicPr>
        <p:blipFill rotWithShape="1">
          <a:blip r:embed="rId9">
            <a:extLst>
              <a:ext uri="{28A0092B-C50C-407E-A947-70E740481C1C}">
                <a14:useLocalDpi xmlns:a14="http://schemas.microsoft.com/office/drawing/2010/main" val="0"/>
              </a:ext>
            </a:extLst>
          </a:blip>
          <a:srcRect l="61721" t="55633" r="28042" b="7366"/>
          <a:stretch/>
        </p:blipFill>
        <p:spPr>
          <a:xfrm>
            <a:off x="5637449" y="3420223"/>
            <a:ext cx="936104" cy="1656184"/>
          </a:xfrm>
          <a:prstGeom prst="rect">
            <a:avLst/>
          </a:prstGeom>
        </p:spPr>
      </p:pic>
      <p:pic>
        <p:nvPicPr>
          <p:cNvPr id="21" name="Picture 20" descr="Screen Clipping"/>
          <p:cNvPicPr>
            <a:picLocks noChangeAspect="1"/>
          </p:cNvPicPr>
          <p:nvPr/>
        </p:nvPicPr>
        <p:blipFill rotWithShape="1">
          <a:blip r:embed="rId9">
            <a:extLst>
              <a:ext uri="{28A0092B-C50C-407E-A947-70E740481C1C}">
                <a14:useLocalDpi xmlns:a14="http://schemas.microsoft.com/office/drawing/2010/main" val="0"/>
              </a:ext>
            </a:extLst>
          </a:blip>
          <a:srcRect l="79833" t="26674" r="8355" b="60456"/>
          <a:stretch/>
        </p:blipFill>
        <p:spPr>
          <a:xfrm>
            <a:off x="7308627" y="2103795"/>
            <a:ext cx="1080120" cy="576064"/>
          </a:xfrm>
          <a:prstGeom prst="rect">
            <a:avLst/>
          </a:prstGeom>
        </p:spPr>
      </p:pic>
    </p:spTree>
    <p:extLst>
      <p:ext uri="{BB962C8B-B14F-4D97-AF65-F5344CB8AC3E}">
        <p14:creationId xmlns:p14="http://schemas.microsoft.com/office/powerpoint/2010/main" val="12336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41</a:t>
            </a:fld>
            <a:endParaRPr lang="en-GB"/>
          </a:p>
        </p:txBody>
      </p:sp>
      <p:sp>
        <p:nvSpPr>
          <p:cNvPr id="12" name="Content Placeholder 2"/>
          <p:cNvSpPr txBox="1">
            <a:spLocks/>
          </p:cNvSpPr>
          <p:nvPr/>
        </p:nvSpPr>
        <p:spPr>
          <a:xfrm>
            <a:off x="2039372" y="1059843"/>
            <a:ext cx="6781100" cy="494151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V</a:t>
            </a:r>
          </a:p>
        </p:txBody>
      </p:sp>
      <p:pic>
        <p:nvPicPr>
          <p:cNvPr id="2050" name="Picture 2" descr="https://upload.wikimedia.org/wikipedia/commons/6/69/NASA-HS201427a-HubbleUltraDeepField2014-201406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421"/>
          <a:stretch/>
        </p:blipFill>
        <p:spPr bwMode="auto">
          <a:xfrm>
            <a:off x="-1" y="-14626"/>
            <a:ext cx="8820471" cy="54046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5157191"/>
            <a:ext cx="8820471" cy="1309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p:cNvSpPr txBox="1">
            <a:spLocks/>
          </p:cNvSpPr>
          <p:nvPr/>
        </p:nvSpPr>
        <p:spPr>
          <a:xfrm>
            <a:off x="1741148" y="5157191"/>
            <a:ext cx="6908668" cy="1455363"/>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sz="3600" dirty="0">
                <a:solidFill>
                  <a:schemeClr val="bg1"/>
                </a:solidFill>
              </a:rPr>
              <a:t>Results – Replication and multiplicity</a:t>
            </a:r>
          </a:p>
        </p:txBody>
      </p:sp>
    </p:spTree>
    <p:extLst>
      <p:ext uri="{BB962C8B-B14F-4D97-AF65-F5344CB8AC3E}">
        <p14:creationId xmlns:p14="http://schemas.microsoft.com/office/powerpoint/2010/main" val="43959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Results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42</a:t>
            </a:fld>
            <a:endParaRPr lang="en-GB"/>
          </a:p>
        </p:txBody>
      </p:sp>
      <p:sp>
        <p:nvSpPr>
          <p:cNvPr id="13" name="Rectangle 12"/>
          <p:cNvSpPr/>
          <p:nvPr/>
        </p:nvSpPr>
        <p:spPr>
          <a:xfrm>
            <a:off x="0" y="5398661"/>
            <a:ext cx="8820471" cy="106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4372" b="40191"/>
          <a:stretch/>
        </p:blipFill>
        <p:spPr>
          <a:xfrm>
            <a:off x="25959" y="5398661"/>
            <a:ext cx="5191608" cy="1078173"/>
          </a:xfrm>
          <a:prstGeom prst="rect">
            <a:avLst/>
          </a:prstGeom>
        </p:spPr>
      </p:pic>
      <p:sp>
        <p:nvSpPr>
          <p:cNvPr id="18" name="Title 1"/>
          <p:cNvSpPr txBox="1">
            <a:spLocks/>
          </p:cNvSpPr>
          <p:nvPr/>
        </p:nvSpPr>
        <p:spPr>
          <a:xfrm>
            <a:off x="1187624" y="5337621"/>
            <a:ext cx="7413497" cy="1652262"/>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dirty="0">
                <a:solidFill>
                  <a:schemeClr val="bg1"/>
                </a:solidFill>
              </a:rPr>
              <a:t>Most Gold is found in other locations, irrespective of licence conditions</a:t>
            </a:r>
          </a:p>
        </p:txBody>
      </p:sp>
      <p:pic>
        <p:nvPicPr>
          <p:cNvPr id="14" name="Picture 1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3921"/>
            <a:ext cx="1584176" cy="1124858"/>
          </a:xfrm>
          <a:prstGeom prst="rect">
            <a:avLst/>
          </a:prstGeom>
        </p:spPr>
      </p:pic>
      <p:pic>
        <p:nvPicPr>
          <p:cNvPr id="15" name="Picture 2" descr="Image result for unpayw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894" b="15393"/>
          <a:stretch/>
        </p:blipFill>
        <p:spPr bwMode="auto">
          <a:xfrm>
            <a:off x="4374142" y="285611"/>
            <a:ext cx="2015540" cy="6118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92" y="1081357"/>
            <a:ext cx="5750824" cy="4225744"/>
          </a:xfrm>
          <a:prstGeom prst="rect">
            <a:avLst/>
          </a:prstGeom>
        </p:spPr>
      </p:pic>
    </p:spTree>
    <p:extLst>
      <p:ext uri="{BB962C8B-B14F-4D97-AF65-F5344CB8AC3E}">
        <p14:creationId xmlns:p14="http://schemas.microsoft.com/office/powerpoint/2010/main" val="235564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Results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43</a:t>
            </a:fld>
            <a:endParaRPr lang="en-GB"/>
          </a:p>
        </p:txBody>
      </p:sp>
      <p:sp>
        <p:nvSpPr>
          <p:cNvPr id="13" name="Rectangle 12"/>
          <p:cNvSpPr/>
          <p:nvPr/>
        </p:nvSpPr>
        <p:spPr>
          <a:xfrm>
            <a:off x="0" y="5398661"/>
            <a:ext cx="8820471" cy="106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4372" b="40191"/>
          <a:stretch/>
        </p:blipFill>
        <p:spPr>
          <a:xfrm>
            <a:off x="25959" y="5398661"/>
            <a:ext cx="5191608" cy="1078173"/>
          </a:xfrm>
          <a:prstGeom prst="rect">
            <a:avLst/>
          </a:prstGeom>
        </p:spPr>
      </p:pic>
      <p:sp>
        <p:nvSpPr>
          <p:cNvPr id="18" name="Title 1"/>
          <p:cNvSpPr txBox="1">
            <a:spLocks/>
          </p:cNvSpPr>
          <p:nvPr/>
        </p:nvSpPr>
        <p:spPr>
          <a:xfrm>
            <a:off x="1187624" y="5337621"/>
            <a:ext cx="7413497" cy="1652262"/>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dirty="0">
                <a:solidFill>
                  <a:schemeClr val="bg1"/>
                </a:solidFill>
              </a:rPr>
              <a:t>Green is the most popular form of OA, with the least replication</a:t>
            </a:r>
          </a:p>
        </p:txBody>
      </p:sp>
      <p:pic>
        <p:nvPicPr>
          <p:cNvPr id="14" name="Picture 1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3921"/>
            <a:ext cx="1584176" cy="1124858"/>
          </a:xfrm>
          <a:prstGeom prst="rect">
            <a:avLst/>
          </a:prstGeom>
        </p:spPr>
      </p:pic>
      <p:pic>
        <p:nvPicPr>
          <p:cNvPr id="15" name="Picture 2" descr="Image result for unpayw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894" b="15393"/>
          <a:stretch/>
        </p:blipFill>
        <p:spPr bwMode="auto">
          <a:xfrm>
            <a:off x="4374142" y="285611"/>
            <a:ext cx="2015540" cy="611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749" y="1128779"/>
            <a:ext cx="5230342" cy="4109154"/>
          </a:xfrm>
          <a:prstGeom prst="rect">
            <a:avLst/>
          </a:prstGeom>
        </p:spPr>
      </p:pic>
    </p:spTree>
    <p:extLst>
      <p:ext uri="{BB962C8B-B14F-4D97-AF65-F5344CB8AC3E}">
        <p14:creationId xmlns:p14="http://schemas.microsoft.com/office/powerpoint/2010/main" val="260993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Results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44</a:t>
            </a:fld>
            <a:endParaRPr lang="en-GB"/>
          </a:p>
        </p:txBody>
      </p:sp>
      <p:sp>
        <p:nvSpPr>
          <p:cNvPr id="13" name="Rectangle 12"/>
          <p:cNvSpPr/>
          <p:nvPr/>
        </p:nvSpPr>
        <p:spPr>
          <a:xfrm>
            <a:off x="0" y="5398661"/>
            <a:ext cx="8820471" cy="106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4372" b="40191"/>
          <a:stretch/>
        </p:blipFill>
        <p:spPr>
          <a:xfrm>
            <a:off x="25959" y="5398661"/>
            <a:ext cx="5191608" cy="1078173"/>
          </a:xfrm>
          <a:prstGeom prst="rect">
            <a:avLst/>
          </a:prstGeom>
        </p:spPr>
      </p:pic>
      <p:sp>
        <p:nvSpPr>
          <p:cNvPr id="18" name="Title 1"/>
          <p:cNvSpPr txBox="1">
            <a:spLocks/>
          </p:cNvSpPr>
          <p:nvPr/>
        </p:nvSpPr>
        <p:spPr>
          <a:xfrm>
            <a:off x="1187624" y="5337621"/>
            <a:ext cx="7413497" cy="1652262"/>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gn="r"/>
            <a:r>
              <a:rPr lang="en-GB" dirty="0">
                <a:solidFill>
                  <a:schemeClr val="bg1"/>
                </a:solidFill>
              </a:rPr>
              <a:t>Gold is replicated more than Hybrid</a:t>
            </a:r>
          </a:p>
        </p:txBody>
      </p:sp>
      <p:pic>
        <p:nvPicPr>
          <p:cNvPr id="14" name="Picture 1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3921"/>
            <a:ext cx="1584176" cy="1124858"/>
          </a:xfrm>
          <a:prstGeom prst="rect">
            <a:avLst/>
          </a:prstGeom>
        </p:spPr>
      </p:pic>
      <p:pic>
        <p:nvPicPr>
          <p:cNvPr id="15" name="Picture 2" descr="Image result for unpayw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894" b="15393"/>
          <a:stretch/>
        </p:blipFill>
        <p:spPr bwMode="auto">
          <a:xfrm>
            <a:off x="4374142" y="285611"/>
            <a:ext cx="2015540" cy="6118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5114" y="1034869"/>
            <a:ext cx="4973611" cy="4302752"/>
          </a:xfrm>
          <a:prstGeom prst="rect">
            <a:avLst/>
          </a:prstGeom>
        </p:spPr>
      </p:pic>
    </p:spTree>
    <p:extLst>
      <p:ext uri="{BB962C8B-B14F-4D97-AF65-F5344CB8AC3E}">
        <p14:creationId xmlns:p14="http://schemas.microsoft.com/office/powerpoint/2010/main" val="242930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41" y="193257"/>
            <a:ext cx="9187105" cy="6615502"/>
          </a:xfrm>
          <a:prstGeom prst="rect">
            <a:avLst/>
          </a:prstGeom>
        </p:spPr>
      </p:pic>
      <p:sp>
        <p:nvSpPr>
          <p:cNvPr id="2" name="Title 1"/>
          <p:cNvSpPr>
            <a:spLocks noGrp="1"/>
          </p:cNvSpPr>
          <p:nvPr>
            <p:ph type="title"/>
          </p:nvPr>
        </p:nvSpPr>
        <p:spPr/>
        <p:txBody>
          <a:bodyPr>
            <a:normAutofit/>
          </a:bodyPr>
          <a:lstStyle/>
          <a:p>
            <a:r>
              <a:rPr lang="en-GB" dirty="0"/>
              <a:t>Research findings</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45</a:t>
            </a:fld>
            <a:endParaRPr lang="en-GB"/>
          </a:p>
        </p:txBody>
      </p:sp>
      <p:sp>
        <p:nvSpPr>
          <p:cNvPr id="10" name="TextBox 9"/>
          <p:cNvSpPr txBox="1"/>
          <p:nvPr/>
        </p:nvSpPr>
        <p:spPr>
          <a:xfrm>
            <a:off x="200695" y="1056770"/>
            <a:ext cx="2304256"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dirty="0"/>
              <a:t>Global research collaboration</a:t>
            </a:r>
          </a:p>
        </p:txBody>
      </p:sp>
      <p:sp>
        <p:nvSpPr>
          <p:cNvPr id="11" name="TextBox 10"/>
          <p:cNvSpPr txBox="1"/>
          <p:nvPr/>
        </p:nvSpPr>
        <p:spPr>
          <a:xfrm>
            <a:off x="2843808" y="1034210"/>
            <a:ext cx="2376264"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National policy requirements</a:t>
            </a:r>
          </a:p>
        </p:txBody>
      </p:sp>
      <p:sp>
        <p:nvSpPr>
          <p:cNvPr id="12" name="TextBox 11"/>
          <p:cNvSpPr txBox="1"/>
          <p:nvPr/>
        </p:nvSpPr>
        <p:spPr>
          <a:xfrm>
            <a:off x="5851918" y="1034210"/>
            <a:ext cx="2771075"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Institutional compliance levels</a:t>
            </a:r>
          </a:p>
        </p:txBody>
      </p:sp>
      <p:cxnSp>
        <p:nvCxnSpPr>
          <p:cNvPr id="14" name="Straight Connector 13"/>
          <p:cNvCxnSpPr/>
          <p:nvPr/>
        </p:nvCxnSpPr>
        <p:spPr>
          <a:xfrm>
            <a:off x="2699792" y="764704"/>
            <a:ext cx="0" cy="5472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764704"/>
            <a:ext cx="0" cy="54726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2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A7F0A-F3A1-1A49-BDDA-53952035284D}"/>
              </a:ext>
            </a:extLst>
          </p:cNvPr>
          <p:cNvSpPr>
            <a:spLocks noGrp="1"/>
          </p:cNvSpPr>
          <p:nvPr>
            <p:ph type="title"/>
          </p:nvPr>
        </p:nvSpPr>
        <p:spPr/>
        <p:txBody>
          <a:bodyPr/>
          <a:lstStyle/>
          <a:p>
            <a:r>
              <a:rPr lang="en-US" dirty="0"/>
              <a:t>Research findings</a:t>
            </a:r>
          </a:p>
        </p:txBody>
      </p:sp>
      <p:sp>
        <p:nvSpPr>
          <p:cNvPr id="4" name="Date Placeholder 3">
            <a:extLst>
              <a:ext uri="{FF2B5EF4-FFF2-40B4-BE49-F238E27FC236}">
                <a16:creationId xmlns:a16="http://schemas.microsoft.com/office/drawing/2014/main" xmlns="" id="{29584476-4012-1848-BA58-A833C8F2DA89}"/>
              </a:ext>
            </a:extLst>
          </p:cNvPr>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a:extLst>
              <a:ext uri="{FF2B5EF4-FFF2-40B4-BE49-F238E27FC236}">
                <a16:creationId xmlns:a16="http://schemas.microsoft.com/office/drawing/2014/main" xmlns="" id="{4FEDBB9D-4E37-554E-BA89-C28664B15AB5}"/>
              </a:ext>
            </a:extLst>
          </p:cNvPr>
          <p:cNvSpPr>
            <a:spLocks noGrp="1"/>
          </p:cNvSpPr>
          <p:nvPr>
            <p:ph type="ftr" sz="quarter" idx="11"/>
          </p:nvPr>
        </p:nvSpPr>
        <p:spPr>
          <a:xfrm>
            <a:off x="1711896" y="6492875"/>
            <a:ext cx="5324492" cy="365125"/>
          </a:xfrm>
        </p:spPr>
        <p:txBody>
          <a:bodyPr/>
          <a:lstStyle/>
          <a:p>
            <a:r>
              <a:rPr lang="en-GB" dirty="0"/>
              <a:t>Exploring how emerging open science services can enhance institutional publication data</a:t>
            </a:r>
          </a:p>
          <a:p>
            <a:endParaRPr lang="en-GB" dirty="0"/>
          </a:p>
        </p:txBody>
      </p:sp>
      <p:sp>
        <p:nvSpPr>
          <p:cNvPr id="6" name="Slide Number Placeholder 5">
            <a:extLst>
              <a:ext uri="{FF2B5EF4-FFF2-40B4-BE49-F238E27FC236}">
                <a16:creationId xmlns:a16="http://schemas.microsoft.com/office/drawing/2014/main" xmlns="" id="{9F7234A9-EA15-0247-A579-5EBB96BE45B9}"/>
              </a:ext>
            </a:extLst>
          </p:cNvPr>
          <p:cNvSpPr>
            <a:spLocks noGrp="1"/>
          </p:cNvSpPr>
          <p:nvPr>
            <p:ph type="sldNum" sz="quarter" idx="12"/>
          </p:nvPr>
        </p:nvSpPr>
        <p:spPr/>
        <p:txBody>
          <a:bodyPr/>
          <a:lstStyle/>
          <a:p>
            <a:fld id="{786194A1-5B28-41B4-A256-7AB656992733}" type="slidenum">
              <a:rPr lang="en-GB" smtClean="0"/>
              <a:t>46</a:t>
            </a:fld>
            <a:endParaRPr lang="en-GB"/>
          </a:p>
        </p:txBody>
      </p:sp>
      <p:pic>
        <p:nvPicPr>
          <p:cNvPr id="13" name="Picture 12">
            <a:extLst>
              <a:ext uri="{FF2B5EF4-FFF2-40B4-BE49-F238E27FC236}">
                <a16:creationId xmlns:a16="http://schemas.microsoft.com/office/drawing/2014/main" xmlns="" id="{263DDDBE-BEEE-4143-913F-30A989EA5B67}"/>
              </a:ext>
            </a:extLst>
          </p:cNvPr>
          <p:cNvPicPr>
            <a:picLocks noChangeAspect="1"/>
          </p:cNvPicPr>
          <p:nvPr/>
        </p:nvPicPr>
        <p:blipFill>
          <a:blip r:embed="rId3"/>
          <a:stretch>
            <a:fillRect/>
          </a:stretch>
        </p:blipFill>
        <p:spPr>
          <a:xfrm>
            <a:off x="988205" y="851024"/>
            <a:ext cx="6771874" cy="4510508"/>
          </a:xfrm>
          <a:prstGeom prst="rect">
            <a:avLst/>
          </a:prstGeom>
          <a:noFill/>
          <a:ln>
            <a:solidFill>
              <a:schemeClr val="accent1"/>
            </a:solidFill>
          </a:ln>
        </p:spPr>
      </p:pic>
      <p:sp>
        <p:nvSpPr>
          <p:cNvPr id="14" name="TextBox 13">
            <a:extLst>
              <a:ext uri="{FF2B5EF4-FFF2-40B4-BE49-F238E27FC236}">
                <a16:creationId xmlns:a16="http://schemas.microsoft.com/office/drawing/2014/main" xmlns="" id="{99ECEF9A-485D-5948-A439-55C7E226F96B}"/>
              </a:ext>
            </a:extLst>
          </p:cNvPr>
          <p:cNvSpPr txBox="1"/>
          <p:nvPr/>
        </p:nvSpPr>
        <p:spPr>
          <a:xfrm>
            <a:off x="449706" y="5555322"/>
            <a:ext cx="7848872" cy="830997"/>
          </a:xfrm>
          <a:prstGeom prst="rect">
            <a:avLst/>
          </a:prstGeom>
          <a:noFill/>
          <a:ln>
            <a:solidFill>
              <a:schemeClr val="accent1"/>
            </a:solidFill>
          </a:ln>
        </p:spPr>
        <p:txBody>
          <a:bodyPr wrap="square" rtlCol="0">
            <a:spAutoFit/>
          </a:bodyPr>
          <a:lstStyle/>
          <a:p>
            <a:r>
              <a:rPr lang="en-GB" sz="1600" dirty="0"/>
              <a:t>Kramer, Bianca; Bosman, Jeroen (2015): 101 Innovations in Scholarly Communication - the Changing Research Workflow. </a:t>
            </a:r>
            <a:r>
              <a:rPr lang="en-GB" sz="1600" dirty="0" err="1"/>
              <a:t>figshare</a:t>
            </a:r>
            <a:r>
              <a:rPr lang="en-GB" sz="1600" dirty="0"/>
              <a:t>. Poster. Online: </a:t>
            </a:r>
            <a:r>
              <a:rPr lang="en-GB" sz="1600" dirty="0">
                <a:hlinkClick r:id="rId4" tooltip="Press Ctrl/Cmd + C to copy"/>
              </a:rPr>
              <a:t>https://doi.org/10.6084/m9.figshare.1286826.v1</a:t>
            </a:r>
            <a:endParaRPr lang="en-US" sz="1600" dirty="0"/>
          </a:p>
        </p:txBody>
      </p:sp>
    </p:spTree>
    <p:extLst>
      <p:ext uri="{BB962C8B-B14F-4D97-AF65-F5344CB8AC3E}">
        <p14:creationId xmlns:p14="http://schemas.microsoft.com/office/powerpoint/2010/main" val="394672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C036F-A01C-E342-AC58-733BB40B17F1}"/>
              </a:ext>
            </a:extLst>
          </p:cNvPr>
          <p:cNvSpPr>
            <a:spLocks noGrp="1"/>
          </p:cNvSpPr>
          <p:nvPr>
            <p:ph type="title"/>
          </p:nvPr>
        </p:nvSpPr>
        <p:spPr/>
        <p:txBody>
          <a:bodyPr/>
          <a:lstStyle/>
          <a:p>
            <a:r>
              <a:rPr lang="en-US" dirty="0"/>
              <a:t>The future? </a:t>
            </a:r>
            <a:br>
              <a:rPr lang="en-US" dirty="0"/>
            </a:br>
            <a:r>
              <a:rPr lang="en-US" dirty="0"/>
              <a:t>Plan S</a:t>
            </a:r>
          </a:p>
        </p:txBody>
      </p:sp>
      <p:sp>
        <p:nvSpPr>
          <p:cNvPr id="3" name="Content Placeholder 2">
            <a:extLst>
              <a:ext uri="{FF2B5EF4-FFF2-40B4-BE49-F238E27FC236}">
                <a16:creationId xmlns:a16="http://schemas.microsoft.com/office/drawing/2014/main" xmlns="" id="{6FB05DA1-D8B9-3645-80F6-29292D98AD4B}"/>
              </a:ext>
            </a:extLst>
          </p:cNvPr>
          <p:cNvSpPr>
            <a:spLocks noGrp="1"/>
          </p:cNvSpPr>
          <p:nvPr>
            <p:ph idx="1"/>
          </p:nvPr>
        </p:nvSpPr>
        <p:spPr>
          <a:xfrm>
            <a:off x="215843" y="1596963"/>
            <a:ext cx="8388606" cy="4701819"/>
          </a:xfrm>
        </p:spPr>
        <p:txBody>
          <a:bodyPr>
            <a:normAutofit fontScale="85000" lnSpcReduction="10000"/>
          </a:bodyPr>
          <a:lstStyle/>
          <a:p>
            <a:pPr fontAlgn="base"/>
            <a:r>
              <a:rPr lang="en-US" dirty="0">
                <a:solidFill>
                  <a:schemeClr val="tx1"/>
                </a:solidFill>
              </a:rPr>
              <a:t>Target: </a:t>
            </a:r>
          </a:p>
          <a:p>
            <a:pPr fontAlgn="base"/>
            <a:r>
              <a:rPr lang="en-GB" dirty="0">
                <a:solidFill>
                  <a:schemeClr val="tx1"/>
                </a:solidFill>
              </a:rPr>
              <a:t>“After 1 January 2020 scientific publications on the results from research funded by public grants provided by national and European research councils and funding bodies, must be published in compliant Open Access Journals or on compliant Open Access Platforms.”</a:t>
            </a:r>
          </a:p>
          <a:p>
            <a:endParaRPr lang="en-GB" dirty="0">
              <a:solidFill>
                <a:schemeClr val="tx1"/>
              </a:solidFill>
            </a:endParaRPr>
          </a:p>
          <a:p>
            <a:r>
              <a:rPr lang="en-GB" dirty="0">
                <a:solidFill>
                  <a:schemeClr val="tx1"/>
                </a:solidFill>
              </a:rPr>
              <a:t>Ten principles (including): </a:t>
            </a:r>
          </a:p>
          <a:p>
            <a:pPr marL="285750" indent="-285750">
              <a:buFontTx/>
              <a:buChar char="-"/>
            </a:pPr>
            <a:r>
              <a:rPr lang="en-GB" dirty="0">
                <a:solidFill>
                  <a:schemeClr val="tx1"/>
                </a:solidFill>
              </a:rPr>
              <a:t>Authors retain copyright of their publication with no restrictions. All publications must be published under an open license, preferably the Creative Commons Attribution Licence CC BY. </a:t>
            </a:r>
          </a:p>
          <a:p>
            <a:pPr marL="285750" indent="-285750">
              <a:buFontTx/>
              <a:buChar char="-"/>
            </a:pPr>
            <a:r>
              <a:rPr lang="en-GB" dirty="0">
                <a:solidFill>
                  <a:schemeClr val="tx1"/>
                </a:solidFill>
              </a:rPr>
              <a:t>The Funders will ensure jointly the establishment of robust criteria and requirements for the services that compliant high quality Open Access journals and Open Access platforms must provide;</a:t>
            </a:r>
          </a:p>
          <a:p>
            <a:pPr marL="285750" indent="-285750">
              <a:buFontTx/>
              <a:buChar char="-"/>
            </a:pPr>
            <a:r>
              <a:rPr lang="en-GB" dirty="0">
                <a:solidFill>
                  <a:schemeClr val="tx1"/>
                </a:solidFill>
              </a:rPr>
              <a:t>The ‘hybrid’ model of publishing is not compliant with the above principles </a:t>
            </a:r>
          </a:p>
          <a:p>
            <a:pPr marL="285750" indent="-285750">
              <a:buFontTx/>
              <a:buChar char="-"/>
            </a:pPr>
            <a:r>
              <a:rPr lang="en-GB" dirty="0">
                <a:solidFill>
                  <a:schemeClr val="tx1"/>
                </a:solidFill>
              </a:rPr>
              <a:t>When Open Access publication fees are applied, their funding is standardised and capped (across Europe)</a:t>
            </a:r>
          </a:p>
          <a:p>
            <a:endParaRPr lang="en-GB" dirty="0">
              <a:solidFill>
                <a:schemeClr val="tx1"/>
              </a:solidFill>
            </a:endParaRPr>
          </a:p>
          <a:p>
            <a:r>
              <a:rPr lang="en-GB" dirty="0">
                <a:solidFill>
                  <a:schemeClr val="tx1"/>
                </a:solidFill>
              </a:rPr>
              <a:t>Full details here: </a:t>
            </a:r>
            <a:r>
              <a:rPr lang="en-GB" dirty="0">
                <a:solidFill>
                  <a:schemeClr val="tx1"/>
                </a:solidFill>
                <a:hlinkClick r:id="rId3"/>
              </a:rPr>
              <a:t>https://www.scienceeurope.org/coalition-s/</a:t>
            </a:r>
            <a:r>
              <a:rPr lang="en-GB" dirty="0">
                <a:solidFill>
                  <a:schemeClr val="tx1"/>
                </a:solidFill>
              </a:rPr>
              <a:t> </a:t>
            </a:r>
            <a:br>
              <a:rPr lang="en-GB" dirty="0">
                <a:solidFill>
                  <a:schemeClr val="tx1"/>
                </a:solidFill>
              </a:rPr>
            </a:br>
            <a:endParaRPr lang="en-GB" dirty="0">
              <a:solidFill>
                <a:schemeClr val="tx1"/>
              </a:solidFill>
            </a:endParaRPr>
          </a:p>
          <a:p>
            <a:endParaRPr lang="en-US" dirty="0">
              <a:solidFill>
                <a:schemeClr val="tx1"/>
              </a:solidFill>
            </a:endParaRPr>
          </a:p>
        </p:txBody>
      </p:sp>
      <p:sp>
        <p:nvSpPr>
          <p:cNvPr id="4" name="Date Placeholder 3">
            <a:extLst>
              <a:ext uri="{FF2B5EF4-FFF2-40B4-BE49-F238E27FC236}">
                <a16:creationId xmlns:a16="http://schemas.microsoft.com/office/drawing/2014/main" xmlns="" id="{3A9D85F7-D8BD-5E44-AD26-95958BD7AD2A}"/>
              </a:ext>
            </a:extLst>
          </p:cNvPr>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a:extLst>
              <a:ext uri="{FF2B5EF4-FFF2-40B4-BE49-F238E27FC236}">
                <a16:creationId xmlns:a16="http://schemas.microsoft.com/office/drawing/2014/main" xmlns="" id="{7F37668C-4EE1-7549-B729-EFCA1904E171}"/>
              </a:ext>
            </a:extLst>
          </p:cNvPr>
          <p:cNvSpPr>
            <a:spLocks noGrp="1"/>
          </p:cNvSpPr>
          <p:nvPr>
            <p:ph type="ftr" sz="quarter" idx="11"/>
          </p:nvPr>
        </p:nvSpPr>
        <p:spPr>
          <a:xfrm>
            <a:off x="1695779" y="6426300"/>
            <a:ext cx="5612847" cy="365125"/>
          </a:xfrm>
        </p:spPr>
        <p:txBody>
          <a:bodyPr/>
          <a:lstStyle/>
          <a:p>
            <a:r>
              <a:rPr lang="en-GB" dirty="0"/>
              <a:t>Exploring how emerging open science services can enhance institutional publication data</a:t>
            </a:r>
          </a:p>
        </p:txBody>
      </p:sp>
      <p:sp>
        <p:nvSpPr>
          <p:cNvPr id="6" name="Slide Number Placeholder 5">
            <a:extLst>
              <a:ext uri="{FF2B5EF4-FFF2-40B4-BE49-F238E27FC236}">
                <a16:creationId xmlns:a16="http://schemas.microsoft.com/office/drawing/2014/main" xmlns="" id="{F5EAFE5C-980E-2D47-BA58-E49CFC4C5653}"/>
              </a:ext>
            </a:extLst>
          </p:cNvPr>
          <p:cNvSpPr>
            <a:spLocks noGrp="1"/>
          </p:cNvSpPr>
          <p:nvPr>
            <p:ph type="sldNum" sz="quarter" idx="12"/>
          </p:nvPr>
        </p:nvSpPr>
        <p:spPr/>
        <p:txBody>
          <a:bodyPr/>
          <a:lstStyle/>
          <a:p>
            <a:fld id="{786194A1-5B28-41B4-A256-7AB656992733}" type="slidenum">
              <a:rPr lang="en-GB" smtClean="0"/>
              <a:t>47</a:t>
            </a:fld>
            <a:endParaRPr lang="en-GB" dirty="0"/>
          </a:p>
        </p:txBody>
      </p:sp>
      <p:pic>
        <p:nvPicPr>
          <p:cNvPr id="7" name="Picture 6">
            <a:extLst>
              <a:ext uri="{FF2B5EF4-FFF2-40B4-BE49-F238E27FC236}">
                <a16:creationId xmlns:a16="http://schemas.microsoft.com/office/drawing/2014/main" xmlns="" id="{88FB47C0-D810-4F40-BB90-283CD5748C17}"/>
              </a:ext>
            </a:extLst>
          </p:cNvPr>
          <p:cNvPicPr>
            <a:picLocks noChangeAspect="1"/>
          </p:cNvPicPr>
          <p:nvPr/>
        </p:nvPicPr>
        <p:blipFill>
          <a:blip r:embed="rId4"/>
          <a:stretch>
            <a:fillRect/>
          </a:stretch>
        </p:blipFill>
        <p:spPr>
          <a:xfrm>
            <a:off x="5149828" y="85589"/>
            <a:ext cx="2086791" cy="1168603"/>
          </a:xfrm>
          <a:prstGeom prst="rect">
            <a:avLst/>
          </a:prstGeom>
        </p:spPr>
      </p:pic>
    </p:spTree>
    <p:extLst>
      <p:ext uri="{BB962C8B-B14F-4D97-AF65-F5344CB8AC3E}">
        <p14:creationId xmlns:p14="http://schemas.microsoft.com/office/powerpoint/2010/main" val="145736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B7168C-25AB-BF44-89F6-7358DA3881CC}"/>
              </a:ext>
            </a:extLst>
          </p:cNvPr>
          <p:cNvSpPr>
            <a:spLocks noGrp="1"/>
          </p:cNvSpPr>
          <p:nvPr>
            <p:ph type="title"/>
          </p:nvPr>
        </p:nvSpPr>
        <p:spPr/>
        <p:txBody>
          <a:bodyPr/>
          <a:lstStyle/>
          <a:p>
            <a:r>
              <a:rPr lang="en-US" dirty="0"/>
              <a:t>Plan S </a:t>
            </a:r>
            <a:br>
              <a:rPr lang="en-US" dirty="0"/>
            </a:br>
            <a:r>
              <a:rPr lang="en-US" dirty="0"/>
              <a:t>Initial questions</a:t>
            </a:r>
          </a:p>
        </p:txBody>
      </p:sp>
      <p:sp>
        <p:nvSpPr>
          <p:cNvPr id="3" name="Content Placeholder 2">
            <a:extLst>
              <a:ext uri="{FF2B5EF4-FFF2-40B4-BE49-F238E27FC236}">
                <a16:creationId xmlns:a16="http://schemas.microsoft.com/office/drawing/2014/main" xmlns="" id="{444C7528-390E-234E-A40A-C9B72A50E03D}"/>
              </a:ext>
            </a:extLst>
          </p:cNvPr>
          <p:cNvSpPr>
            <a:spLocks noGrp="1"/>
          </p:cNvSpPr>
          <p:nvPr>
            <p:ph idx="1"/>
          </p:nvPr>
        </p:nvSpPr>
        <p:spPr>
          <a:xfrm>
            <a:off x="215843" y="1412775"/>
            <a:ext cx="8316598" cy="2591469"/>
          </a:xfrm>
          <a:ln>
            <a:solidFill>
              <a:schemeClr val="accent1"/>
            </a:solidFill>
          </a:ln>
        </p:spPr>
        <p:txBody>
          <a:bodyPr>
            <a:noAutofit/>
          </a:bodyPr>
          <a:lstStyle/>
          <a:p>
            <a:r>
              <a:rPr lang="en-GB" dirty="0">
                <a:solidFill>
                  <a:schemeClr val="tx1"/>
                </a:solidFill>
              </a:rPr>
              <a:t>…I think this is one of the stronger funder-based policies in Open Access that has been committed to in recent years, and they should be applauded for that. So one of the key weakness for me is again the focus on APC-driven Open Access. This is just one part of a complex ecosystem, such as green OA (or self archiving) which is free for authors, and would also motivate the improvement and connectivity of existing library/institutional infrastructure and subject repositories.</a:t>
            </a:r>
          </a:p>
          <a:p>
            <a:r>
              <a:rPr lang="en-US" sz="1400" dirty="0">
                <a:solidFill>
                  <a:schemeClr val="tx1"/>
                </a:solidFill>
              </a:rPr>
              <a:t>- Jon Tennant. 2018. </a:t>
            </a:r>
            <a:r>
              <a:rPr lang="en-GB" sz="1400" dirty="0">
                <a:solidFill>
                  <a:schemeClr val="tx1"/>
                </a:solidFill>
              </a:rPr>
              <a:t>Full comments about ‘Plan S’ and the future of Open Access in Europe. 6</a:t>
            </a:r>
            <a:r>
              <a:rPr lang="en-GB" sz="1400" baseline="30000" dirty="0">
                <a:solidFill>
                  <a:schemeClr val="tx1"/>
                </a:solidFill>
              </a:rPr>
              <a:t>th</a:t>
            </a:r>
            <a:r>
              <a:rPr lang="en-GB" sz="1400" dirty="0">
                <a:solidFill>
                  <a:schemeClr val="tx1"/>
                </a:solidFill>
              </a:rPr>
              <a:t> September. Online: </a:t>
            </a:r>
            <a:r>
              <a:rPr lang="en-GB" sz="1400" dirty="0">
                <a:solidFill>
                  <a:schemeClr val="tx1"/>
                </a:solidFill>
                <a:hlinkClick r:id="rId3"/>
              </a:rPr>
              <a:t>http://fossilsandshit.com/full-comments-about-plan-s-and-the-future-of-oa</a:t>
            </a:r>
            <a:r>
              <a:rPr lang="en-GB" sz="1400" dirty="0">
                <a:hlinkClick r:id="rId3"/>
              </a:rPr>
              <a:t>/</a:t>
            </a:r>
            <a:r>
              <a:rPr lang="en-GB" sz="1400" dirty="0"/>
              <a:t> </a:t>
            </a:r>
          </a:p>
          <a:p>
            <a:r>
              <a:rPr lang="en-US" dirty="0">
                <a:solidFill>
                  <a:schemeClr val="tx1"/>
                </a:solidFill>
              </a:rPr>
              <a:t> </a:t>
            </a:r>
          </a:p>
        </p:txBody>
      </p:sp>
      <p:sp>
        <p:nvSpPr>
          <p:cNvPr id="4" name="Date Placeholder 3">
            <a:extLst>
              <a:ext uri="{FF2B5EF4-FFF2-40B4-BE49-F238E27FC236}">
                <a16:creationId xmlns:a16="http://schemas.microsoft.com/office/drawing/2014/main" xmlns="" id="{2B4047EC-D4F7-B743-91EE-6F491F660A1D}"/>
              </a:ext>
            </a:extLst>
          </p:cNvPr>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a:extLst>
              <a:ext uri="{FF2B5EF4-FFF2-40B4-BE49-F238E27FC236}">
                <a16:creationId xmlns:a16="http://schemas.microsoft.com/office/drawing/2014/main" xmlns="" id="{A6946C50-6578-4648-94FF-7440F8803D82}"/>
              </a:ext>
            </a:extLst>
          </p:cNvPr>
          <p:cNvSpPr>
            <a:spLocks noGrp="1"/>
          </p:cNvSpPr>
          <p:nvPr>
            <p:ph type="ftr" sz="quarter" idx="11"/>
          </p:nvPr>
        </p:nvSpPr>
        <p:spPr>
          <a:xfrm>
            <a:off x="1740677" y="6492875"/>
            <a:ext cx="5540516" cy="365125"/>
          </a:xfrm>
        </p:spPr>
        <p:txBody>
          <a:bodyPr/>
          <a:lstStyle/>
          <a:p>
            <a:r>
              <a:rPr lang="en-GB" dirty="0"/>
              <a:t>Exploring how emerging open science services can enhance institutional publication data</a:t>
            </a:r>
          </a:p>
          <a:p>
            <a:endParaRPr lang="en-GB" dirty="0"/>
          </a:p>
        </p:txBody>
      </p:sp>
      <p:sp>
        <p:nvSpPr>
          <p:cNvPr id="6" name="Slide Number Placeholder 5">
            <a:extLst>
              <a:ext uri="{FF2B5EF4-FFF2-40B4-BE49-F238E27FC236}">
                <a16:creationId xmlns:a16="http://schemas.microsoft.com/office/drawing/2014/main" xmlns="" id="{D32F445A-48BF-964C-BBFA-4942A559CEDE}"/>
              </a:ext>
            </a:extLst>
          </p:cNvPr>
          <p:cNvSpPr>
            <a:spLocks noGrp="1"/>
          </p:cNvSpPr>
          <p:nvPr>
            <p:ph type="sldNum" sz="quarter" idx="12"/>
          </p:nvPr>
        </p:nvSpPr>
        <p:spPr/>
        <p:txBody>
          <a:bodyPr/>
          <a:lstStyle/>
          <a:p>
            <a:fld id="{786194A1-5B28-41B4-A256-7AB656992733}" type="slidenum">
              <a:rPr lang="en-GB" smtClean="0"/>
              <a:t>48</a:t>
            </a:fld>
            <a:endParaRPr lang="en-GB"/>
          </a:p>
        </p:txBody>
      </p:sp>
      <p:pic>
        <p:nvPicPr>
          <p:cNvPr id="8" name="Picture 7">
            <a:extLst>
              <a:ext uri="{FF2B5EF4-FFF2-40B4-BE49-F238E27FC236}">
                <a16:creationId xmlns:a16="http://schemas.microsoft.com/office/drawing/2014/main" xmlns="" id="{7CAAFA54-8193-B741-8DA5-711EFCD75CD1}"/>
              </a:ext>
            </a:extLst>
          </p:cNvPr>
          <p:cNvPicPr>
            <a:picLocks noChangeAspect="1"/>
          </p:cNvPicPr>
          <p:nvPr/>
        </p:nvPicPr>
        <p:blipFill>
          <a:blip r:embed="rId4"/>
          <a:stretch>
            <a:fillRect/>
          </a:stretch>
        </p:blipFill>
        <p:spPr>
          <a:xfrm>
            <a:off x="5149828" y="85589"/>
            <a:ext cx="2086791" cy="1168603"/>
          </a:xfrm>
          <a:prstGeom prst="rect">
            <a:avLst/>
          </a:prstGeom>
        </p:spPr>
      </p:pic>
      <p:sp>
        <p:nvSpPr>
          <p:cNvPr id="9" name="TextBox 8">
            <a:extLst>
              <a:ext uri="{FF2B5EF4-FFF2-40B4-BE49-F238E27FC236}">
                <a16:creationId xmlns:a16="http://schemas.microsoft.com/office/drawing/2014/main" xmlns="" id="{92662A12-9479-F14F-941F-6C0D7E8EC055}"/>
              </a:ext>
            </a:extLst>
          </p:cNvPr>
          <p:cNvSpPr txBox="1"/>
          <p:nvPr/>
        </p:nvSpPr>
        <p:spPr>
          <a:xfrm>
            <a:off x="215843" y="4162829"/>
            <a:ext cx="8316598" cy="2000548"/>
          </a:xfrm>
          <a:prstGeom prst="rect">
            <a:avLst/>
          </a:prstGeom>
          <a:noFill/>
          <a:ln>
            <a:solidFill>
              <a:schemeClr val="accent1"/>
            </a:solidFill>
          </a:ln>
        </p:spPr>
        <p:txBody>
          <a:bodyPr wrap="square" rtlCol="0">
            <a:spAutoFit/>
          </a:bodyPr>
          <a:lstStyle/>
          <a:p>
            <a:r>
              <a:rPr lang="en-GB" sz="1600" dirty="0"/>
              <a:t>…who decides the level of the cap? What does this mean for policies on green open access, where publications from subscription journals are placed in open repositories sometimes after an embargo period? How will smaller institutions whose libraries lack the funding to cover article processing charges comply?</a:t>
            </a:r>
          </a:p>
          <a:p>
            <a:endParaRPr lang="en-GB" sz="1400" dirty="0"/>
          </a:p>
          <a:p>
            <a:r>
              <a:rPr lang="en-GB" sz="1400" dirty="0"/>
              <a:t>- Martin Eve. 2018. Dial S for strategy. </a:t>
            </a:r>
            <a:r>
              <a:rPr lang="en-GB" sz="1400" dirty="0" err="1"/>
              <a:t>ResearchResearch</a:t>
            </a:r>
            <a:r>
              <a:rPr lang="en-GB" sz="1400" dirty="0"/>
              <a:t>. 5</a:t>
            </a:r>
            <a:r>
              <a:rPr lang="en-GB" sz="1400" baseline="30000" dirty="0"/>
              <a:t>th</a:t>
            </a:r>
            <a:r>
              <a:rPr lang="en-GB" sz="1400" dirty="0"/>
              <a:t> September. Online: </a:t>
            </a:r>
            <a:r>
              <a:rPr lang="en-GB" sz="1400" dirty="0">
                <a:hlinkClick r:id="rId5"/>
              </a:rPr>
              <a:t>https://www.researchresearch.com/news/article/?articleId=1376978</a:t>
            </a:r>
            <a:r>
              <a:rPr lang="en-GB" sz="1400" dirty="0"/>
              <a:t> </a:t>
            </a:r>
          </a:p>
          <a:p>
            <a:endParaRPr lang="en-GB" dirty="0"/>
          </a:p>
        </p:txBody>
      </p:sp>
    </p:spTree>
    <p:extLst>
      <p:ext uri="{BB962C8B-B14F-4D97-AF65-F5344CB8AC3E}">
        <p14:creationId xmlns:p14="http://schemas.microsoft.com/office/powerpoint/2010/main" val="57438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FC929-DDD6-7C4D-A901-69836B41E996}"/>
              </a:ext>
            </a:extLst>
          </p:cNvPr>
          <p:cNvSpPr>
            <a:spLocks noGrp="1"/>
          </p:cNvSpPr>
          <p:nvPr>
            <p:ph type="title"/>
          </p:nvPr>
        </p:nvSpPr>
        <p:spPr/>
        <p:txBody>
          <a:bodyPr/>
          <a:lstStyle/>
          <a:p>
            <a:r>
              <a:rPr lang="en-US" dirty="0"/>
              <a:t>Thank you! Any questions? </a:t>
            </a:r>
          </a:p>
        </p:txBody>
      </p:sp>
      <p:sp>
        <p:nvSpPr>
          <p:cNvPr id="3" name="Content Placeholder 2">
            <a:extLst>
              <a:ext uri="{FF2B5EF4-FFF2-40B4-BE49-F238E27FC236}">
                <a16:creationId xmlns:a16="http://schemas.microsoft.com/office/drawing/2014/main" xmlns="" id="{946680E4-3F24-124E-B735-520FEADF0E21}"/>
              </a:ext>
            </a:extLst>
          </p:cNvPr>
          <p:cNvSpPr>
            <a:spLocks noGrp="1"/>
          </p:cNvSpPr>
          <p:nvPr>
            <p:ph idx="1"/>
          </p:nvPr>
        </p:nvSpPr>
        <p:spPr>
          <a:xfrm>
            <a:off x="287851" y="1196752"/>
            <a:ext cx="8316598" cy="3240358"/>
          </a:xfrm>
          <a:ln>
            <a:solidFill>
              <a:schemeClr val="accent1"/>
            </a:solidFill>
          </a:ln>
        </p:spPr>
        <p:txBody>
          <a:bodyPr>
            <a:normAutofit lnSpcReduction="10000"/>
          </a:bodyPr>
          <a:lstStyle/>
          <a:p>
            <a:r>
              <a:rPr lang="en-US" dirty="0">
                <a:solidFill>
                  <a:schemeClr val="tx1"/>
                </a:solidFill>
              </a:rPr>
              <a:t>Further reading: </a:t>
            </a:r>
          </a:p>
          <a:p>
            <a:r>
              <a:rPr lang="en-GB" dirty="0">
                <a:solidFill>
                  <a:schemeClr val="tx1"/>
                </a:solidFill>
              </a:rPr>
              <a:t>Piwowar, H.; </a:t>
            </a:r>
            <a:r>
              <a:rPr lang="en-GB" dirty="0" err="1">
                <a:solidFill>
                  <a:schemeClr val="tx1"/>
                </a:solidFill>
              </a:rPr>
              <a:t>Priem</a:t>
            </a:r>
            <a:r>
              <a:rPr lang="en-GB" dirty="0">
                <a:solidFill>
                  <a:schemeClr val="tx1"/>
                </a:solidFill>
              </a:rPr>
              <a:t>, J.; </a:t>
            </a:r>
            <a:r>
              <a:rPr lang="en-GB" dirty="0" err="1">
                <a:solidFill>
                  <a:schemeClr val="tx1"/>
                </a:solidFill>
              </a:rPr>
              <a:t>Larivière</a:t>
            </a:r>
            <a:r>
              <a:rPr lang="en-GB" dirty="0">
                <a:solidFill>
                  <a:schemeClr val="tx1"/>
                </a:solidFill>
              </a:rPr>
              <a:t>, V.; </a:t>
            </a:r>
            <a:r>
              <a:rPr lang="en-GB" dirty="0" err="1">
                <a:solidFill>
                  <a:schemeClr val="tx1"/>
                </a:solidFill>
              </a:rPr>
              <a:t>Alperin</a:t>
            </a:r>
            <a:r>
              <a:rPr lang="en-GB" dirty="0">
                <a:solidFill>
                  <a:schemeClr val="tx1"/>
                </a:solidFill>
              </a:rPr>
              <a:t>, J.P.; Matthias, L.; Norlander, B.; Farley, A.; West, J.; </a:t>
            </a:r>
            <a:r>
              <a:rPr lang="en-GB" dirty="0" err="1">
                <a:solidFill>
                  <a:schemeClr val="tx1"/>
                </a:solidFill>
              </a:rPr>
              <a:t>Haustein</a:t>
            </a:r>
            <a:r>
              <a:rPr lang="en-GB" dirty="0">
                <a:solidFill>
                  <a:schemeClr val="tx1"/>
                </a:solidFill>
              </a:rPr>
              <a:t>, S. The state of OA: A large-scale analysis of the prevalence and impact of Open Access articles. </a:t>
            </a:r>
            <a:r>
              <a:rPr lang="en-GB" i="1" dirty="0" err="1">
                <a:solidFill>
                  <a:schemeClr val="tx1"/>
                </a:solidFill>
              </a:rPr>
              <a:t>PeerJ</a:t>
            </a:r>
            <a:r>
              <a:rPr lang="en-GB" dirty="0">
                <a:solidFill>
                  <a:schemeClr val="tx1"/>
                </a:solidFill>
              </a:rPr>
              <a:t> </a:t>
            </a:r>
            <a:r>
              <a:rPr lang="en-GB" b="1" dirty="0">
                <a:solidFill>
                  <a:schemeClr val="tx1"/>
                </a:solidFill>
              </a:rPr>
              <a:t>2018</a:t>
            </a:r>
            <a:r>
              <a:rPr lang="en-GB" dirty="0">
                <a:solidFill>
                  <a:schemeClr val="tx1"/>
                </a:solidFill>
              </a:rPr>
              <a:t>, </a:t>
            </a:r>
            <a:r>
              <a:rPr lang="en-GB" i="1" dirty="0">
                <a:solidFill>
                  <a:schemeClr val="tx1"/>
                </a:solidFill>
              </a:rPr>
              <a:t>6</a:t>
            </a:r>
            <a:r>
              <a:rPr lang="en-GB" dirty="0">
                <a:solidFill>
                  <a:schemeClr val="tx1"/>
                </a:solidFill>
              </a:rPr>
              <a:t>, e4375. [</a:t>
            </a:r>
            <a:r>
              <a:rPr lang="en-GB" dirty="0">
                <a:solidFill>
                  <a:schemeClr val="tx1"/>
                </a:solidFill>
                <a:hlinkClick r:id="rId3"/>
              </a:rPr>
              <a:t>Google Scholar</a:t>
            </a:r>
            <a:r>
              <a:rPr lang="en-GB" dirty="0">
                <a:solidFill>
                  <a:schemeClr val="tx1"/>
                </a:solidFill>
              </a:rPr>
              <a:t>] [</a:t>
            </a:r>
            <a:r>
              <a:rPr lang="en-GB" dirty="0">
                <a:solidFill>
                  <a:schemeClr val="tx1"/>
                </a:solidFill>
                <a:hlinkClick r:id="rId4"/>
              </a:rPr>
              <a:t>CrossRef</a:t>
            </a:r>
            <a:r>
              <a:rPr lang="en-GB" dirty="0">
                <a:solidFill>
                  <a:schemeClr val="tx1"/>
                </a:solidFill>
              </a:rPr>
              <a:t>] [</a:t>
            </a:r>
            <a:r>
              <a:rPr lang="en-GB" dirty="0">
                <a:solidFill>
                  <a:schemeClr val="tx1"/>
                </a:solidFill>
                <a:hlinkClick r:id="rId5"/>
              </a:rPr>
              <a:t>PubMed</a:t>
            </a:r>
            <a:r>
              <a:rPr lang="en-GB" dirty="0">
                <a:solidFill>
                  <a:schemeClr val="tx1"/>
                </a:solidFill>
              </a:rPr>
              <a:t>]</a:t>
            </a:r>
          </a:p>
          <a:p>
            <a:r>
              <a:rPr lang="en-GB" dirty="0">
                <a:solidFill>
                  <a:schemeClr val="tx1"/>
                </a:solidFill>
              </a:rPr>
              <a:t>Martín-Martín, A.; Rodrigo Costas, T.; Emilio, D. Evidence of Open Access of Scientific Publications in Google Scholar: A Large-scale Analysis. </a:t>
            </a:r>
            <a:r>
              <a:rPr lang="en-GB" i="1" dirty="0" err="1">
                <a:solidFill>
                  <a:schemeClr val="tx1"/>
                </a:solidFill>
              </a:rPr>
              <a:t>ArXiv</a:t>
            </a:r>
            <a:r>
              <a:rPr lang="en-GB" dirty="0">
                <a:solidFill>
                  <a:schemeClr val="tx1"/>
                </a:solidFill>
              </a:rPr>
              <a:t> </a:t>
            </a:r>
            <a:r>
              <a:rPr lang="en-GB" b="1" dirty="0">
                <a:solidFill>
                  <a:schemeClr val="tx1"/>
                </a:solidFill>
              </a:rPr>
              <a:t>2018</a:t>
            </a:r>
            <a:r>
              <a:rPr lang="en-GB" dirty="0">
                <a:solidFill>
                  <a:schemeClr val="tx1"/>
                </a:solidFill>
              </a:rPr>
              <a:t>. [</a:t>
            </a:r>
            <a:r>
              <a:rPr lang="en-GB" dirty="0">
                <a:solidFill>
                  <a:schemeClr val="tx1"/>
                </a:solidFill>
                <a:hlinkClick r:id="rId6"/>
              </a:rPr>
              <a:t>Google Scholar</a:t>
            </a:r>
            <a:r>
              <a:rPr lang="en-GB" dirty="0">
                <a:solidFill>
                  <a:schemeClr val="tx1"/>
                </a:solidFill>
              </a:rPr>
              <a:t>] [</a:t>
            </a:r>
            <a:r>
              <a:rPr lang="en-GB" dirty="0">
                <a:solidFill>
                  <a:schemeClr val="tx1"/>
                </a:solidFill>
                <a:hlinkClick r:id="rId7"/>
              </a:rPr>
              <a:t>CrossRef</a:t>
            </a:r>
            <a:r>
              <a:rPr lang="en-GB" dirty="0">
                <a:solidFill>
                  <a:schemeClr val="tx1"/>
                </a:solidFill>
              </a:rPr>
              <a:t>]</a:t>
            </a:r>
          </a:p>
          <a:p>
            <a:r>
              <a:rPr lang="en-GB" dirty="0">
                <a:solidFill>
                  <a:schemeClr val="tx1"/>
                </a:solidFill>
              </a:rPr>
              <a:t>Walters, D.; Daley, C. Enhancing Institutional Publication Data Using Emergent Open Science Services. </a:t>
            </a:r>
            <a:r>
              <a:rPr lang="en-GB" i="1" dirty="0">
                <a:solidFill>
                  <a:schemeClr val="tx1"/>
                </a:solidFill>
              </a:rPr>
              <a:t>Publications</a:t>
            </a:r>
            <a:r>
              <a:rPr lang="en-GB" dirty="0">
                <a:solidFill>
                  <a:schemeClr val="tx1"/>
                </a:solidFill>
              </a:rPr>
              <a:t> </a:t>
            </a:r>
            <a:r>
              <a:rPr lang="en-GB" b="1" dirty="0">
                <a:solidFill>
                  <a:schemeClr val="tx1"/>
                </a:solidFill>
              </a:rPr>
              <a:t>2018</a:t>
            </a:r>
            <a:r>
              <a:rPr lang="en-GB" dirty="0">
                <a:solidFill>
                  <a:schemeClr val="tx1"/>
                </a:solidFill>
              </a:rPr>
              <a:t>, </a:t>
            </a:r>
            <a:r>
              <a:rPr lang="en-GB" i="1" dirty="0">
                <a:solidFill>
                  <a:schemeClr val="tx1"/>
                </a:solidFill>
              </a:rPr>
              <a:t>6</a:t>
            </a:r>
            <a:r>
              <a:rPr lang="en-GB" dirty="0">
                <a:solidFill>
                  <a:schemeClr val="tx1"/>
                </a:solidFill>
              </a:rPr>
              <a:t>, 23. DOI: </a:t>
            </a:r>
            <a:r>
              <a:rPr lang="en-GB" dirty="0">
                <a:solidFill>
                  <a:schemeClr val="tx1"/>
                </a:solidFill>
                <a:hlinkClick r:id="rId8"/>
              </a:rPr>
              <a:t>https://doi.org/10.3390/publications6020023</a:t>
            </a:r>
            <a:r>
              <a:rPr lang="en-GB" dirty="0">
                <a:solidFill>
                  <a:schemeClr val="tx1"/>
                </a:solidFill>
              </a:rPr>
              <a:t> </a:t>
            </a:r>
          </a:p>
          <a:p>
            <a:endParaRPr lang="en-US" dirty="0"/>
          </a:p>
        </p:txBody>
      </p:sp>
      <p:sp>
        <p:nvSpPr>
          <p:cNvPr id="4" name="Date Placeholder 3">
            <a:extLst>
              <a:ext uri="{FF2B5EF4-FFF2-40B4-BE49-F238E27FC236}">
                <a16:creationId xmlns:a16="http://schemas.microsoft.com/office/drawing/2014/main" xmlns="" id="{214959E3-7616-204C-B3E2-186DF552B618}"/>
              </a:ext>
            </a:extLst>
          </p:cNvPr>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a:extLst>
              <a:ext uri="{FF2B5EF4-FFF2-40B4-BE49-F238E27FC236}">
                <a16:creationId xmlns:a16="http://schemas.microsoft.com/office/drawing/2014/main" xmlns="" id="{0A3A1428-2DA3-E74E-811A-D77271496285}"/>
              </a:ext>
            </a:extLst>
          </p:cNvPr>
          <p:cNvSpPr>
            <a:spLocks noGrp="1"/>
          </p:cNvSpPr>
          <p:nvPr>
            <p:ph type="ftr" sz="quarter" idx="11"/>
          </p:nvPr>
        </p:nvSpPr>
        <p:spPr>
          <a:xfrm>
            <a:off x="1711896" y="6492875"/>
            <a:ext cx="5324492" cy="365125"/>
          </a:xfrm>
        </p:spPr>
        <p:txBody>
          <a:bodyPr/>
          <a:lstStyle/>
          <a:p>
            <a:r>
              <a:rPr lang="en-GB" dirty="0"/>
              <a:t>Exploring how emerging open science services can enhance institutional publication data</a:t>
            </a:r>
          </a:p>
          <a:p>
            <a:endParaRPr lang="en-GB" dirty="0"/>
          </a:p>
        </p:txBody>
      </p:sp>
      <p:sp>
        <p:nvSpPr>
          <p:cNvPr id="6" name="Slide Number Placeholder 5">
            <a:extLst>
              <a:ext uri="{FF2B5EF4-FFF2-40B4-BE49-F238E27FC236}">
                <a16:creationId xmlns:a16="http://schemas.microsoft.com/office/drawing/2014/main" xmlns="" id="{33B27D12-AE29-1143-B389-8B8817314152}"/>
              </a:ext>
            </a:extLst>
          </p:cNvPr>
          <p:cNvSpPr>
            <a:spLocks noGrp="1"/>
          </p:cNvSpPr>
          <p:nvPr>
            <p:ph type="sldNum" sz="quarter" idx="12"/>
          </p:nvPr>
        </p:nvSpPr>
        <p:spPr/>
        <p:txBody>
          <a:bodyPr/>
          <a:lstStyle/>
          <a:p>
            <a:fld id="{786194A1-5B28-41B4-A256-7AB656992733}" type="slidenum">
              <a:rPr lang="en-GB" smtClean="0"/>
              <a:t>49</a:t>
            </a:fld>
            <a:endParaRPr lang="en-GB"/>
          </a:p>
        </p:txBody>
      </p:sp>
      <p:sp>
        <p:nvSpPr>
          <p:cNvPr id="7" name="TextBox 6">
            <a:extLst>
              <a:ext uri="{FF2B5EF4-FFF2-40B4-BE49-F238E27FC236}">
                <a16:creationId xmlns:a16="http://schemas.microsoft.com/office/drawing/2014/main" xmlns="" id="{9F59A166-6B4D-1D47-9838-F8A54E7B71C2}"/>
              </a:ext>
            </a:extLst>
          </p:cNvPr>
          <p:cNvSpPr txBox="1"/>
          <p:nvPr/>
        </p:nvSpPr>
        <p:spPr>
          <a:xfrm>
            <a:off x="287851" y="4797152"/>
            <a:ext cx="8361965" cy="1200329"/>
          </a:xfrm>
          <a:prstGeom prst="rect">
            <a:avLst/>
          </a:prstGeom>
          <a:noFill/>
          <a:ln>
            <a:solidFill>
              <a:schemeClr val="accent1"/>
            </a:solidFill>
          </a:ln>
        </p:spPr>
        <p:txBody>
          <a:bodyPr wrap="square" rtlCol="0">
            <a:spAutoFit/>
          </a:bodyPr>
          <a:lstStyle/>
          <a:p>
            <a:r>
              <a:rPr lang="en-US" dirty="0"/>
              <a:t>Follow us on Twitter: </a:t>
            </a:r>
          </a:p>
          <a:p>
            <a:endParaRPr lang="en-US" dirty="0"/>
          </a:p>
          <a:p>
            <a:r>
              <a:rPr lang="en-US" dirty="0"/>
              <a:t>@</a:t>
            </a:r>
            <a:r>
              <a:rPr lang="en-US" dirty="0" err="1"/>
              <a:t>cr_daley</a:t>
            </a:r>
            <a:endParaRPr lang="en-US" dirty="0"/>
          </a:p>
          <a:p>
            <a:r>
              <a:rPr lang="en-US" dirty="0"/>
              <a:t>@_</a:t>
            </a:r>
            <a:r>
              <a:rPr lang="en-US" dirty="0" err="1"/>
              <a:t>DavidWalters</a:t>
            </a:r>
            <a:endParaRPr lang="en-US" dirty="0"/>
          </a:p>
        </p:txBody>
      </p:sp>
    </p:spTree>
    <p:extLst>
      <p:ext uri="{BB962C8B-B14F-4D97-AF65-F5344CB8AC3E}">
        <p14:creationId xmlns:p14="http://schemas.microsoft.com/office/powerpoint/2010/main" val="394923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UK policy landscape – levels of OA</a:t>
            </a:r>
          </a:p>
        </p:txBody>
      </p:sp>
      <p:sp>
        <p:nvSpPr>
          <p:cNvPr id="3" name="Content Placeholder 2"/>
          <p:cNvSpPr>
            <a:spLocks noGrp="1"/>
          </p:cNvSpPr>
          <p:nvPr>
            <p:ph idx="1"/>
          </p:nvPr>
        </p:nvSpPr>
        <p:spPr>
          <a:xfrm>
            <a:off x="323528" y="2176292"/>
            <a:ext cx="3312368" cy="4023687"/>
          </a:xfrm>
          <a:ln>
            <a:solidFill>
              <a:schemeClr val="accent1"/>
            </a:solidFill>
          </a:ln>
        </p:spPr>
        <p:txBody>
          <a:bodyPr>
            <a:normAutofit lnSpcReduction="10000"/>
          </a:bodyPr>
          <a:lstStyle/>
          <a:p>
            <a:pPr marL="342900" indent="-342900">
              <a:buFont typeface="Arial" panose="020B0604020202020204" pitchFamily="34" charset="0"/>
              <a:buChar char="•"/>
            </a:pPr>
            <a:r>
              <a:rPr lang="en-GB" dirty="0">
                <a:solidFill>
                  <a:schemeClr val="tx1"/>
                </a:solidFill>
              </a:rPr>
              <a:t>Universities UK found 37% of UK publications were open access on publication in 2016. </a:t>
            </a:r>
          </a:p>
          <a:p>
            <a:pPr marL="342900" indent="-342900">
              <a:buFont typeface="Arial" panose="020B0604020202020204" pitchFamily="34" charset="0"/>
              <a:buChar char="•"/>
            </a:pPr>
            <a:r>
              <a:rPr lang="en-GB" dirty="0">
                <a:solidFill>
                  <a:schemeClr val="tx1"/>
                </a:solidFill>
              </a:rPr>
              <a:t>More than half available to view within 12 months of publication (either Gold or Green)</a:t>
            </a:r>
          </a:p>
          <a:p>
            <a:pPr marL="342900" indent="-342900">
              <a:buFont typeface="Arial" panose="020B0604020202020204" pitchFamily="34" charset="0"/>
              <a:buChar char="•"/>
            </a:pPr>
            <a:r>
              <a:rPr lang="en-GB" dirty="0">
                <a:solidFill>
                  <a:schemeClr val="tx1"/>
                </a:solidFill>
              </a:rPr>
              <a:t>Universities UK. 2017. Monitoring the Transition to Open Access. Online: </a:t>
            </a:r>
            <a:r>
              <a:rPr lang="en-GB" dirty="0">
                <a:solidFill>
                  <a:schemeClr val="tx1"/>
                </a:solidFill>
                <a:hlinkClick r:id="rId3"/>
              </a:rPr>
              <a:t>http://www.universitiesuk.ac.uk/policy-and-analysis/reports/Documents/2017/monitoring-transition-open-access-2017.pdf</a:t>
            </a:r>
            <a:r>
              <a:rPr lang="en-GB" dirty="0">
                <a:solidFill>
                  <a:schemeClr val="tx1"/>
                </a:solidFill>
              </a:rPr>
              <a:t> </a:t>
            </a:r>
          </a:p>
          <a:p>
            <a:pPr marL="342900" indent="-342900">
              <a:buFont typeface="Arial" panose="020B0604020202020204" pitchFamily="34" charset="0"/>
              <a:buChar char="•"/>
            </a:pPr>
            <a:endParaRPr lang="en-GB" dirty="0">
              <a:solidFill>
                <a:schemeClr val="tx1"/>
              </a:solidFill>
            </a:endParaRP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dirty="0"/>
          </a:p>
        </p:txBody>
      </p:sp>
      <p:sp>
        <p:nvSpPr>
          <p:cNvPr id="5" name="Footer Placeholder 4"/>
          <p:cNvSpPr>
            <a:spLocks noGrp="1"/>
          </p:cNvSpPr>
          <p:nvPr>
            <p:ph type="ftr" sz="quarter" idx="11"/>
          </p:nvPr>
        </p:nvSpPr>
        <p:spPr>
          <a:xfrm>
            <a:off x="1695780" y="6426300"/>
            <a:ext cx="5756540" cy="365125"/>
          </a:xfrm>
        </p:spPr>
        <p:txBody>
          <a:bodyPr/>
          <a:lstStyle/>
          <a:p>
            <a:r>
              <a:rPr lang="en-GB" dirty="0"/>
              <a:t>Exploring how emerging open science services can enhance institutional publication data</a:t>
            </a:r>
          </a:p>
        </p:txBody>
      </p:sp>
      <p:sp>
        <p:nvSpPr>
          <p:cNvPr id="6" name="Slide Number Placeholder 5"/>
          <p:cNvSpPr>
            <a:spLocks noGrp="1"/>
          </p:cNvSpPr>
          <p:nvPr>
            <p:ph type="sldNum" sz="quarter" idx="12"/>
          </p:nvPr>
        </p:nvSpPr>
        <p:spPr/>
        <p:txBody>
          <a:bodyPr/>
          <a:lstStyle/>
          <a:p>
            <a:fld id="{786194A1-5B28-41B4-A256-7AB656992733}" type="slidenum">
              <a:rPr lang="en-GB" smtClean="0"/>
              <a:t>5</a:t>
            </a:fld>
            <a:endParaRPr lang="en-GB"/>
          </a:p>
        </p:txBody>
      </p:sp>
      <p:pic>
        <p:nvPicPr>
          <p:cNvPr id="7" name="Picture 6">
            <a:extLst>
              <a:ext uri="{FF2B5EF4-FFF2-40B4-BE49-F238E27FC236}">
                <a16:creationId xmlns:a16="http://schemas.microsoft.com/office/drawing/2014/main" xmlns="" id="{AC10288B-5602-0A4B-8B86-BCB352037203}"/>
              </a:ext>
            </a:extLst>
          </p:cNvPr>
          <p:cNvPicPr>
            <a:picLocks noChangeAspect="1"/>
          </p:cNvPicPr>
          <p:nvPr/>
        </p:nvPicPr>
        <p:blipFill>
          <a:blip r:embed="rId4"/>
          <a:stretch>
            <a:fillRect/>
          </a:stretch>
        </p:blipFill>
        <p:spPr>
          <a:xfrm>
            <a:off x="683568" y="811261"/>
            <a:ext cx="1728192" cy="1203027"/>
          </a:xfrm>
          <a:prstGeom prst="rect">
            <a:avLst/>
          </a:prstGeom>
        </p:spPr>
      </p:pic>
      <p:sp>
        <p:nvSpPr>
          <p:cNvPr id="12" name="TextBox 11">
            <a:extLst>
              <a:ext uri="{FF2B5EF4-FFF2-40B4-BE49-F238E27FC236}">
                <a16:creationId xmlns:a16="http://schemas.microsoft.com/office/drawing/2014/main" xmlns="" id="{A46B9489-75F1-784A-8902-CB1EFDD22752}"/>
              </a:ext>
            </a:extLst>
          </p:cNvPr>
          <p:cNvSpPr txBox="1"/>
          <p:nvPr/>
        </p:nvSpPr>
        <p:spPr>
          <a:xfrm>
            <a:off x="4374142" y="2176292"/>
            <a:ext cx="3798258" cy="4031947"/>
          </a:xfrm>
          <a:prstGeom prst="rect">
            <a:avLst/>
          </a:prstGeom>
          <a:noFill/>
          <a:ln>
            <a:solidFill>
              <a:schemeClr val="accent1"/>
            </a:solidFill>
          </a:ln>
        </p:spPr>
        <p:txBody>
          <a:bodyPr wrap="square" rtlCol="0">
            <a:normAutofit fontScale="92500" lnSpcReduction="20000"/>
          </a:bodyPr>
          <a:lstStyle/>
          <a:p>
            <a:pPr marL="285750" indent="-285750">
              <a:buFont typeface="Arial" panose="020B0604020202020204" pitchFamily="34" charset="0"/>
              <a:buChar char="•"/>
            </a:pPr>
            <a:r>
              <a:rPr lang="en-GB" sz="1700" dirty="0"/>
              <a:t>Research England report, June 2018. </a:t>
            </a:r>
          </a:p>
          <a:p>
            <a:endParaRPr lang="en-GB" sz="1700" dirty="0"/>
          </a:p>
          <a:p>
            <a:pPr marL="285750" indent="-285750">
              <a:buFont typeface="Arial" panose="020B0604020202020204" pitchFamily="34" charset="0"/>
              <a:buChar char="•"/>
            </a:pPr>
            <a:r>
              <a:rPr lang="en-GB" sz="1700" dirty="0"/>
              <a:t>‘…</a:t>
            </a:r>
            <a:r>
              <a:rPr lang="en-GB" sz="1700" b="1" dirty="0"/>
              <a:t>over 80 per cent of the outputs covered </a:t>
            </a:r>
            <a:r>
              <a:rPr lang="en-GB" sz="1700" dirty="0"/>
              <a:t>meet the policy requirements, or an exception is known to apply […]. </a:t>
            </a:r>
            <a:r>
              <a:rPr lang="en-GB" sz="1700" b="1" dirty="0"/>
              <a:t>This represents an enormous achievement</a:t>
            </a:r>
            <a:r>
              <a:rPr lang="en-GB" sz="1700" dirty="0"/>
              <a:t>, contributing to increased access and use of UK research.’</a:t>
            </a:r>
          </a:p>
          <a:p>
            <a:endParaRPr lang="en-GB" sz="1700" dirty="0"/>
          </a:p>
          <a:p>
            <a:pPr marL="285750" indent="-285750">
              <a:buFont typeface="Arial" panose="020B0604020202020204" pitchFamily="34" charset="0"/>
              <a:buChar char="•"/>
            </a:pPr>
            <a:r>
              <a:rPr lang="en-GB" sz="1700" dirty="0"/>
              <a:t>Research England. 2018. Monitoring sector progress towards compliance with funder open access policies. Online: </a:t>
            </a:r>
            <a:r>
              <a:rPr lang="en-GB" sz="1700" dirty="0">
                <a:hlinkClick r:id="rId5"/>
              </a:rPr>
              <a:t>https://re.ukri.org/documents/2018/research-england-open-access-report-pdf/</a:t>
            </a:r>
            <a:r>
              <a:rPr lang="en-GB" sz="1700" dirty="0"/>
              <a:t> </a:t>
            </a:r>
          </a:p>
          <a:p>
            <a:pPr marL="285750" indent="-285750">
              <a:buFontTx/>
              <a:buChar char="-"/>
            </a:pPr>
            <a:endParaRPr lang="en-GB" dirty="0"/>
          </a:p>
          <a:p>
            <a:endParaRPr lang="en-GB" dirty="0"/>
          </a:p>
        </p:txBody>
      </p:sp>
      <p:pic>
        <p:nvPicPr>
          <p:cNvPr id="9" name="Picture 8">
            <a:extLst>
              <a:ext uri="{FF2B5EF4-FFF2-40B4-BE49-F238E27FC236}">
                <a16:creationId xmlns:a16="http://schemas.microsoft.com/office/drawing/2014/main" xmlns="" id="{65D1E3DA-0CE3-074E-B630-67C163B95FE3}"/>
              </a:ext>
            </a:extLst>
          </p:cNvPr>
          <p:cNvPicPr>
            <a:picLocks noChangeAspect="1"/>
          </p:cNvPicPr>
          <p:nvPr/>
        </p:nvPicPr>
        <p:blipFill>
          <a:blip r:embed="rId6"/>
          <a:stretch>
            <a:fillRect/>
          </a:stretch>
        </p:blipFill>
        <p:spPr>
          <a:xfrm>
            <a:off x="4968875" y="852964"/>
            <a:ext cx="2339752" cy="1169876"/>
          </a:xfrm>
          <a:prstGeom prst="rect">
            <a:avLst/>
          </a:prstGeom>
        </p:spPr>
      </p:pic>
    </p:spTree>
    <p:extLst>
      <p:ext uri="{BB962C8B-B14F-4D97-AF65-F5344CB8AC3E}">
        <p14:creationId xmlns:p14="http://schemas.microsoft.com/office/powerpoint/2010/main" val="113966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6F3399-FBF2-E14E-B2DC-2A3A3657C247}"/>
              </a:ext>
            </a:extLst>
          </p:cNvPr>
          <p:cNvSpPr>
            <a:spLocks noGrp="1"/>
          </p:cNvSpPr>
          <p:nvPr>
            <p:ph type="title"/>
          </p:nvPr>
        </p:nvSpPr>
        <p:spPr>
          <a:xfrm>
            <a:off x="278454" y="385284"/>
            <a:ext cx="8316598" cy="1143000"/>
          </a:xfrm>
        </p:spPr>
        <p:txBody>
          <a:bodyPr/>
          <a:lstStyle/>
          <a:p>
            <a:r>
              <a:rPr lang="en-US" dirty="0"/>
              <a:t>UK policy landscape</a:t>
            </a:r>
            <a:br>
              <a:rPr lang="en-US" dirty="0"/>
            </a:br>
            <a:r>
              <a:rPr lang="en-US" dirty="0"/>
              <a:t>Some concerns – OA as a tick-box exercise</a:t>
            </a:r>
          </a:p>
        </p:txBody>
      </p:sp>
      <p:sp>
        <p:nvSpPr>
          <p:cNvPr id="4" name="Date Placeholder 3">
            <a:extLst>
              <a:ext uri="{FF2B5EF4-FFF2-40B4-BE49-F238E27FC236}">
                <a16:creationId xmlns:a16="http://schemas.microsoft.com/office/drawing/2014/main" xmlns="" id="{E8BB182E-B4CA-A044-9930-FFC7AF234E4A}"/>
              </a:ext>
            </a:extLst>
          </p:cNvPr>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a:extLst>
              <a:ext uri="{FF2B5EF4-FFF2-40B4-BE49-F238E27FC236}">
                <a16:creationId xmlns:a16="http://schemas.microsoft.com/office/drawing/2014/main" xmlns="" id="{CE678D1E-E83F-D949-99C9-AF9808D1212E}"/>
              </a:ext>
            </a:extLst>
          </p:cNvPr>
          <p:cNvSpPr>
            <a:spLocks noGrp="1"/>
          </p:cNvSpPr>
          <p:nvPr>
            <p:ph type="ftr" sz="quarter" idx="11"/>
          </p:nvPr>
        </p:nvSpPr>
        <p:spPr>
          <a:xfrm>
            <a:off x="1695779" y="6426300"/>
            <a:ext cx="5612847" cy="365125"/>
          </a:xfrm>
        </p:spPr>
        <p:txBody>
          <a:bodyPr/>
          <a:lstStyle/>
          <a:p>
            <a:r>
              <a:rPr lang="en-GB" dirty="0"/>
              <a:t>Exploring how emerging open science services can enhance institutional publication data</a:t>
            </a:r>
          </a:p>
        </p:txBody>
      </p:sp>
      <p:sp>
        <p:nvSpPr>
          <p:cNvPr id="6" name="Slide Number Placeholder 5">
            <a:extLst>
              <a:ext uri="{FF2B5EF4-FFF2-40B4-BE49-F238E27FC236}">
                <a16:creationId xmlns:a16="http://schemas.microsoft.com/office/drawing/2014/main" xmlns="" id="{3CC1EFA8-6DE5-B846-9D5A-1FD8CB37B37B}"/>
              </a:ext>
            </a:extLst>
          </p:cNvPr>
          <p:cNvSpPr>
            <a:spLocks noGrp="1"/>
          </p:cNvSpPr>
          <p:nvPr>
            <p:ph type="sldNum" sz="quarter" idx="12"/>
          </p:nvPr>
        </p:nvSpPr>
        <p:spPr/>
        <p:txBody>
          <a:bodyPr/>
          <a:lstStyle/>
          <a:p>
            <a:fld id="{786194A1-5B28-41B4-A256-7AB656992733}" type="slidenum">
              <a:rPr lang="en-GB" smtClean="0"/>
              <a:t>6</a:t>
            </a:fld>
            <a:endParaRPr lang="en-GB"/>
          </a:p>
        </p:txBody>
      </p:sp>
      <p:pic>
        <p:nvPicPr>
          <p:cNvPr id="7" name="Picture 2" descr="\\acfs1\lbsf\lbstddw\Downloads\checklist-1766064_1280.png">
            <a:extLst>
              <a:ext uri="{FF2B5EF4-FFF2-40B4-BE49-F238E27FC236}">
                <a16:creationId xmlns:a16="http://schemas.microsoft.com/office/drawing/2014/main" xmlns="" id="{185EA874-B4E2-B440-81AF-7B1404DAB873}"/>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373003" y="1412776"/>
            <a:ext cx="4127500" cy="4452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8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F19A7C-0D51-F84C-9E12-721BB717B48E}"/>
              </a:ext>
            </a:extLst>
          </p:cNvPr>
          <p:cNvSpPr>
            <a:spLocks noGrp="1"/>
          </p:cNvSpPr>
          <p:nvPr>
            <p:ph type="title"/>
          </p:nvPr>
        </p:nvSpPr>
        <p:spPr/>
        <p:txBody>
          <a:bodyPr/>
          <a:lstStyle/>
          <a:p>
            <a:r>
              <a:rPr lang="en-US" dirty="0"/>
              <a:t>UK policy landscape</a:t>
            </a:r>
            <a:br>
              <a:rPr lang="en-US" dirty="0"/>
            </a:br>
            <a:r>
              <a:rPr lang="en-US" dirty="0"/>
              <a:t>Some concerns – duplication of effort</a:t>
            </a:r>
          </a:p>
        </p:txBody>
      </p:sp>
      <p:sp>
        <p:nvSpPr>
          <p:cNvPr id="4" name="Date Placeholder 3">
            <a:extLst>
              <a:ext uri="{FF2B5EF4-FFF2-40B4-BE49-F238E27FC236}">
                <a16:creationId xmlns:a16="http://schemas.microsoft.com/office/drawing/2014/main" xmlns="" id="{F228CA2A-CFD4-554A-8B7F-27BA997690C0}"/>
              </a:ext>
            </a:extLst>
          </p:cNvPr>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a:extLst>
              <a:ext uri="{FF2B5EF4-FFF2-40B4-BE49-F238E27FC236}">
                <a16:creationId xmlns:a16="http://schemas.microsoft.com/office/drawing/2014/main" xmlns="" id="{4CC1C467-9702-2740-AFA2-AB2FED9A9FF0}"/>
              </a:ext>
            </a:extLst>
          </p:cNvPr>
          <p:cNvSpPr>
            <a:spLocks noGrp="1"/>
          </p:cNvSpPr>
          <p:nvPr>
            <p:ph type="ftr" sz="quarter" idx="11"/>
          </p:nvPr>
        </p:nvSpPr>
        <p:spPr>
          <a:xfrm>
            <a:off x="1732715" y="6503119"/>
            <a:ext cx="5540516" cy="365125"/>
          </a:xfrm>
        </p:spPr>
        <p:txBody>
          <a:bodyPr/>
          <a:lstStyle/>
          <a:p>
            <a:r>
              <a:rPr lang="en-GB" dirty="0"/>
              <a:t>Exploring how emerging open science services can enhance institutional publication data</a:t>
            </a:r>
          </a:p>
          <a:p>
            <a:endParaRPr lang="en-GB" dirty="0"/>
          </a:p>
        </p:txBody>
      </p:sp>
      <p:sp>
        <p:nvSpPr>
          <p:cNvPr id="6" name="Slide Number Placeholder 5">
            <a:extLst>
              <a:ext uri="{FF2B5EF4-FFF2-40B4-BE49-F238E27FC236}">
                <a16:creationId xmlns:a16="http://schemas.microsoft.com/office/drawing/2014/main" xmlns="" id="{16089CA3-9CC2-6741-970D-36C4A2AC66F3}"/>
              </a:ext>
            </a:extLst>
          </p:cNvPr>
          <p:cNvSpPr>
            <a:spLocks noGrp="1"/>
          </p:cNvSpPr>
          <p:nvPr>
            <p:ph type="sldNum" sz="quarter" idx="12"/>
          </p:nvPr>
        </p:nvSpPr>
        <p:spPr/>
        <p:txBody>
          <a:bodyPr/>
          <a:lstStyle/>
          <a:p>
            <a:fld id="{786194A1-5B28-41B4-A256-7AB656992733}" type="slidenum">
              <a:rPr lang="en-GB" smtClean="0"/>
              <a:t>7</a:t>
            </a:fld>
            <a:endParaRPr lang="en-GB"/>
          </a:p>
        </p:txBody>
      </p:sp>
      <p:pic>
        <p:nvPicPr>
          <p:cNvPr id="7" name="Picture 2" descr="Computer says no | COMPUTER SAYS DEPOSIT AGAIN | image tagged in computer says no | made w/ Imgflip meme maker">
            <a:extLst>
              <a:ext uri="{FF2B5EF4-FFF2-40B4-BE49-F238E27FC236}">
                <a16:creationId xmlns:a16="http://schemas.microsoft.com/office/drawing/2014/main" xmlns="" id="{1C658DA4-7B40-5D4E-8DC1-28ED47D87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43" y="1489595"/>
            <a:ext cx="7011234" cy="438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42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33A075-4CC2-3643-8A5E-6F123D7925DA}"/>
              </a:ext>
            </a:extLst>
          </p:cNvPr>
          <p:cNvSpPr>
            <a:spLocks noGrp="1"/>
          </p:cNvSpPr>
          <p:nvPr>
            <p:ph type="title"/>
          </p:nvPr>
        </p:nvSpPr>
        <p:spPr/>
        <p:txBody>
          <a:bodyPr/>
          <a:lstStyle/>
          <a:p>
            <a:r>
              <a:rPr lang="en-US" dirty="0"/>
              <a:t>UK policy landscape – recent discussions</a:t>
            </a:r>
          </a:p>
        </p:txBody>
      </p:sp>
      <p:sp>
        <p:nvSpPr>
          <p:cNvPr id="3" name="Content Placeholder 2">
            <a:extLst>
              <a:ext uri="{FF2B5EF4-FFF2-40B4-BE49-F238E27FC236}">
                <a16:creationId xmlns:a16="http://schemas.microsoft.com/office/drawing/2014/main" xmlns="" id="{3B41ECBD-2C5A-C546-9B4A-1A9174DD1760}"/>
              </a:ext>
            </a:extLst>
          </p:cNvPr>
          <p:cNvSpPr>
            <a:spLocks noGrp="1"/>
          </p:cNvSpPr>
          <p:nvPr>
            <p:ph idx="1"/>
          </p:nvPr>
        </p:nvSpPr>
        <p:spPr>
          <a:xfrm>
            <a:off x="215843" y="1173063"/>
            <a:ext cx="8316598" cy="2160240"/>
          </a:xfrm>
          <a:ln>
            <a:solidFill>
              <a:schemeClr val="accent1"/>
            </a:solidFill>
          </a:ln>
        </p:spPr>
        <p:txBody>
          <a:bodyPr>
            <a:normAutofit lnSpcReduction="10000"/>
          </a:bodyPr>
          <a:lstStyle/>
          <a:p>
            <a:r>
              <a:rPr lang="en-GB" b="1" dirty="0">
                <a:solidFill>
                  <a:schemeClr val="tx1"/>
                </a:solidFill>
              </a:rPr>
              <a:t>To my mind, we rushed in too quickly with policy demands instead of providing the mechanisms by which academic communities could form their own flavour of openness. </a:t>
            </a:r>
            <a:r>
              <a:rPr lang="en-GB" dirty="0">
                <a:solidFill>
                  <a:schemeClr val="tx1"/>
                </a:solidFill>
              </a:rPr>
              <a:t>At that point openness lost the opportunity to become a cultural norm because it then became a compliance issue. </a:t>
            </a:r>
            <a:r>
              <a:rPr lang="en-GB" b="1" dirty="0">
                <a:solidFill>
                  <a:schemeClr val="tx1"/>
                </a:solidFill>
              </a:rPr>
              <a:t>Academics did open because they HAD to, for fear of not being REF-</a:t>
            </a:r>
            <a:r>
              <a:rPr lang="en-GB" b="1" dirty="0" err="1">
                <a:solidFill>
                  <a:schemeClr val="tx1"/>
                </a:solidFill>
              </a:rPr>
              <a:t>submittable</a:t>
            </a:r>
            <a:r>
              <a:rPr lang="en-GB" b="1" dirty="0">
                <a:solidFill>
                  <a:schemeClr val="tx1"/>
                </a:solidFill>
              </a:rPr>
              <a:t> or being blacklisted for further funding.</a:t>
            </a:r>
          </a:p>
          <a:p>
            <a:r>
              <a:rPr lang="en-GB" sz="1400" dirty="0">
                <a:solidFill>
                  <a:schemeClr val="tx1"/>
                </a:solidFill>
              </a:rPr>
              <a:t>- Elizabeth Gadd. 2018. ‘Measuring openness: should we be careful what we wish for?’ Online: </a:t>
            </a:r>
            <a:r>
              <a:rPr lang="en-GB" sz="1400" dirty="0">
                <a:solidFill>
                  <a:schemeClr val="tx1"/>
                </a:solidFill>
                <a:hlinkClick r:id="rId3"/>
              </a:rPr>
              <a:t>https://thebibliomagician.wordpress.com/2018/08/21/measuring-openness-should-we-be-careful-what-we-wish-for/</a:t>
            </a:r>
            <a:r>
              <a:rPr lang="en-GB" sz="1400" dirty="0">
                <a:solidFill>
                  <a:schemeClr val="tx1"/>
                </a:solidFill>
              </a:rPr>
              <a:t> </a:t>
            </a:r>
          </a:p>
          <a:p>
            <a:endParaRPr lang="en-US" dirty="0"/>
          </a:p>
        </p:txBody>
      </p:sp>
      <p:sp>
        <p:nvSpPr>
          <p:cNvPr id="4" name="Date Placeholder 3">
            <a:extLst>
              <a:ext uri="{FF2B5EF4-FFF2-40B4-BE49-F238E27FC236}">
                <a16:creationId xmlns:a16="http://schemas.microsoft.com/office/drawing/2014/main" xmlns="" id="{37AD0F5E-28DE-9E48-9AC6-4A499D04C85F}"/>
              </a:ext>
            </a:extLst>
          </p:cNvPr>
          <p:cNvSpPr>
            <a:spLocks noGrp="1"/>
          </p:cNvSpPr>
          <p:nvPr>
            <p:ph type="dt" sz="half" idx="10"/>
          </p:nvPr>
        </p:nvSpPr>
        <p:spPr/>
        <p:txBody>
          <a:bodyPr/>
          <a:lstStyle/>
          <a:p>
            <a:fld id="{79F2AF39-F53C-4E00-924A-075C5FABD984}" type="datetime4">
              <a:rPr lang="en-GB" smtClean="0"/>
              <a:t>11 September 2018</a:t>
            </a:fld>
            <a:endParaRPr lang="en-GB"/>
          </a:p>
        </p:txBody>
      </p:sp>
      <p:sp>
        <p:nvSpPr>
          <p:cNvPr id="5" name="Footer Placeholder 4">
            <a:extLst>
              <a:ext uri="{FF2B5EF4-FFF2-40B4-BE49-F238E27FC236}">
                <a16:creationId xmlns:a16="http://schemas.microsoft.com/office/drawing/2014/main" xmlns="" id="{73F48ADA-16ED-6D46-B8FC-01D40548CC70}"/>
              </a:ext>
            </a:extLst>
          </p:cNvPr>
          <p:cNvSpPr>
            <a:spLocks noGrp="1"/>
          </p:cNvSpPr>
          <p:nvPr>
            <p:ph type="ftr" sz="quarter" idx="11"/>
          </p:nvPr>
        </p:nvSpPr>
        <p:spPr>
          <a:xfrm>
            <a:off x="1763688" y="6492875"/>
            <a:ext cx="5396500" cy="365125"/>
          </a:xfrm>
        </p:spPr>
        <p:txBody>
          <a:bodyPr/>
          <a:lstStyle/>
          <a:p>
            <a:r>
              <a:rPr lang="en-GB" dirty="0"/>
              <a:t>Exploring how emerging open science services can enhance institutional publication data</a:t>
            </a:r>
          </a:p>
          <a:p>
            <a:endParaRPr lang="en-GB" dirty="0"/>
          </a:p>
        </p:txBody>
      </p:sp>
      <p:sp>
        <p:nvSpPr>
          <p:cNvPr id="6" name="Slide Number Placeholder 5">
            <a:extLst>
              <a:ext uri="{FF2B5EF4-FFF2-40B4-BE49-F238E27FC236}">
                <a16:creationId xmlns:a16="http://schemas.microsoft.com/office/drawing/2014/main" xmlns="" id="{5712F8C0-5912-634D-B840-7FF09B86F509}"/>
              </a:ext>
            </a:extLst>
          </p:cNvPr>
          <p:cNvSpPr>
            <a:spLocks noGrp="1"/>
          </p:cNvSpPr>
          <p:nvPr>
            <p:ph type="sldNum" sz="quarter" idx="12"/>
          </p:nvPr>
        </p:nvSpPr>
        <p:spPr/>
        <p:txBody>
          <a:bodyPr/>
          <a:lstStyle/>
          <a:p>
            <a:fld id="{786194A1-5B28-41B4-A256-7AB656992733}" type="slidenum">
              <a:rPr lang="en-GB" smtClean="0"/>
              <a:t>8</a:t>
            </a:fld>
            <a:endParaRPr lang="en-GB"/>
          </a:p>
        </p:txBody>
      </p:sp>
      <p:sp>
        <p:nvSpPr>
          <p:cNvPr id="7" name="Rectangle 6">
            <a:extLst>
              <a:ext uri="{FF2B5EF4-FFF2-40B4-BE49-F238E27FC236}">
                <a16:creationId xmlns:a16="http://schemas.microsoft.com/office/drawing/2014/main" xmlns="" id="{68A3E8D8-DCA2-3848-BDF1-6E2B38FADBCF}"/>
              </a:ext>
            </a:extLst>
          </p:cNvPr>
          <p:cNvSpPr/>
          <p:nvPr/>
        </p:nvSpPr>
        <p:spPr>
          <a:xfrm>
            <a:off x="215843" y="3871464"/>
            <a:ext cx="8316598" cy="1969770"/>
          </a:xfrm>
          <a:prstGeom prst="rect">
            <a:avLst/>
          </a:prstGeom>
          <a:ln>
            <a:solidFill>
              <a:schemeClr val="accent1"/>
            </a:solidFill>
          </a:ln>
        </p:spPr>
        <p:txBody>
          <a:bodyPr wrap="square">
            <a:spAutoFit/>
          </a:bodyPr>
          <a:lstStyle/>
          <a:p>
            <a:r>
              <a:rPr lang="en-GB" sz="1600" dirty="0"/>
              <a:t>However, what is imperative to keep in mind when reading the report is that </a:t>
            </a:r>
            <a:r>
              <a:rPr lang="en-GB" sz="1600" b="1" dirty="0"/>
              <a:t>compliance with a policy is not the end goal of a policy in itself</a:t>
            </a:r>
            <a:r>
              <a:rPr lang="en-GB" sz="1600" dirty="0"/>
              <a:t>. While clearly the UK policies over the past five years have increased the amount of UK research that is available open access, we do need to ask ourselves ‘so what?’. </a:t>
            </a:r>
            <a:r>
              <a:rPr lang="en-GB" sz="1600" b="1" dirty="0"/>
              <a:t>What we are not measuring, or indeed even discussing, is the reason why we are doing this</a:t>
            </a:r>
            <a:r>
              <a:rPr lang="en-GB" sz="1600" dirty="0"/>
              <a:t>.</a:t>
            </a:r>
          </a:p>
          <a:p>
            <a:endParaRPr lang="en-GB" sz="1400" dirty="0"/>
          </a:p>
          <a:p>
            <a:r>
              <a:rPr lang="en-GB" sz="1400" dirty="0"/>
              <a:t>- Danny Kingsley. 2018. The institutions have spoken, </a:t>
            </a:r>
            <a:r>
              <a:rPr lang="en-GB" sz="1400" i="1" dirty="0"/>
              <a:t>Research England Blog</a:t>
            </a:r>
            <a:r>
              <a:rPr lang="en-GB" sz="1400" dirty="0"/>
              <a:t>. Online: </a:t>
            </a:r>
            <a:r>
              <a:rPr lang="en-GB" sz="1400" dirty="0">
                <a:hlinkClick r:id="rId4"/>
              </a:rPr>
              <a:t>https://re.ukri.org/blog/danny-kingsley/the-institutions-have-spoken/</a:t>
            </a:r>
            <a:r>
              <a:rPr lang="en-GB" sz="1400" dirty="0"/>
              <a:t> </a:t>
            </a:r>
          </a:p>
        </p:txBody>
      </p:sp>
    </p:spTree>
    <p:extLst>
      <p:ext uri="{BB962C8B-B14F-4D97-AF65-F5344CB8AC3E}">
        <p14:creationId xmlns:p14="http://schemas.microsoft.com/office/powerpoint/2010/main" val="228369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Global OA policy stack</a:t>
            </a:r>
          </a:p>
        </p:txBody>
      </p:sp>
      <p:sp>
        <p:nvSpPr>
          <p:cNvPr id="4" name="Date Placeholder 3"/>
          <p:cNvSpPr>
            <a:spLocks noGrp="1"/>
          </p:cNvSpPr>
          <p:nvPr>
            <p:ph type="dt" sz="half" idx="10"/>
          </p:nvPr>
        </p:nvSpPr>
        <p:spPr/>
        <p:txBody>
          <a:bodyPr/>
          <a:lstStyle/>
          <a:p>
            <a:fld id="{79F2AF39-F53C-4E00-924A-075C5FABD984}" type="datetime4">
              <a:rPr lang="en-GB" smtClean="0"/>
              <a:t>11 September 2018</a:t>
            </a:fld>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9</a:t>
            </a:fld>
            <a:endParaRPr lang="en-GB"/>
          </a:p>
        </p:txBody>
      </p:sp>
      <p:pic>
        <p:nvPicPr>
          <p:cNvPr id="2050" name="Picture 2" descr="ROA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361277"/>
            <a:ext cx="3456384" cy="105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hyopenresearch.org/images/ROARmapch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8" y="1003180"/>
            <a:ext cx="7240299"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2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UL_PowerPoint_Template">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6552_BUL_PowePoint_TPL_AW_2.pptx" id="{4D67F386-3FC6-4D8E-BFEC-44461FE00372}" vid="{C71F71E6-4BC7-4BD9-955D-5E456745AA43}"/>
    </a:ext>
  </a:extLst>
</a:theme>
</file>

<file path=ppt/theme/theme2.xml><?xml version="1.0" encoding="utf-8"?>
<a:theme xmlns:a="http://schemas.openxmlformats.org/drawingml/2006/main" name="1_BUL_PowerPoint_Template">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6552_BUL_PowePoint_TPL_AW_2.pptx" id="{4D67F386-3FC6-4D8E-BFEC-44461FE00372}" vid="{C71F71E6-4BC7-4BD9-955D-5E456745AA43}"/>
    </a:ext>
  </a:extLst>
</a:theme>
</file>

<file path=ppt/theme/theme3.xml><?xml version="1.0" encoding="utf-8"?>
<a:theme xmlns:a="http://schemas.openxmlformats.org/drawingml/2006/main" name="2_BUL_PowerPoint_Template">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6552_BUL_PowePoint_TPL_AW_2.pptx" id="{4D67F386-3FC6-4D8E-BFEC-44461FE00372}" vid="{C71F71E6-4BC7-4BD9-955D-5E456745AA43}"/>
    </a:ext>
  </a:extLst>
</a:theme>
</file>

<file path=ppt/theme/theme4.xml><?xml version="1.0" encoding="utf-8"?>
<a:theme xmlns:a="http://schemas.openxmlformats.org/drawingml/2006/main" name="3_BUL_PowerPoint_Template">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6552_BUL_PowePoint_TPL_AW_2.pptx" id="{4D67F386-3FC6-4D8E-BFEC-44461FE00372}" vid="{C71F71E6-4BC7-4BD9-955D-5E456745AA43}"/>
    </a:ext>
  </a:extLst>
</a:theme>
</file>

<file path=ppt/theme/theme5.xml><?xml version="1.0" encoding="utf-8"?>
<a:theme xmlns:a="http://schemas.openxmlformats.org/drawingml/2006/main" name="4_BUL_PowerPoint_Template">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6552_BUL_PowePoint_TPL_AW_2.pptx" id="{4D67F386-3FC6-4D8E-BFEC-44461FE00372}" vid="{C71F71E6-4BC7-4BD9-955D-5E456745AA43}"/>
    </a:ext>
  </a:extLst>
</a:theme>
</file>

<file path=ppt/theme/theme6.xml><?xml version="1.0" encoding="utf-8"?>
<a:theme xmlns:a="http://schemas.openxmlformats.org/drawingml/2006/main" name="5_BUL_PowerPoint_Template">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6552_BUL_PowePoint_TPL_AW_2.pptx" id="{4D67F386-3FC6-4D8E-BFEC-44461FE00372}" vid="{C71F71E6-4BC7-4BD9-955D-5E456745AA4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runelBaseOwner0 xmlns="5d5708a1-be64-4dd8-b23f-86f8077807fc">
      <Terms xmlns="http://schemas.microsoft.com/office/infopath/2007/PartnerControls">
        <TermInfo xmlns="http://schemas.microsoft.com/office/infopath/2007/PartnerControls">
          <TermName xmlns="http://schemas.microsoft.com/office/infopath/2007/PartnerControls">Internal Communications</TermName>
          <TermId xmlns="http://schemas.microsoft.com/office/infopath/2007/PartnerControls">01e1b302-1141-47e6-ae68-8b0ede583215</TermId>
        </TermInfo>
      </Terms>
    </BrunelBaseOwner0>
    <BrunelBaseAudience0 xmlns="5d5708a1-be64-4dd8-b23f-86f8077807fc">
      <Terms xmlns="http://schemas.microsoft.com/office/infopath/2007/PartnerControls"/>
    </BrunelBaseAudience0>
    <TaxCatchAll xmlns="661b2912-86bd-4e39-bd39-8f258fbfc00f">
      <Value>5</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runel Document" ma:contentTypeID="0x010100B5A4C08D27C9458A8DBC831B2C0EF43F00634F7760D2E05144AC897B9BA0E1737B" ma:contentTypeVersion="0" ma:contentTypeDescription="This is the base type for all Brunel documents." ma:contentTypeScope="" ma:versionID="f8e48280e771a6377a68217391fb0428">
  <xsd:schema xmlns:xsd="http://www.w3.org/2001/XMLSchema" xmlns:xs="http://www.w3.org/2001/XMLSchema" xmlns:p="http://schemas.microsoft.com/office/2006/metadata/properties" xmlns:ns2="5d5708a1-be64-4dd8-b23f-86f8077807fc" xmlns:ns3="661b2912-86bd-4e39-bd39-8f258fbfc00f" targetNamespace="http://schemas.microsoft.com/office/2006/metadata/properties" ma:root="true" ma:fieldsID="a3f26a6adc6097e941bf04f0dedadf52" ns2:_="" ns3:_="">
    <xsd:import namespace="5d5708a1-be64-4dd8-b23f-86f8077807fc"/>
    <xsd:import namespace="661b2912-86bd-4e39-bd39-8f258fbfc00f"/>
    <xsd:element name="properties">
      <xsd:complexType>
        <xsd:sequence>
          <xsd:element name="documentManagement">
            <xsd:complexType>
              <xsd:all>
                <xsd:element ref="ns2:BrunelBaseOwner0" minOccurs="0"/>
                <xsd:element ref="ns2:BrunelBaseAudience0"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5708a1-be64-4dd8-b23f-86f8077807fc" elementFormDefault="qualified">
    <xsd:import namespace="http://schemas.microsoft.com/office/2006/documentManagement/types"/>
    <xsd:import namespace="http://schemas.microsoft.com/office/infopath/2007/PartnerControls"/>
    <xsd:element name="BrunelBaseOwner0" ma:index="9" nillable="true" ma:taxonomy="true" ma:internalName="BrunelBaseOwner0" ma:taxonomyFieldName="BrunelBaseOwner" ma:displayName="Owner" ma:default="1;#Library Services|b97b722e-c1f4-4760-a99f-c4a51bd33324" ma:fieldId="{98f64fff-228a-401e-b118-7b7ed14a11bf}" ma:sspId="1f8ae13c-041c-454e-aeb3-8644223ed454" ma:termSetId="ce0b3c44-0e18-4677-9fa6-443ed1905ae4" ma:anchorId="00000000-0000-0000-0000-000000000000" ma:open="true" ma:isKeyword="false">
      <xsd:complexType>
        <xsd:sequence>
          <xsd:element ref="pc:Terms" minOccurs="0" maxOccurs="1"/>
        </xsd:sequence>
      </xsd:complexType>
    </xsd:element>
    <xsd:element name="BrunelBaseAudience0" ma:index="11" nillable="true" ma:taxonomy="true" ma:internalName="BrunelBaseAudience0" ma:taxonomyFieldName="BrunelBaseAudience" ma:displayName="Search Audience" ma:default="" ma:fieldId="{d57833c3-6316-40fd-9f4a-bdce40d7b5e8}" ma:taxonomyMulti="true" ma:sspId="1f8ae13c-041c-454e-aeb3-8644223ed454" ma:termSetId="e48bdc75-7773-40af-8e0d-060ff7e1dbe0"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61b2912-86bd-4e39-bd39-8f258fbfc00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6f43918-27f0-4cb0-aeac-924d48deec5f}" ma:internalName="TaxCatchAll" ma:showField="CatchAllData" ma:web="661b2912-86bd-4e39-bd39-8f258fbfc0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ABB48A-250F-437B-B2B8-3E409D4ED280}">
  <ds:schemaRefs>
    <ds:schemaRef ds:uri="http://schemas.openxmlformats.org/package/2006/metadata/core-properties"/>
    <ds:schemaRef ds:uri="http://purl.org/dc/terms/"/>
    <ds:schemaRef ds:uri="http://purl.org/dc/elements/1.1/"/>
    <ds:schemaRef ds:uri="http://schemas.microsoft.com/office/2006/documentManagement/types"/>
    <ds:schemaRef ds:uri="http://schemas.microsoft.com/office/2006/metadata/properties"/>
    <ds:schemaRef ds:uri="http://purl.org/dc/dcmitype/"/>
    <ds:schemaRef ds:uri="5d5708a1-be64-4dd8-b23f-86f8077807fc"/>
    <ds:schemaRef ds:uri="http://schemas.microsoft.com/office/infopath/2007/PartnerControls"/>
    <ds:schemaRef ds:uri="661b2912-86bd-4e39-bd39-8f258fbfc00f"/>
    <ds:schemaRef ds:uri="http://www.w3.org/XML/1998/namespace"/>
  </ds:schemaRefs>
</ds:datastoreItem>
</file>

<file path=customXml/itemProps2.xml><?xml version="1.0" encoding="utf-8"?>
<ds:datastoreItem xmlns:ds="http://schemas.openxmlformats.org/officeDocument/2006/customXml" ds:itemID="{91A20A98-9BF8-4507-879B-888EB959C904}">
  <ds:schemaRefs>
    <ds:schemaRef ds:uri="http://schemas.microsoft.com/sharepoint/v3/contenttype/forms"/>
  </ds:schemaRefs>
</ds:datastoreItem>
</file>

<file path=customXml/itemProps3.xml><?xml version="1.0" encoding="utf-8"?>
<ds:datastoreItem xmlns:ds="http://schemas.openxmlformats.org/officeDocument/2006/customXml" ds:itemID="{15D67F8F-5326-4447-99E2-311816FDCD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5708a1-be64-4dd8-b23f-86f8077807fc"/>
    <ds:schemaRef ds:uri="661b2912-86bd-4e39-bd39-8f258fbfc0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4509</TotalTime>
  <Words>4930</Words>
  <Application>Microsoft Office PowerPoint</Application>
  <PresentationFormat>On-screen Show (4:3)</PresentationFormat>
  <Paragraphs>609</Paragraphs>
  <Slides>49</Slides>
  <Notes>49</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49</vt:i4>
      </vt:variant>
    </vt:vector>
  </HeadingPairs>
  <TitlesOfParts>
    <vt:vector size="59" baseType="lpstr">
      <vt:lpstr>Arial</vt:lpstr>
      <vt:lpstr>Palatino Linotype</vt:lpstr>
      <vt:lpstr>Calibri</vt:lpstr>
      <vt:lpstr>Helvetica Neue</vt:lpstr>
      <vt:lpstr>BUL_PowerPoint_Template</vt:lpstr>
      <vt:lpstr>1_BUL_PowerPoint_Template</vt:lpstr>
      <vt:lpstr>2_BUL_PowerPoint_Template</vt:lpstr>
      <vt:lpstr>3_BUL_PowerPoint_Template</vt:lpstr>
      <vt:lpstr>4_BUL_PowerPoint_Template</vt:lpstr>
      <vt:lpstr>5_BUL_PowerPoint_Template</vt:lpstr>
      <vt:lpstr>Exploring how emerging open science services can enhance institutional publication data</vt:lpstr>
      <vt:lpstr>Contents</vt:lpstr>
      <vt:lpstr>Learning outcomes</vt:lpstr>
      <vt:lpstr>UK policy landscape</vt:lpstr>
      <vt:lpstr>UK policy landscape – levels of OA</vt:lpstr>
      <vt:lpstr>UK policy landscape Some concerns – OA as a tick-box exercise</vt:lpstr>
      <vt:lpstr>UK policy landscape Some concerns – duplication of effort</vt:lpstr>
      <vt:lpstr>UK policy landscape – recent discussions</vt:lpstr>
      <vt:lpstr>Global OA policy stack</vt:lpstr>
      <vt:lpstr>PowerPoint Presentation</vt:lpstr>
      <vt:lpstr>Global research services &amp; OA data sources </vt:lpstr>
      <vt:lpstr>Global research services &amp; OA data sources </vt:lpstr>
      <vt:lpstr>What open science services are out there to help institutions identify OA publications and data?</vt:lpstr>
      <vt:lpstr>Global research services &amp; OA data sources </vt:lpstr>
      <vt:lpstr>What is a REST API??</vt:lpstr>
      <vt:lpstr>Representational State Transfer (REST)</vt:lpstr>
      <vt:lpstr>Representational State Transfer (REST)</vt:lpstr>
      <vt:lpstr>Representational State Transfer (REST)</vt:lpstr>
      <vt:lpstr>Representational State Transfer (REST)</vt:lpstr>
      <vt:lpstr>Representational State Transfer (REST)</vt:lpstr>
      <vt:lpstr>Representational State Transfer (REST)</vt:lpstr>
      <vt:lpstr>SHERPA REF</vt:lpstr>
      <vt:lpstr>What’s Json?</vt:lpstr>
      <vt:lpstr>JSON (JavaScript Object Notation)</vt:lpstr>
      <vt:lpstr>CORE (COnnecting Repositories)</vt:lpstr>
      <vt:lpstr>CORE (COnnecting Repositories)</vt:lpstr>
      <vt:lpstr>Results</vt:lpstr>
      <vt:lpstr>Global OA landscape</vt:lpstr>
      <vt:lpstr>The ‘state of OA’</vt:lpstr>
      <vt:lpstr>The ‘state of OA’</vt:lpstr>
      <vt:lpstr>The ‘state of OA’</vt:lpstr>
      <vt:lpstr>Brunel research utilising open science services (2018)</vt:lpstr>
      <vt:lpstr>Aims</vt:lpstr>
      <vt:lpstr>PowerPoint Presentation</vt:lpstr>
      <vt:lpstr>Results</vt:lpstr>
      <vt:lpstr>Results</vt:lpstr>
      <vt:lpstr>PowerPoint Presentation</vt:lpstr>
      <vt:lpstr>Results</vt:lpstr>
      <vt:lpstr>Results</vt:lpstr>
      <vt:lpstr>Results</vt:lpstr>
      <vt:lpstr>PowerPoint Presentation</vt:lpstr>
      <vt:lpstr>Results</vt:lpstr>
      <vt:lpstr>Results</vt:lpstr>
      <vt:lpstr>Results</vt:lpstr>
      <vt:lpstr>Research findings</vt:lpstr>
      <vt:lpstr>Research findings</vt:lpstr>
      <vt:lpstr>The future?  Plan S</vt:lpstr>
      <vt:lpstr>Plan S  Initial questions</vt:lpstr>
      <vt:lpstr>Thank you! Any 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Brunel PowerPoint Template</dc:title>
  <dc:creator>Helen King</dc:creator>
  <cp:lastModifiedBy>BuildUser</cp:lastModifiedBy>
  <cp:revision>325</cp:revision>
  <cp:lastPrinted>2018-09-10T10:41:32Z</cp:lastPrinted>
  <dcterms:created xsi:type="dcterms:W3CDTF">2014-07-31T08:49:38Z</dcterms:created>
  <dcterms:modified xsi:type="dcterms:W3CDTF">2018-09-11T11:10:50Z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0x010100B5A4C08D27C9458A8DBC831B2C0EF43F00634F7760D2E05144AC897B9BA0E1737B</vt:lpwstr>
  </property>
  <property fmtid="{D5CDD505-2E9C-101B-9397-08002B2CF9AE}" pid="3" name="BrunelBaseOwner">
    <vt:lpwstr>5;#Internal Communications|01e1b302-1141-47e6-ae68-8b0ede583215</vt:lpwstr>
  </property>
  <property fmtid="{D5CDD505-2E9C-101B-9397-08002B2CF9AE}" pid="4" name="BrunelBaseOwner0">
    <vt:lpwstr>Internal Communications|01e1b302-1141-47e6-ae68-8b0ede583215</vt:lpwstr>
  </property>
  <property fmtid="{D5CDD505-2E9C-101B-9397-08002B2CF9AE}" pid="5" name="TaxKeyword">
    <vt:lpwstr/>
  </property>
  <property fmtid="{D5CDD505-2E9C-101B-9397-08002B2CF9AE}" pid="6" name="BrunelBaseAudience">
    <vt:lpwstr/>
  </property>
  <property fmtid="{D5CDD505-2E9C-101B-9397-08002B2CF9AE}" pid="7" name="l50cde2150514e6e90cdde84639c12b5">
    <vt:lpwstr/>
  </property>
  <property fmtid="{D5CDD505-2E9C-101B-9397-08002B2CF9AE}" pid="8" name="foo">
    <vt:lpwstr/>
  </property>
  <property fmtid="{D5CDD505-2E9C-101B-9397-08002B2CF9AE}" pid="9" name="TaxCatchAll">
    <vt:lpwstr>1;#Internal Communications|01e1b302-1141-47e6-ae68-8b0ede583215</vt:lpwstr>
  </property>
</Properties>
</file>