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959" r:id="rId2"/>
  </p:sldMasterIdLst>
  <p:notesMasterIdLst>
    <p:notesMasterId r:id="rId31"/>
  </p:notesMasterIdLst>
  <p:handoutMasterIdLst>
    <p:handoutMasterId r:id="rId32"/>
  </p:handoutMasterIdLst>
  <p:sldIdLst>
    <p:sldId id="277" r:id="rId3"/>
    <p:sldId id="348" r:id="rId4"/>
    <p:sldId id="361" r:id="rId5"/>
    <p:sldId id="349" r:id="rId6"/>
    <p:sldId id="381" r:id="rId7"/>
    <p:sldId id="350" r:id="rId8"/>
    <p:sldId id="443" r:id="rId9"/>
    <p:sldId id="431" r:id="rId10"/>
    <p:sldId id="434" r:id="rId11"/>
    <p:sldId id="437" r:id="rId12"/>
    <p:sldId id="423" r:id="rId13"/>
    <p:sldId id="426" r:id="rId14"/>
    <p:sldId id="438" r:id="rId15"/>
    <p:sldId id="432" r:id="rId16"/>
    <p:sldId id="428" r:id="rId17"/>
    <p:sldId id="433" r:id="rId18"/>
    <p:sldId id="353" r:id="rId19"/>
    <p:sldId id="374" r:id="rId20"/>
    <p:sldId id="352" r:id="rId21"/>
    <p:sldId id="442" r:id="rId22"/>
    <p:sldId id="355" r:id="rId23"/>
    <p:sldId id="364" r:id="rId24"/>
    <p:sldId id="365" r:id="rId25"/>
    <p:sldId id="351" r:id="rId26"/>
    <p:sldId id="371" r:id="rId27"/>
    <p:sldId id="373" r:id="rId28"/>
    <p:sldId id="368" r:id="rId29"/>
    <p:sldId id="444" r:id="rId30"/>
  </p:sldIdLst>
  <p:sldSz cx="9144000" cy="6858000" type="screen4x3"/>
  <p:notesSz cx="6769100" cy="9906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1" userDrawn="1">
          <p15:clr>
            <a:srgbClr val="A4A3A4"/>
          </p15:clr>
        </p15:guide>
        <p15:guide id="2" pos="21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ad Bhatti" initials="AB"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080"/>
    <a:srgbClr val="FFCCCC"/>
    <a:srgbClr val="FF7C80"/>
    <a:srgbClr val="CC3300"/>
    <a:srgbClr val="3399FF"/>
    <a:srgbClr val="66CCFF"/>
    <a:srgbClr val="0066FF"/>
    <a:srgbClr val="0000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6" autoAdjust="0"/>
    <p:restoredTop sz="48606" autoAdjust="0"/>
  </p:normalViewPr>
  <p:slideViewPr>
    <p:cSldViewPr>
      <p:cViewPr varScale="1">
        <p:scale>
          <a:sx n="55" d="100"/>
          <a:sy n="55" d="100"/>
        </p:scale>
        <p:origin x="355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38"/>
    </p:cViewPr>
  </p:sorterViewPr>
  <p:notesViewPr>
    <p:cSldViewPr>
      <p:cViewPr>
        <p:scale>
          <a:sx n="75" d="100"/>
          <a:sy n="75" d="100"/>
        </p:scale>
        <p:origin x="-3390" y="-204"/>
      </p:cViewPr>
      <p:guideLst>
        <p:guide orient="horz" pos="3121"/>
        <p:guide pos="2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r>
              <a:rPr lang="en-US" sz="1600" cap="none" dirty="0">
                <a:solidFill>
                  <a:schemeClr val="tx1"/>
                </a:solidFill>
              </a:rPr>
              <a:t>Most</a:t>
            </a:r>
            <a:r>
              <a:rPr lang="en-US" sz="1600" cap="none" baseline="0" dirty="0">
                <a:solidFill>
                  <a:schemeClr val="tx1"/>
                </a:solidFill>
              </a:rPr>
              <a:t> popular cited methods</a:t>
            </a:r>
            <a:r>
              <a:rPr lang="en-US" sz="1600" baseline="0" dirty="0">
                <a:solidFill>
                  <a:schemeClr val="tx1"/>
                </a:solidFill>
              </a:rPr>
              <a:t>:</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solidFill>
              <a:latin typeface="+mn-lt"/>
              <a:ea typeface="+mn-ea"/>
              <a:cs typeface="+mn-cs"/>
            </a:defRPr>
          </a:pPr>
          <a:endParaRPr lang="en-US"/>
        </a:p>
      </c:txPr>
    </c:title>
    <c:autoTitleDeleted val="0"/>
    <c:plotArea>
      <c:layout>
        <c:manualLayout>
          <c:layoutTarget val="inner"/>
          <c:xMode val="edge"/>
          <c:yMode val="edge"/>
          <c:x val="5.1528051181102361E-2"/>
          <c:y val="0.14530930118110236"/>
          <c:w val="0.9151386154855643"/>
          <c:h val="0.78060703740157478"/>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00FF"/>
              </a:solidFill>
              <a:ln>
                <a:noFill/>
              </a:ln>
              <a:effectLst/>
            </c:spPr>
            <c:extLst>
              <c:ext xmlns:c16="http://schemas.microsoft.com/office/drawing/2014/chart" uri="{C3380CC4-5D6E-409C-BE32-E72D297353CC}">
                <c16:uniqueId val="{00000004-1B11-446E-9EBE-2B00D178BE1F}"/>
              </c:ext>
            </c:extLst>
          </c:dPt>
          <c:dPt>
            <c:idx val="1"/>
            <c:invertIfNegative val="0"/>
            <c:bubble3D val="0"/>
            <c:spPr>
              <a:solidFill>
                <a:srgbClr val="0066FF"/>
              </a:solidFill>
              <a:ln>
                <a:noFill/>
              </a:ln>
              <a:effectLst/>
            </c:spPr>
            <c:extLst>
              <c:ext xmlns:c16="http://schemas.microsoft.com/office/drawing/2014/chart" uri="{C3380CC4-5D6E-409C-BE32-E72D297353CC}">
                <c16:uniqueId val="{00000005-1B11-446E-9EBE-2B00D178BE1F}"/>
              </c:ext>
            </c:extLst>
          </c:dPt>
          <c:dPt>
            <c:idx val="2"/>
            <c:invertIfNegative val="0"/>
            <c:bubble3D val="0"/>
            <c:spPr>
              <a:solidFill>
                <a:srgbClr val="66CCFF"/>
              </a:solidFill>
              <a:ln>
                <a:noFill/>
              </a:ln>
              <a:effectLst/>
            </c:spPr>
            <c:extLst>
              <c:ext xmlns:c16="http://schemas.microsoft.com/office/drawing/2014/chart" uri="{C3380CC4-5D6E-409C-BE32-E72D297353CC}">
                <c16:uniqueId val="{00000003-1B11-446E-9EBE-2B00D178BE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Sheet1!$A$2:$A$4</c:f>
              <c:strCache>
                <c:ptCount val="3"/>
                <c:pt idx="0">
                  <c:v>Presentations to management and committees</c:v>
                </c:pt>
                <c:pt idx="1">
                  <c:v>End-of-year reports</c:v>
                </c:pt>
                <c:pt idx="2">
                  <c:v>Email newsletters</c:v>
                </c:pt>
              </c:strCache>
            </c:strRef>
          </c:cat>
          <c:val>
            <c:numRef>
              <c:f>Sheet1!$B$2:$B$4</c:f>
              <c:numCache>
                <c:formatCode>0%</c:formatCode>
                <c:ptCount val="3"/>
                <c:pt idx="0">
                  <c:v>0.71</c:v>
                </c:pt>
                <c:pt idx="1">
                  <c:v>0.7</c:v>
                </c:pt>
                <c:pt idx="2">
                  <c:v>0.49</c:v>
                </c:pt>
              </c:numCache>
            </c:numRef>
          </c:val>
          <c:extLst>
            <c:ext xmlns:c16="http://schemas.microsoft.com/office/drawing/2014/chart" uri="{C3380CC4-5D6E-409C-BE32-E72D297353CC}">
              <c16:uniqueId val="{00000000-1B11-446E-9EBE-2B00D178BE1F}"/>
            </c:ext>
          </c:extLst>
        </c:ser>
        <c:dLbls>
          <c:dLblPos val="ctr"/>
          <c:showLegendKey val="0"/>
          <c:showVal val="1"/>
          <c:showCatName val="0"/>
          <c:showSerName val="0"/>
          <c:showPercent val="0"/>
          <c:showBubbleSize val="0"/>
        </c:dLbls>
        <c:gapWidth val="26"/>
        <c:overlap val="100"/>
        <c:axId val="217900160"/>
        <c:axId val="217904256"/>
      </c:barChart>
      <c:catAx>
        <c:axId val="217900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solidFill>
                <a:latin typeface="+mn-lt"/>
                <a:ea typeface="+mn-ea"/>
                <a:cs typeface="+mn-cs"/>
              </a:defRPr>
            </a:pPr>
            <a:endParaRPr lang="en-US"/>
          </a:p>
        </c:txPr>
        <c:crossAx val="217904256"/>
        <c:crosses val="autoZero"/>
        <c:auto val="1"/>
        <c:lblAlgn val="ctr"/>
        <c:lblOffset val="100"/>
        <c:noMultiLvlLbl val="0"/>
      </c:catAx>
      <c:valAx>
        <c:axId val="217904256"/>
        <c:scaling>
          <c:orientation val="minMax"/>
        </c:scaling>
        <c:delete val="1"/>
        <c:axPos val="l"/>
        <c:numFmt formatCode="0%" sourceLinked="1"/>
        <c:majorTickMark val="none"/>
        <c:minorTickMark val="none"/>
        <c:tickLblPos val="nextTo"/>
        <c:crossAx val="21790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GB" sz="1600" dirty="0">
                <a:solidFill>
                  <a:schemeClr val="tx1"/>
                </a:solidFill>
              </a:rPr>
              <a:t>262</a:t>
            </a:r>
            <a:r>
              <a:rPr lang="en-GB" sz="1600" baseline="0" dirty="0">
                <a:solidFill>
                  <a:schemeClr val="tx1"/>
                </a:solidFill>
              </a:rPr>
              <a:t> Counts</a:t>
            </a:r>
            <a:endParaRPr lang="en-GB" sz="1600" dirty="0">
              <a:solidFill>
                <a:schemeClr val="tx1"/>
              </a:solidFill>
            </a:endParaRPr>
          </a:p>
        </c:rich>
      </c:tx>
      <c:layout>
        <c:manualLayout>
          <c:xMode val="edge"/>
          <c:yMode val="edge"/>
          <c:x val="0.38325183197237345"/>
          <c:y val="6.616817135709167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DC-4CED-98EE-14757556A7D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7DC-4CED-98EE-14757556A7DC}"/>
              </c:ext>
            </c:extLst>
          </c:dPt>
          <c:dLbls>
            <c:dLbl>
              <c:idx val="0"/>
              <c:layout>
                <c:manualLayout>
                  <c:x val="-0.25146120917120318"/>
                  <c:y val="-3.2595047475781361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r>
                      <a:rPr lang="en-US" dirty="0"/>
                      <a:t>YES</a:t>
                    </a:r>
                    <a:r>
                      <a:rPr lang="en-US" baseline="0" dirty="0"/>
                      <a:t> – 50%</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8943847095693076"/>
                      <c:h val="0.16835299985269647"/>
                    </c:manualLayout>
                  </c15:layout>
                </c:ext>
                <c:ext xmlns:c16="http://schemas.microsoft.com/office/drawing/2014/chart" uri="{C3380CC4-5D6E-409C-BE32-E72D297353CC}">
                  <c16:uniqueId val="{00000001-C7DC-4CED-98EE-14757556A7DC}"/>
                </c:ext>
              </c:extLst>
            </c:dLbl>
            <c:dLbl>
              <c:idx val="1"/>
              <c:layout>
                <c:manualLayout>
                  <c:x val="0.21842798716809239"/>
                  <c:y val="-2.524431780236420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r>
                      <a:rPr lang="en-US" sz="1800" dirty="0"/>
                      <a:t>NO – 50%</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1664939428026517"/>
                      <c:h val="0.26626673682924207"/>
                    </c:manualLayout>
                  </c15:layout>
                </c:ext>
                <c:ext xmlns:c16="http://schemas.microsoft.com/office/drawing/2014/chart" uri="{C3380CC4-5D6E-409C-BE32-E72D297353CC}">
                  <c16:uniqueId val="{00000003-C7DC-4CED-98EE-14757556A7D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Sheet1!$E$6:$E$7</c:f>
              <c:strCache>
                <c:ptCount val="2"/>
                <c:pt idx="0">
                  <c:v>Yes - (132 counts)</c:v>
                </c:pt>
                <c:pt idx="1">
                  <c:v>No - (130 counts)</c:v>
                </c:pt>
              </c:strCache>
            </c:strRef>
          </c:cat>
          <c:val>
            <c:numRef>
              <c:f>Sheet1!$F$6:$F$7</c:f>
              <c:numCache>
                <c:formatCode>General</c:formatCode>
                <c:ptCount val="2"/>
                <c:pt idx="0">
                  <c:v>132</c:v>
                </c:pt>
                <c:pt idx="1">
                  <c:v>130</c:v>
                </c:pt>
              </c:numCache>
            </c:numRef>
          </c:val>
          <c:extLst>
            <c:ext xmlns:c16="http://schemas.microsoft.com/office/drawing/2014/chart" uri="{C3380CC4-5D6E-409C-BE32-E72D297353CC}">
              <c16:uniqueId val="{00000004-C7DC-4CED-98EE-14757556A7DC}"/>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2219098928423423"/>
          <c:y val="0.85208038801275821"/>
          <c:w val="0.38569305152645394"/>
          <c:h val="0.128142111463605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CF7056-FA74-47C7-8893-592BEAEB622F}" type="doc">
      <dgm:prSet loTypeId="urn:microsoft.com/office/officeart/2005/8/layout/hProcess11" loCatId="process" qsTypeId="urn:microsoft.com/office/officeart/2005/8/quickstyle/simple1" qsCatId="simple" csTypeId="urn:microsoft.com/office/officeart/2005/8/colors/accent1_2" csCatId="accent1" phldr="1"/>
      <dgm:spPr/>
    </dgm:pt>
    <dgm:pt modelId="{E083D226-3C03-409D-BE05-06165C58F436}">
      <dgm:prSet phldrT="[Text]"/>
      <dgm:spPr/>
      <dgm:t>
        <a:bodyPr/>
        <a:lstStyle/>
        <a:p>
          <a:r>
            <a:rPr lang="en-GB" b="1" dirty="0"/>
            <a:t>Jan-19</a:t>
          </a:r>
          <a:r>
            <a:rPr lang="en-GB" dirty="0"/>
            <a:t> </a:t>
          </a:r>
        </a:p>
        <a:p>
          <a:r>
            <a:rPr lang="en-GB" dirty="0"/>
            <a:t>Release 5 mandatory</a:t>
          </a:r>
        </a:p>
      </dgm:t>
    </dgm:pt>
    <dgm:pt modelId="{D0E2B8B8-DAA9-4277-BA27-97108677D728}" type="parTrans" cxnId="{4FE6432C-B028-4001-B342-ADCBEF30360B}">
      <dgm:prSet/>
      <dgm:spPr/>
      <dgm:t>
        <a:bodyPr/>
        <a:lstStyle/>
        <a:p>
          <a:endParaRPr lang="en-GB"/>
        </a:p>
      </dgm:t>
    </dgm:pt>
    <dgm:pt modelId="{12A76F56-885F-4620-98CC-F1EFC801794E}" type="sibTrans" cxnId="{4FE6432C-B028-4001-B342-ADCBEF30360B}">
      <dgm:prSet/>
      <dgm:spPr/>
      <dgm:t>
        <a:bodyPr/>
        <a:lstStyle/>
        <a:p>
          <a:endParaRPr lang="en-GB"/>
        </a:p>
      </dgm:t>
    </dgm:pt>
    <dgm:pt modelId="{CB0F4AED-FA20-433E-8517-5A342C018394}">
      <dgm:prSet phldrT="[Text]"/>
      <dgm:spPr/>
      <dgm:t>
        <a:bodyPr/>
        <a:lstStyle/>
        <a:p>
          <a:r>
            <a:rPr lang="en-GB" b="1" dirty="0"/>
            <a:t>May-19</a:t>
          </a:r>
          <a:r>
            <a:rPr lang="en-GB" dirty="0"/>
            <a:t> </a:t>
          </a:r>
        </a:p>
        <a:p>
          <a:r>
            <a:rPr lang="en-GB" dirty="0"/>
            <a:t>Earliest Release 4 can be retired</a:t>
          </a:r>
        </a:p>
      </dgm:t>
    </dgm:pt>
    <dgm:pt modelId="{FAB0D617-2511-44E8-BFF4-BB3FF52DB52A}" type="parTrans" cxnId="{E03B5A61-6938-4A49-ADB0-E938A34FCB0A}">
      <dgm:prSet/>
      <dgm:spPr/>
      <dgm:t>
        <a:bodyPr/>
        <a:lstStyle/>
        <a:p>
          <a:endParaRPr lang="en-GB"/>
        </a:p>
      </dgm:t>
    </dgm:pt>
    <dgm:pt modelId="{4885B45F-335A-4AF4-BB6C-A65EA20BA8B3}" type="sibTrans" cxnId="{E03B5A61-6938-4A49-ADB0-E938A34FCB0A}">
      <dgm:prSet/>
      <dgm:spPr/>
      <dgm:t>
        <a:bodyPr/>
        <a:lstStyle/>
        <a:p>
          <a:endParaRPr lang="en-GB"/>
        </a:p>
      </dgm:t>
    </dgm:pt>
    <dgm:pt modelId="{DABE3C0C-7C04-48BD-900F-13DA49FE5D20}">
      <dgm:prSet phldrT="[Text]"/>
      <dgm:spPr/>
      <dgm:t>
        <a:bodyPr/>
        <a:lstStyle/>
        <a:p>
          <a:r>
            <a:rPr lang="en-GB" b="1" dirty="0"/>
            <a:t>Jan-21</a:t>
          </a:r>
          <a:r>
            <a:rPr lang="en-GB" dirty="0"/>
            <a:t> </a:t>
          </a:r>
        </a:p>
        <a:p>
          <a:r>
            <a:rPr lang="en-GB" dirty="0"/>
            <a:t>Release 4 should be retired</a:t>
          </a:r>
        </a:p>
      </dgm:t>
    </dgm:pt>
    <dgm:pt modelId="{215A071C-F4B3-4403-BC6A-759AEC322A7A}" type="parTrans" cxnId="{367A21F5-0B21-4696-94F9-230088047666}">
      <dgm:prSet/>
      <dgm:spPr/>
      <dgm:t>
        <a:bodyPr/>
        <a:lstStyle/>
        <a:p>
          <a:endParaRPr lang="en-GB"/>
        </a:p>
      </dgm:t>
    </dgm:pt>
    <dgm:pt modelId="{33805ED9-A379-48A4-B663-C69632775DE9}" type="sibTrans" cxnId="{367A21F5-0B21-4696-94F9-230088047666}">
      <dgm:prSet/>
      <dgm:spPr/>
      <dgm:t>
        <a:bodyPr/>
        <a:lstStyle/>
        <a:p>
          <a:endParaRPr lang="en-GB"/>
        </a:p>
      </dgm:t>
    </dgm:pt>
    <dgm:pt modelId="{C687161B-94AB-4E10-A132-07DC2484811B}" type="pres">
      <dgm:prSet presAssocID="{0DCF7056-FA74-47C7-8893-592BEAEB622F}" presName="Name0" presStyleCnt="0">
        <dgm:presLayoutVars>
          <dgm:dir/>
          <dgm:resizeHandles val="exact"/>
        </dgm:presLayoutVars>
      </dgm:prSet>
      <dgm:spPr/>
    </dgm:pt>
    <dgm:pt modelId="{BDE46480-1E63-4300-82DD-09FD5F40937A}" type="pres">
      <dgm:prSet presAssocID="{0DCF7056-FA74-47C7-8893-592BEAEB622F}" presName="arrow" presStyleLbl="bgShp" presStyleIdx="0" presStyleCnt="1"/>
      <dgm:spPr/>
    </dgm:pt>
    <dgm:pt modelId="{EA64E77E-FD3F-4854-946D-EC2B65DA42B8}" type="pres">
      <dgm:prSet presAssocID="{0DCF7056-FA74-47C7-8893-592BEAEB622F}" presName="points" presStyleCnt="0"/>
      <dgm:spPr/>
    </dgm:pt>
    <dgm:pt modelId="{94823BCE-1058-43DA-8590-1CC6B432DBD0}" type="pres">
      <dgm:prSet presAssocID="{E083D226-3C03-409D-BE05-06165C58F436}" presName="compositeA" presStyleCnt="0"/>
      <dgm:spPr/>
    </dgm:pt>
    <dgm:pt modelId="{45E56C17-0066-4314-9C83-7D4564EC1098}" type="pres">
      <dgm:prSet presAssocID="{E083D226-3C03-409D-BE05-06165C58F436}" presName="textA" presStyleLbl="revTx" presStyleIdx="0" presStyleCnt="3">
        <dgm:presLayoutVars>
          <dgm:bulletEnabled val="1"/>
        </dgm:presLayoutVars>
      </dgm:prSet>
      <dgm:spPr/>
    </dgm:pt>
    <dgm:pt modelId="{F3318329-CB41-498A-8D64-75389654FFB9}" type="pres">
      <dgm:prSet presAssocID="{E083D226-3C03-409D-BE05-06165C58F436}" presName="circleA" presStyleLbl="node1" presStyleIdx="0" presStyleCnt="3"/>
      <dgm:spPr/>
    </dgm:pt>
    <dgm:pt modelId="{81B7EB1D-D366-4261-BFDF-575DCDFDF280}" type="pres">
      <dgm:prSet presAssocID="{E083D226-3C03-409D-BE05-06165C58F436}" presName="spaceA" presStyleCnt="0"/>
      <dgm:spPr/>
    </dgm:pt>
    <dgm:pt modelId="{968F4D80-9937-4A30-8036-142B2463719D}" type="pres">
      <dgm:prSet presAssocID="{12A76F56-885F-4620-98CC-F1EFC801794E}" presName="space" presStyleCnt="0"/>
      <dgm:spPr/>
    </dgm:pt>
    <dgm:pt modelId="{1C88D081-B025-4202-8CD3-BD801A5F5631}" type="pres">
      <dgm:prSet presAssocID="{CB0F4AED-FA20-433E-8517-5A342C018394}" presName="compositeB" presStyleCnt="0"/>
      <dgm:spPr/>
    </dgm:pt>
    <dgm:pt modelId="{D1F7BA1E-CC14-4382-9ADE-176AEB1D3C16}" type="pres">
      <dgm:prSet presAssocID="{CB0F4AED-FA20-433E-8517-5A342C018394}" presName="textB" presStyleLbl="revTx" presStyleIdx="1" presStyleCnt="3">
        <dgm:presLayoutVars>
          <dgm:bulletEnabled val="1"/>
        </dgm:presLayoutVars>
      </dgm:prSet>
      <dgm:spPr/>
    </dgm:pt>
    <dgm:pt modelId="{56A1943C-1655-4342-9AD2-E31A2B26CA77}" type="pres">
      <dgm:prSet presAssocID="{CB0F4AED-FA20-433E-8517-5A342C018394}" presName="circleB" presStyleLbl="node1" presStyleIdx="1" presStyleCnt="3"/>
      <dgm:spPr/>
    </dgm:pt>
    <dgm:pt modelId="{1E9D1D2B-A4A6-4D20-9935-2A19B22CEC5F}" type="pres">
      <dgm:prSet presAssocID="{CB0F4AED-FA20-433E-8517-5A342C018394}" presName="spaceB" presStyleCnt="0"/>
      <dgm:spPr/>
    </dgm:pt>
    <dgm:pt modelId="{F31B67FD-8D8D-4411-9E36-6B2A3A6A88FC}" type="pres">
      <dgm:prSet presAssocID="{4885B45F-335A-4AF4-BB6C-A65EA20BA8B3}" presName="space" presStyleCnt="0"/>
      <dgm:spPr/>
    </dgm:pt>
    <dgm:pt modelId="{EF31D12E-7D8B-4AC2-9E62-8D2A6DE0FBF4}" type="pres">
      <dgm:prSet presAssocID="{DABE3C0C-7C04-48BD-900F-13DA49FE5D20}" presName="compositeA" presStyleCnt="0"/>
      <dgm:spPr/>
    </dgm:pt>
    <dgm:pt modelId="{FA47DCA0-275D-4076-8788-0A7A43D23A71}" type="pres">
      <dgm:prSet presAssocID="{DABE3C0C-7C04-48BD-900F-13DA49FE5D20}" presName="textA" presStyleLbl="revTx" presStyleIdx="2" presStyleCnt="3">
        <dgm:presLayoutVars>
          <dgm:bulletEnabled val="1"/>
        </dgm:presLayoutVars>
      </dgm:prSet>
      <dgm:spPr/>
    </dgm:pt>
    <dgm:pt modelId="{BD16F926-65D7-4FA5-8C24-38450DD13373}" type="pres">
      <dgm:prSet presAssocID="{DABE3C0C-7C04-48BD-900F-13DA49FE5D20}" presName="circleA" presStyleLbl="node1" presStyleIdx="2" presStyleCnt="3"/>
      <dgm:spPr/>
    </dgm:pt>
    <dgm:pt modelId="{2F2683AB-6793-44EA-A3FC-E34F420C5D08}" type="pres">
      <dgm:prSet presAssocID="{DABE3C0C-7C04-48BD-900F-13DA49FE5D20}" presName="spaceA" presStyleCnt="0"/>
      <dgm:spPr/>
    </dgm:pt>
  </dgm:ptLst>
  <dgm:cxnLst>
    <dgm:cxn modelId="{4FE6432C-B028-4001-B342-ADCBEF30360B}" srcId="{0DCF7056-FA74-47C7-8893-592BEAEB622F}" destId="{E083D226-3C03-409D-BE05-06165C58F436}" srcOrd="0" destOrd="0" parTransId="{D0E2B8B8-DAA9-4277-BA27-97108677D728}" sibTransId="{12A76F56-885F-4620-98CC-F1EFC801794E}"/>
    <dgm:cxn modelId="{E03B5A61-6938-4A49-ADB0-E938A34FCB0A}" srcId="{0DCF7056-FA74-47C7-8893-592BEAEB622F}" destId="{CB0F4AED-FA20-433E-8517-5A342C018394}" srcOrd="1" destOrd="0" parTransId="{FAB0D617-2511-44E8-BFF4-BB3FF52DB52A}" sibTransId="{4885B45F-335A-4AF4-BB6C-A65EA20BA8B3}"/>
    <dgm:cxn modelId="{58D6B749-8527-4A64-965D-798F3DF1A2AE}" type="presOf" srcId="{E083D226-3C03-409D-BE05-06165C58F436}" destId="{45E56C17-0066-4314-9C83-7D4564EC1098}" srcOrd="0" destOrd="0" presId="urn:microsoft.com/office/officeart/2005/8/layout/hProcess11"/>
    <dgm:cxn modelId="{84C95A97-7AA3-4DD2-A77B-9A65ADBFFCDF}" type="presOf" srcId="{CB0F4AED-FA20-433E-8517-5A342C018394}" destId="{D1F7BA1E-CC14-4382-9ADE-176AEB1D3C16}" srcOrd="0" destOrd="0" presId="urn:microsoft.com/office/officeart/2005/8/layout/hProcess11"/>
    <dgm:cxn modelId="{1DECF5F3-9CAC-4581-B574-A104CD6DFB0C}" type="presOf" srcId="{0DCF7056-FA74-47C7-8893-592BEAEB622F}" destId="{C687161B-94AB-4E10-A132-07DC2484811B}" srcOrd="0" destOrd="0" presId="urn:microsoft.com/office/officeart/2005/8/layout/hProcess11"/>
    <dgm:cxn modelId="{367A21F5-0B21-4696-94F9-230088047666}" srcId="{0DCF7056-FA74-47C7-8893-592BEAEB622F}" destId="{DABE3C0C-7C04-48BD-900F-13DA49FE5D20}" srcOrd="2" destOrd="0" parTransId="{215A071C-F4B3-4403-BC6A-759AEC322A7A}" sibTransId="{33805ED9-A379-48A4-B663-C69632775DE9}"/>
    <dgm:cxn modelId="{375704FE-DD69-4F7E-8392-C5D8D9675D30}" type="presOf" srcId="{DABE3C0C-7C04-48BD-900F-13DA49FE5D20}" destId="{FA47DCA0-275D-4076-8788-0A7A43D23A71}" srcOrd="0" destOrd="0" presId="urn:microsoft.com/office/officeart/2005/8/layout/hProcess11"/>
    <dgm:cxn modelId="{9EBD2E6D-FEAF-425C-87E8-B88F5CD4AF59}" type="presParOf" srcId="{C687161B-94AB-4E10-A132-07DC2484811B}" destId="{BDE46480-1E63-4300-82DD-09FD5F40937A}" srcOrd="0" destOrd="0" presId="urn:microsoft.com/office/officeart/2005/8/layout/hProcess11"/>
    <dgm:cxn modelId="{DCA51AAE-5FC8-49EC-8A32-DB8BFC85EFAC}" type="presParOf" srcId="{C687161B-94AB-4E10-A132-07DC2484811B}" destId="{EA64E77E-FD3F-4854-946D-EC2B65DA42B8}" srcOrd="1" destOrd="0" presId="urn:microsoft.com/office/officeart/2005/8/layout/hProcess11"/>
    <dgm:cxn modelId="{D0BF1DB7-BABE-416B-80F7-60FE7391608F}" type="presParOf" srcId="{EA64E77E-FD3F-4854-946D-EC2B65DA42B8}" destId="{94823BCE-1058-43DA-8590-1CC6B432DBD0}" srcOrd="0" destOrd="0" presId="urn:microsoft.com/office/officeart/2005/8/layout/hProcess11"/>
    <dgm:cxn modelId="{E7849A61-DF00-40E7-A049-0259C661DB48}" type="presParOf" srcId="{94823BCE-1058-43DA-8590-1CC6B432DBD0}" destId="{45E56C17-0066-4314-9C83-7D4564EC1098}" srcOrd="0" destOrd="0" presId="urn:microsoft.com/office/officeart/2005/8/layout/hProcess11"/>
    <dgm:cxn modelId="{A034340E-58CC-441D-8DC9-D3309011993D}" type="presParOf" srcId="{94823BCE-1058-43DA-8590-1CC6B432DBD0}" destId="{F3318329-CB41-498A-8D64-75389654FFB9}" srcOrd="1" destOrd="0" presId="urn:microsoft.com/office/officeart/2005/8/layout/hProcess11"/>
    <dgm:cxn modelId="{A1763DF9-44AC-43EB-A37C-C3023EDAA1B0}" type="presParOf" srcId="{94823BCE-1058-43DA-8590-1CC6B432DBD0}" destId="{81B7EB1D-D366-4261-BFDF-575DCDFDF280}" srcOrd="2" destOrd="0" presId="urn:microsoft.com/office/officeart/2005/8/layout/hProcess11"/>
    <dgm:cxn modelId="{5DCAE7DA-B592-4B52-B642-F1D6AA1E3F6F}" type="presParOf" srcId="{EA64E77E-FD3F-4854-946D-EC2B65DA42B8}" destId="{968F4D80-9937-4A30-8036-142B2463719D}" srcOrd="1" destOrd="0" presId="urn:microsoft.com/office/officeart/2005/8/layout/hProcess11"/>
    <dgm:cxn modelId="{4D75294B-2757-49AB-BAFA-7DC02CA3E112}" type="presParOf" srcId="{EA64E77E-FD3F-4854-946D-EC2B65DA42B8}" destId="{1C88D081-B025-4202-8CD3-BD801A5F5631}" srcOrd="2" destOrd="0" presId="urn:microsoft.com/office/officeart/2005/8/layout/hProcess11"/>
    <dgm:cxn modelId="{B671D692-E818-4480-ACDF-C2AC0476FA73}" type="presParOf" srcId="{1C88D081-B025-4202-8CD3-BD801A5F5631}" destId="{D1F7BA1E-CC14-4382-9ADE-176AEB1D3C16}" srcOrd="0" destOrd="0" presId="urn:microsoft.com/office/officeart/2005/8/layout/hProcess11"/>
    <dgm:cxn modelId="{C8D9105E-1E12-4936-A628-CC22520E0766}" type="presParOf" srcId="{1C88D081-B025-4202-8CD3-BD801A5F5631}" destId="{56A1943C-1655-4342-9AD2-E31A2B26CA77}" srcOrd="1" destOrd="0" presId="urn:microsoft.com/office/officeart/2005/8/layout/hProcess11"/>
    <dgm:cxn modelId="{2C57FF06-B94B-4452-94DF-A85B885301D1}" type="presParOf" srcId="{1C88D081-B025-4202-8CD3-BD801A5F5631}" destId="{1E9D1D2B-A4A6-4D20-9935-2A19B22CEC5F}" srcOrd="2" destOrd="0" presId="urn:microsoft.com/office/officeart/2005/8/layout/hProcess11"/>
    <dgm:cxn modelId="{FCEB3803-3E7A-4E66-A214-7E3B5BC96A8F}" type="presParOf" srcId="{EA64E77E-FD3F-4854-946D-EC2B65DA42B8}" destId="{F31B67FD-8D8D-4411-9E36-6B2A3A6A88FC}" srcOrd="3" destOrd="0" presId="urn:microsoft.com/office/officeart/2005/8/layout/hProcess11"/>
    <dgm:cxn modelId="{E1683139-9B75-44FA-9AEA-46DCC3643632}" type="presParOf" srcId="{EA64E77E-FD3F-4854-946D-EC2B65DA42B8}" destId="{EF31D12E-7D8B-4AC2-9E62-8D2A6DE0FBF4}" srcOrd="4" destOrd="0" presId="urn:microsoft.com/office/officeart/2005/8/layout/hProcess11"/>
    <dgm:cxn modelId="{40F54F44-D13A-40B3-A758-EC0001D418C5}" type="presParOf" srcId="{EF31D12E-7D8B-4AC2-9E62-8D2A6DE0FBF4}" destId="{FA47DCA0-275D-4076-8788-0A7A43D23A71}" srcOrd="0" destOrd="0" presId="urn:microsoft.com/office/officeart/2005/8/layout/hProcess11"/>
    <dgm:cxn modelId="{A1647899-8B5F-413A-89A5-DFC3655C3B69}" type="presParOf" srcId="{EF31D12E-7D8B-4AC2-9E62-8D2A6DE0FBF4}" destId="{BD16F926-65D7-4FA5-8C24-38450DD13373}" srcOrd="1" destOrd="0" presId="urn:microsoft.com/office/officeart/2005/8/layout/hProcess11"/>
    <dgm:cxn modelId="{5EB96366-4C52-4868-A873-366DD2F88051}" type="presParOf" srcId="{EF31D12E-7D8B-4AC2-9E62-8D2A6DE0FBF4}" destId="{2F2683AB-6793-44EA-A3FC-E34F420C5D0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84A46E-B840-4895-A9B8-84877339169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44876DA3-3E08-4F00-AEE5-3618923565AF}">
      <dgm:prSet phldrT="[Text]"/>
      <dgm:spPr>
        <a:solidFill>
          <a:srgbClr val="009999"/>
        </a:solidFill>
        <a:ln>
          <a:solidFill>
            <a:srgbClr val="009999"/>
          </a:solidFill>
        </a:ln>
      </dgm:spPr>
      <dgm:t>
        <a:bodyPr/>
        <a:lstStyle/>
        <a:p>
          <a:r>
            <a:rPr lang="en-GB" dirty="0"/>
            <a:t>Define your customer</a:t>
          </a:r>
          <a:endParaRPr lang="en-US" dirty="0"/>
        </a:p>
      </dgm:t>
    </dgm:pt>
    <dgm:pt modelId="{FBBF1D3C-CE8B-420D-8833-3E8720D3B76C}" type="parTrans" cxnId="{8FFF1292-488B-48D6-89A6-61BA6745E6AE}">
      <dgm:prSet/>
      <dgm:spPr/>
      <dgm:t>
        <a:bodyPr/>
        <a:lstStyle/>
        <a:p>
          <a:endParaRPr lang="en-US"/>
        </a:p>
      </dgm:t>
    </dgm:pt>
    <dgm:pt modelId="{7A4288AF-208F-42FE-A7FB-F5B390BAD984}" type="sibTrans" cxnId="{8FFF1292-488B-48D6-89A6-61BA6745E6AE}">
      <dgm:prSet/>
      <dgm:spPr/>
      <dgm:t>
        <a:bodyPr/>
        <a:lstStyle/>
        <a:p>
          <a:endParaRPr lang="en-US"/>
        </a:p>
      </dgm:t>
    </dgm:pt>
    <dgm:pt modelId="{1386CCBC-17DB-4BB9-BDD5-534A33BBEFCB}">
      <dgm:prSet phldrT="[Text]"/>
      <dgm:spPr>
        <a:solidFill>
          <a:srgbClr val="009999"/>
        </a:solidFill>
        <a:ln>
          <a:solidFill>
            <a:srgbClr val="009999"/>
          </a:solidFill>
        </a:ln>
      </dgm:spPr>
      <dgm:t>
        <a:bodyPr/>
        <a:lstStyle/>
        <a:p>
          <a:r>
            <a:rPr lang="en-GB" dirty="0"/>
            <a:t>Collect data</a:t>
          </a:r>
          <a:endParaRPr lang="en-US" dirty="0"/>
        </a:p>
      </dgm:t>
    </dgm:pt>
    <dgm:pt modelId="{147A9F81-D2AB-47C5-9DFA-E626DE40F980}" type="parTrans" cxnId="{3B476720-A6C7-4C3A-B17A-14DD02C4192A}">
      <dgm:prSet/>
      <dgm:spPr/>
      <dgm:t>
        <a:bodyPr/>
        <a:lstStyle/>
        <a:p>
          <a:endParaRPr lang="en-US"/>
        </a:p>
      </dgm:t>
    </dgm:pt>
    <dgm:pt modelId="{55E1F07C-66F2-47AD-A785-F1599EED1912}" type="sibTrans" cxnId="{3B476720-A6C7-4C3A-B17A-14DD02C4192A}">
      <dgm:prSet/>
      <dgm:spPr/>
      <dgm:t>
        <a:bodyPr/>
        <a:lstStyle/>
        <a:p>
          <a:endParaRPr lang="en-US"/>
        </a:p>
      </dgm:t>
    </dgm:pt>
    <dgm:pt modelId="{B9C82FF5-25AA-40E0-874C-D549C6BE3840}">
      <dgm:prSet phldrT="[Text]"/>
      <dgm:spPr>
        <a:solidFill>
          <a:srgbClr val="009999"/>
        </a:solidFill>
        <a:ln>
          <a:solidFill>
            <a:srgbClr val="009999"/>
          </a:solidFill>
        </a:ln>
      </dgm:spPr>
      <dgm:t>
        <a:bodyPr/>
        <a:lstStyle/>
        <a:p>
          <a:r>
            <a:rPr lang="en-GB" dirty="0"/>
            <a:t>Map customer journey</a:t>
          </a:r>
          <a:endParaRPr lang="en-US" dirty="0"/>
        </a:p>
      </dgm:t>
    </dgm:pt>
    <dgm:pt modelId="{B4C5EAF3-F808-4681-B240-88DF01A03285}" type="parTrans" cxnId="{1D87DCC9-029A-4225-AAE9-4730CFFF6D62}">
      <dgm:prSet/>
      <dgm:spPr/>
      <dgm:t>
        <a:bodyPr/>
        <a:lstStyle/>
        <a:p>
          <a:endParaRPr lang="en-US"/>
        </a:p>
      </dgm:t>
    </dgm:pt>
    <dgm:pt modelId="{6C5E6655-F210-457A-A0A9-C7583248A7E7}" type="sibTrans" cxnId="{1D87DCC9-029A-4225-AAE9-4730CFFF6D62}">
      <dgm:prSet/>
      <dgm:spPr/>
      <dgm:t>
        <a:bodyPr/>
        <a:lstStyle/>
        <a:p>
          <a:endParaRPr lang="en-US"/>
        </a:p>
      </dgm:t>
    </dgm:pt>
    <dgm:pt modelId="{578C243F-DA07-4D8C-BBBB-D8BC7ED5D7CC}">
      <dgm:prSet phldrT="[Text]"/>
      <dgm:spPr>
        <a:solidFill>
          <a:srgbClr val="009999"/>
        </a:solidFill>
        <a:ln>
          <a:solidFill>
            <a:srgbClr val="009999"/>
          </a:solidFill>
        </a:ln>
      </dgm:spPr>
      <dgm:t>
        <a:bodyPr/>
        <a:lstStyle/>
        <a:p>
          <a:r>
            <a:rPr lang="en-GB" dirty="0"/>
            <a:t>Rate importance</a:t>
          </a:r>
          <a:endParaRPr lang="en-US" dirty="0"/>
        </a:p>
      </dgm:t>
    </dgm:pt>
    <dgm:pt modelId="{F32956A0-F5A1-4713-A2CE-231F1AF6900E}" type="parTrans" cxnId="{309968FC-EDFA-45CD-A279-F8C88C4A37D4}">
      <dgm:prSet/>
      <dgm:spPr/>
      <dgm:t>
        <a:bodyPr/>
        <a:lstStyle/>
        <a:p>
          <a:endParaRPr lang="en-US"/>
        </a:p>
      </dgm:t>
    </dgm:pt>
    <dgm:pt modelId="{D764B212-C928-4218-8E0A-86E6CE27C4AE}" type="sibTrans" cxnId="{309968FC-EDFA-45CD-A279-F8C88C4A37D4}">
      <dgm:prSet/>
      <dgm:spPr/>
      <dgm:t>
        <a:bodyPr/>
        <a:lstStyle/>
        <a:p>
          <a:endParaRPr lang="en-US"/>
        </a:p>
      </dgm:t>
    </dgm:pt>
    <dgm:pt modelId="{B823A0F4-EBC1-468A-AF92-89FF76959C42}">
      <dgm:prSet phldrT="[Text]"/>
      <dgm:spPr>
        <a:solidFill>
          <a:srgbClr val="009999"/>
        </a:solidFill>
        <a:ln>
          <a:solidFill>
            <a:srgbClr val="009999"/>
          </a:solidFill>
        </a:ln>
      </dgm:spPr>
      <dgm:t>
        <a:bodyPr/>
        <a:lstStyle/>
        <a:p>
          <a:r>
            <a:rPr lang="en-GB" dirty="0"/>
            <a:t>Compare expectations and reality</a:t>
          </a:r>
          <a:endParaRPr lang="en-US" dirty="0"/>
        </a:p>
      </dgm:t>
    </dgm:pt>
    <dgm:pt modelId="{92073C7E-FFEA-402D-91F8-D54532EEE8E6}" type="parTrans" cxnId="{A17D71F6-748C-404D-A5C4-3E0C60B4F511}">
      <dgm:prSet/>
      <dgm:spPr/>
      <dgm:t>
        <a:bodyPr/>
        <a:lstStyle/>
        <a:p>
          <a:endParaRPr lang="en-US"/>
        </a:p>
      </dgm:t>
    </dgm:pt>
    <dgm:pt modelId="{AEAC4BE0-743C-443E-961E-30170D0B1816}" type="sibTrans" cxnId="{A17D71F6-748C-404D-A5C4-3E0C60B4F511}">
      <dgm:prSet/>
      <dgm:spPr/>
      <dgm:t>
        <a:bodyPr/>
        <a:lstStyle/>
        <a:p>
          <a:endParaRPr lang="en-US"/>
        </a:p>
      </dgm:t>
    </dgm:pt>
    <dgm:pt modelId="{C1B2DF96-CD4A-4D10-A6EB-5D093E9BBCC7}">
      <dgm:prSet/>
      <dgm:spPr>
        <a:solidFill>
          <a:srgbClr val="009999"/>
        </a:solidFill>
        <a:ln>
          <a:solidFill>
            <a:srgbClr val="009999"/>
          </a:solidFill>
        </a:ln>
      </dgm:spPr>
      <dgm:t>
        <a:bodyPr/>
        <a:lstStyle/>
        <a:p>
          <a:r>
            <a:rPr lang="en-GB" dirty="0"/>
            <a:t>Identify gaps</a:t>
          </a:r>
          <a:endParaRPr lang="en-US" dirty="0"/>
        </a:p>
      </dgm:t>
    </dgm:pt>
    <dgm:pt modelId="{9ED50732-5DA6-44F0-BAB6-0531BB864C19}" type="parTrans" cxnId="{2663B30D-1EAA-4D2F-8663-B05515888D79}">
      <dgm:prSet/>
      <dgm:spPr/>
      <dgm:t>
        <a:bodyPr/>
        <a:lstStyle/>
        <a:p>
          <a:endParaRPr lang="en-US"/>
        </a:p>
      </dgm:t>
    </dgm:pt>
    <dgm:pt modelId="{48F0522C-0DEB-4619-A857-4AD5B7B4615A}" type="sibTrans" cxnId="{2663B30D-1EAA-4D2F-8663-B05515888D79}">
      <dgm:prSet/>
      <dgm:spPr/>
      <dgm:t>
        <a:bodyPr/>
        <a:lstStyle/>
        <a:p>
          <a:endParaRPr lang="en-US"/>
        </a:p>
      </dgm:t>
    </dgm:pt>
    <dgm:pt modelId="{8C0BD65C-D0F9-444B-8A69-59F409C3B9FA}">
      <dgm:prSet/>
      <dgm:spPr>
        <a:solidFill>
          <a:srgbClr val="009999"/>
        </a:solidFill>
        <a:ln>
          <a:solidFill>
            <a:srgbClr val="009999"/>
          </a:solidFill>
        </a:ln>
      </dgm:spPr>
      <dgm:t>
        <a:bodyPr/>
        <a:lstStyle/>
        <a:p>
          <a:r>
            <a:rPr lang="en-GB" dirty="0"/>
            <a:t>Make changes</a:t>
          </a:r>
          <a:endParaRPr lang="en-US" dirty="0"/>
        </a:p>
      </dgm:t>
    </dgm:pt>
    <dgm:pt modelId="{17CF005F-93AA-403E-9693-40E1D58BB8AE}" type="parTrans" cxnId="{CDB2AB82-AC93-4FBB-B8C3-D2483CF952B5}">
      <dgm:prSet/>
      <dgm:spPr/>
      <dgm:t>
        <a:bodyPr/>
        <a:lstStyle/>
        <a:p>
          <a:endParaRPr lang="en-US"/>
        </a:p>
      </dgm:t>
    </dgm:pt>
    <dgm:pt modelId="{47E87925-CAD0-4500-90E1-B7A2D0CCE571}" type="sibTrans" cxnId="{CDB2AB82-AC93-4FBB-B8C3-D2483CF952B5}">
      <dgm:prSet/>
      <dgm:spPr/>
      <dgm:t>
        <a:bodyPr/>
        <a:lstStyle/>
        <a:p>
          <a:endParaRPr lang="en-US"/>
        </a:p>
      </dgm:t>
    </dgm:pt>
    <dgm:pt modelId="{53E18F76-2B03-4AF7-95F5-752FE16308F2}">
      <dgm:prSet/>
      <dgm:spPr>
        <a:solidFill>
          <a:srgbClr val="009999"/>
        </a:solidFill>
        <a:ln>
          <a:solidFill>
            <a:srgbClr val="009999"/>
          </a:solidFill>
        </a:ln>
      </dgm:spPr>
      <dgm:t>
        <a:bodyPr/>
        <a:lstStyle/>
        <a:p>
          <a:r>
            <a:rPr lang="en-GB" dirty="0"/>
            <a:t>Ongoing review</a:t>
          </a:r>
          <a:endParaRPr lang="en-US" dirty="0"/>
        </a:p>
      </dgm:t>
    </dgm:pt>
    <dgm:pt modelId="{BFDA5D92-4FB7-4CA5-AC9F-9023C3BC0005}" type="parTrans" cxnId="{713E9055-AB9F-49D4-8068-22F4E394F97B}">
      <dgm:prSet/>
      <dgm:spPr/>
      <dgm:t>
        <a:bodyPr/>
        <a:lstStyle/>
        <a:p>
          <a:endParaRPr lang="en-US"/>
        </a:p>
      </dgm:t>
    </dgm:pt>
    <dgm:pt modelId="{825F6242-5B7E-4D12-9A5A-EDAF71437E2A}" type="sibTrans" cxnId="{713E9055-AB9F-49D4-8068-22F4E394F97B}">
      <dgm:prSet/>
      <dgm:spPr/>
      <dgm:t>
        <a:bodyPr/>
        <a:lstStyle/>
        <a:p>
          <a:endParaRPr lang="en-US"/>
        </a:p>
      </dgm:t>
    </dgm:pt>
    <dgm:pt modelId="{5D0B83AD-6102-495A-B2C6-B9AFB1D6E080}" type="pres">
      <dgm:prSet presAssocID="{C484A46E-B840-4895-A9B8-84877339169A}" presName="diagram" presStyleCnt="0">
        <dgm:presLayoutVars>
          <dgm:dir/>
          <dgm:resizeHandles val="exact"/>
        </dgm:presLayoutVars>
      </dgm:prSet>
      <dgm:spPr/>
    </dgm:pt>
    <dgm:pt modelId="{36CB764A-635F-436B-8FDA-8B0D8CB1943C}" type="pres">
      <dgm:prSet presAssocID="{44876DA3-3E08-4F00-AEE5-3618923565AF}" presName="node" presStyleLbl="node1" presStyleIdx="0" presStyleCnt="8" custLinFactNeighborX="-926" custLinFactNeighborY="46218">
        <dgm:presLayoutVars>
          <dgm:bulletEnabled val="1"/>
        </dgm:presLayoutVars>
      </dgm:prSet>
      <dgm:spPr/>
    </dgm:pt>
    <dgm:pt modelId="{877230E5-B4F5-4DE6-B945-9D5CB618E815}" type="pres">
      <dgm:prSet presAssocID="{7A4288AF-208F-42FE-A7FB-F5B390BAD984}" presName="sibTrans" presStyleLbl="sibTrans2D1" presStyleIdx="0" presStyleCnt="7"/>
      <dgm:spPr/>
    </dgm:pt>
    <dgm:pt modelId="{0F7A86DF-4538-4BE1-816A-F1268530CBF9}" type="pres">
      <dgm:prSet presAssocID="{7A4288AF-208F-42FE-A7FB-F5B390BAD984}" presName="connectorText" presStyleLbl="sibTrans2D1" presStyleIdx="0" presStyleCnt="7"/>
      <dgm:spPr/>
    </dgm:pt>
    <dgm:pt modelId="{80A23D38-C42D-4551-997A-0C3E6EAAE302}" type="pres">
      <dgm:prSet presAssocID="{1386CCBC-17DB-4BB9-BDD5-534A33BBEFCB}" presName="node" presStyleLbl="node1" presStyleIdx="1" presStyleCnt="8" custLinFactNeighborX="-6910" custLinFactNeighborY="46218">
        <dgm:presLayoutVars>
          <dgm:bulletEnabled val="1"/>
        </dgm:presLayoutVars>
      </dgm:prSet>
      <dgm:spPr/>
    </dgm:pt>
    <dgm:pt modelId="{DC9C4725-8C86-4E2C-BA78-4EFE6B9B25DF}" type="pres">
      <dgm:prSet presAssocID="{55E1F07C-66F2-47AD-A785-F1599EED1912}" presName="sibTrans" presStyleLbl="sibTrans2D1" presStyleIdx="1" presStyleCnt="7"/>
      <dgm:spPr/>
    </dgm:pt>
    <dgm:pt modelId="{7FA3676B-C86A-44E9-9C1D-521FD0A082BF}" type="pres">
      <dgm:prSet presAssocID="{55E1F07C-66F2-47AD-A785-F1599EED1912}" presName="connectorText" presStyleLbl="sibTrans2D1" presStyleIdx="1" presStyleCnt="7"/>
      <dgm:spPr/>
    </dgm:pt>
    <dgm:pt modelId="{AB7E23AF-CE7C-4EC9-92BA-3D1D8C92C037}" type="pres">
      <dgm:prSet presAssocID="{B9C82FF5-25AA-40E0-874C-D549C6BE3840}" presName="node" presStyleLbl="node1" presStyleIdx="2" presStyleCnt="8" custLinFactNeighborX="-2314" custLinFactNeighborY="46218">
        <dgm:presLayoutVars>
          <dgm:bulletEnabled val="1"/>
        </dgm:presLayoutVars>
      </dgm:prSet>
      <dgm:spPr/>
    </dgm:pt>
    <dgm:pt modelId="{6B50E613-BEB9-4970-A27E-E1BF28BC8806}" type="pres">
      <dgm:prSet presAssocID="{6C5E6655-F210-457A-A0A9-C7583248A7E7}" presName="sibTrans" presStyleLbl="sibTrans2D1" presStyleIdx="2" presStyleCnt="7"/>
      <dgm:spPr/>
    </dgm:pt>
    <dgm:pt modelId="{D4B5FA52-4FE0-4EBE-9AED-6AB5D7CC0CEB}" type="pres">
      <dgm:prSet presAssocID="{6C5E6655-F210-457A-A0A9-C7583248A7E7}" presName="connectorText" presStyleLbl="sibTrans2D1" presStyleIdx="2" presStyleCnt="7"/>
      <dgm:spPr/>
    </dgm:pt>
    <dgm:pt modelId="{8F8F8434-6BA6-4708-ACEB-5818919F2B0A}" type="pres">
      <dgm:prSet presAssocID="{578C243F-DA07-4D8C-BBBB-D8BC7ED5D7CC}" presName="node" presStyleLbl="node1" presStyleIdx="3" presStyleCnt="8" custLinFactNeighborX="-2314" custLinFactNeighborY="14743">
        <dgm:presLayoutVars>
          <dgm:bulletEnabled val="1"/>
        </dgm:presLayoutVars>
      </dgm:prSet>
      <dgm:spPr/>
    </dgm:pt>
    <dgm:pt modelId="{EB96559C-512B-4E65-8525-B4B394F8D038}" type="pres">
      <dgm:prSet presAssocID="{D764B212-C928-4218-8E0A-86E6CE27C4AE}" presName="sibTrans" presStyleLbl="sibTrans2D1" presStyleIdx="3" presStyleCnt="7"/>
      <dgm:spPr/>
    </dgm:pt>
    <dgm:pt modelId="{96089B58-0AE1-4CE0-9D84-46AE1AE228DF}" type="pres">
      <dgm:prSet presAssocID="{D764B212-C928-4218-8E0A-86E6CE27C4AE}" presName="connectorText" presStyleLbl="sibTrans2D1" presStyleIdx="3" presStyleCnt="7"/>
      <dgm:spPr/>
    </dgm:pt>
    <dgm:pt modelId="{1570B068-7D2C-49B1-AA32-EC9EB2376FB3}" type="pres">
      <dgm:prSet presAssocID="{B823A0F4-EBC1-468A-AF92-89FF76959C42}" presName="node" presStyleLbl="node1" presStyleIdx="4" presStyleCnt="8" custLinFactNeighborX="-3383" custLinFactNeighborY="14743">
        <dgm:presLayoutVars>
          <dgm:bulletEnabled val="1"/>
        </dgm:presLayoutVars>
      </dgm:prSet>
      <dgm:spPr/>
    </dgm:pt>
    <dgm:pt modelId="{F12BD98E-9385-424A-A02F-4AFC1F29A2FB}" type="pres">
      <dgm:prSet presAssocID="{AEAC4BE0-743C-443E-961E-30170D0B1816}" presName="sibTrans" presStyleLbl="sibTrans2D1" presStyleIdx="4" presStyleCnt="7"/>
      <dgm:spPr/>
    </dgm:pt>
    <dgm:pt modelId="{D2AFFF8A-9661-4C00-9364-E60376126264}" type="pres">
      <dgm:prSet presAssocID="{AEAC4BE0-743C-443E-961E-30170D0B1816}" presName="connectorText" presStyleLbl="sibTrans2D1" presStyleIdx="4" presStyleCnt="7"/>
      <dgm:spPr/>
    </dgm:pt>
    <dgm:pt modelId="{8A083ED0-E988-42ED-8803-24F57591A822}" type="pres">
      <dgm:prSet presAssocID="{C1B2DF96-CD4A-4D10-A6EB-5D093E9BBCC7}" presName="node" presStyleLbl="node1" presStyleIdx="5" presStyleCnt="8" custLinFactNeighborX="-926" custLinFactNeighborY="14743">
        <dgm:presLayoutVars>
          <dgm:bulletEnabled val="1"/>
        </dgm:presLayoutVars>
      </dgm:prSet>
      <dgm:spPr/>
    </dgm:pt>
    <dgm:pt modelId="{6F750C80-B46A-4E32-B42F-15E51F42D46D}" type="pres">
      <dgm:prSet presAssocID="{48F0522C-0DEB-4619-A857-4AD5B7B4615A}" presName="sibTrans" presStyleLbl="sibTrans2D1" presStyleIdx="5" presStyleCnt="7"/>
      <dgm:spPr/>
    </dgm:pt>
    <dgm:pt modelId="{81AC7A02-C86B-44E6-93B0-8A1E7A1859BE}" type="pres">
      <dgm:prSet presAssocID="{48F0522C-0DEB-4619-A857-4AD5B7B4615A}" presName="connectorText" presStyleLbl="sibTrans2D1" presStyleIdx="5" presStyleCnt="7"/>
      <dgm:spPr/>
    </dgm:pt>
    <dgm:pt modelId="{77E95D08-27A7-4E33-8895-ED4A9CBB3499}" type="pres">
      <dgm:prSet presAssocID="{8C0BD65C-D0F9-444B-8A69-59F409C3B9FA}" presName="node" presStyleLbl="node1" presStyleIdx="6" presStyleCnt="8">
        <dgm:presLayoutVars>
          <dgm:bulletEnabled val="1"/>
        </dgm:presLayoutVars>
      </dgm:prSet>
      <dgm:spPr/>
    </dgm:pt>
    <dgm:pt modelId="{66C72A0C-BB46-4C82-930F-7F88CE0FCC6E}" type="pres">
      <dgm:prSet presAssocID="{47E87925-CAD0-4500-90E1-B7A2D0CCE571}" presName="sibTrans" presStyleLbl="sibTrans2D1" presStyleIdx="6" presStyleCnt="7"/>
      <dgm:spPr/>
    </dgm:pt>
    <dgm:pt modelId="{5FDD78F1-6B3C-4318-BE1C-F3F39FCEF3C0}" type="pres">
      <dgm:prSet presAssocID="{47E87925-CAD0-4500-90E1-B7A2D0CCE571}" presName="connectorText" presStyleLbl="sibTrans2D1" presStyleIdx="6" presStyleCnt="7"/>
      <dgm:spPr/>
    </dgm:pt>
    <dgm:pt modelId="{EE60E42F-153C-4CA7-BD54-9242DE1E8D5B}" type="pres">
      <dgm:prSet presAssocID="{53E18F76-2B03-4AF7-95F5-752FE16308F2}" presName="node" presStyleLbl="node1" presStyleIdx="7" presStyleCnt="8" custLinFactNeighborX="-3383" custLinFactNeighborY="901">
        <dgm:presLayoutVars>
          <dgm:bulletEnabled val="1"/>
        </dgm:presLayoutVars>
      </dgm:prSet>
      <dgm:spPr/>
    </dgm:pt>
  </dgm:ptLst>
  <dgm:cxnLst>
    <dgm:cxn modelId="{4E5AF40B-51A0-4DC7-9A3B-90481FA60303}" type="presOf" srcId="{D764B212-C928-4218-8E0A-86E6CE27C4AE}" destId="{EB96559C-512B-4E65-8525-B4B394F8D038}" srcOrd="0" destOrd="0" presId="urn:microsoft.com/office/officeart/2005/8/layout/process5"/>
    <dgm:cxn modelId="{2663B30D-1EAA-4D2F-8663-B05515888D79}" srcId="{C484A46E-B840-4895-A9B8-84877339169A}" destId="{C1B2DF96-CD4A-4D10-A6EB-5D093E9BBCC7}" srcOrd="5" destOrd="0" parTransId="{9ED50732-5DA6-44F0-BAB6-0531BB864C19}" sibTransId="{48F0522C-0DEB-4619-A857-4AD5B7B4615A}"/>
    <dgm:cxn modelId="{05AF6314-6FFD-4832-8584-5492E94276DD}" type="presOf" srcId="{B823A0F4-EBC1-468A-AF92-89FF76959C42}" destId="{1570B068-7D2C-49B1-AA32-EC9EB2376FB3}" srcOrd="0" destOrd="0" presId="urn:microsoft.com/office/officeart/2005/8/layout/process5"/>
    <dgm:cxn modelId="{65E27D18-4117-4F44-8530-CB8734D55374}" type="presOf" srcId="{7A4288AF-208F-42FE-A7FB-F5B390BAD984}" destId="{877230E5-B4F5-4DE6-B945-9D5CB618E815}" srcOrd="0" destOrd="0" presId="urn:microsoft.com/office/officeart/2005/8/layout/process5"/>
    <dgm:cxn modelId="{7D57661A-FD32-451D-A395-CBD7EFA42023}" type="presOf" srcId="{6C5E6655-F210-457A-A0A9-C7583248A7E7}" destId="{D4B5FA52-4FE0-4EBE-9AED-6AB5D7CC0CEB}" srcOrd="1" destOrd="0" presId="urn:microsoft.com/office/officeart/2005/8/layout/process5"/>
    <dgm:cxn modelId="{3B476720-A6C7-4C3A-B17A-14DD02C4192A}" srcId="{C484A46E-B840-4895-A9B8-84877339169A}" destId="{1386CCBC-17DB-4BB9-BDD5-534A33BBEFCB}" srcOrd="1" destOrd="0" parTransId="{147A9F81-D2AB-47C5-9DFA-E626DE40F980}" sibTransId="{55E1F07C-66F2-47AD-A785-F1599EED1912}"/>
    <dgm:cxn modelId="{19BD1524-A653-4B30-BD02-23049DC1A589}" type="presOf" srcId="{53E18F76-2B03-4AF7-95F5-752FE16308F2}" destId="{EE60E42F-153C-4CA7-BD54-9242DE1E8D5B}" srcOrd="0" destOrd="0" presId="urn:microsoft.com/office/officeart/2005/8/layout/process5"/>
    <dgm:cxn modelId="{B641E628-2A05-4399-A800-05AED1634241}" type="presOf" srcId="{1386CCBC-17DB-4BB9-BDD5-534A33BBEFCB}" destId="{80A23D38-C42D-4551-997A-0C3E6EAAE302}" srcOrd="0" destOrd="0" presId="urn:microsoft.com/office/officeart/2005/8/layout/process5"/>
    <dgm:cxn modelId="{0D50D830-858C-4912-84F8-95B0DA0D650F}" type="presOf" srcId="{D764B212-C928-4218-8E0A-86E6CE27C4AE}" destId="{96089B58-0AE1-4CE0-9D84-46AE1AE228DF}" srcOrd="1" destOrd="0" presId="urn:microsoft.com/office/officeart/2005/8/layout/process5"/>
    <dgm:cxn modelId="{BA32F230-C862-404A-B3B9-8277C1632384}" type="presOf" srcId="{55E1F07C-66F2-47AD-A785-F1599EED1912}" destId="{DC9C4725-8C86-4E2C-BA78-4EFE6B9B25DF}" srcOrd="0" destOrd="0" presId="urn:microsoft.com/office/officeart/2005/8/layout/process5"/>
    <dgm:cxn modelId="{9938D234-411A-4BA0-B96C-0CC246A6B860}" type="presOf" srcId="{C484A46E-B840-4895-A9B8-84877339169A}" destId="{5D0B83AD-6102-495A-B2C6-B9AFB1D6E080}" srcOrd="0" destOrd="0" presId="urn:microsoft.com/office/officeart/2005/8/layout/process5"/>
    <dgm:cxn modelId="{4DCBC161-22DC-421E-B382-EDBA5F815481}" type="presOf" srcId="{578C243F-DA07-4D8C-BBBB-D8BC7ED5D7CC}" destId="{8F8F8434-6BA6-4708-ACEB-5818919F2B0A}" srcOrd="0" destOrd="0" presId="urn:microsoft.com/office/officeart/2005/8/layout/process5"/>
    <dgm:cxn modelId="{63AC0647-FE38-4A7C-B622-A43A56F90A2F}" type="presOf" srcId="{6C5E6655-F210-457A-A0A9-C7583248A7E7}" destId="{6B50E613-BEB9-4970-A27E-E1BF28BC8806}" srcOrd="0" destOrd="0" presId="urn:microsoft.com/office/officeart/2005/8/layout/process5"/>
    <dgm:cxn modelId="{AC034F69-7DFC-4B51-BEE9-AFF07688192E}" type="presOf" srcId="{55E1F07C-66F2-47AD-A785-F1599EED1912}" destId="{7FA3676B-C86A-44E9-9C1D-521FD0A082BF}" srcOrd="1" destOrd="0" presId="urn:microsoft.com/office/officeart/2005/8/layout/process5"/>
    <dgm:cxn modelId="{04A5406B-D80D-4BB8-AE13-49460D009AD3}" type="presOf" srcId="{8C0BD65C-D0F9-444B-8A69-59F409C3B9FA}" destId="{77E95D08-27A7-4E33-8895-ED4A9CBB3499}" srcOrd="0" destOrd="0" presId="urn:microsoft.com/office/officeart/2005/8/layout/process5"/>
    <dgm:cxn modelId="{EE3A4F6E-61BD-43E3-B5AD-58A65637E7D9}" type="presOf" srcId="{7A4288AF-208F-42FE-A7FB-F5B390BAD984}" destId="{0F7A86DF-4538-4BE1-816A-F1268530CBF9}" srcOrd="1" destOrd="0" presId="urn:microsoft.com/office/officeart/2005/8/layout/process5"/>
    <dgm:cxn modelId="{779A0571-020E-4852-B670-C9CCB7BB7707}" type="presOf" srcId="{47E87925-CAD0-4500-90E1-B7A2D0CCE571}" destId="{66C72A0C-BB46-4C82-930F-7F88CE0FCC6E}" srcOrd="0" destOrd="0" presId="urn:microsoft.com/office/officeart/2005/8/layout/process5"/>
    <dgm:cxn modelId="{713E9055-AB9F-49D4-8068-22F4E394F97B}" srcId="{C484A46E-B840-4895-A9B8-84877339169A}" destId="{53E18F76-2B03-4AF7-95F5-752FE16308F2}" srcOrd="7" destOrd="0" parTransId="{BFDA5D92-4FB7-4CA5-AC9F-9023C3BC0005}" sibTransId="{825F6242-5B7E-4D12-9A5A-EDAF71437E2A}"/>
    <dgm:cxn modelId="{F76C717C-0BB3-4CC4-B990-7340E0B73CC1}" type="presOf" srcId="{B9C82FF5-25AA-40E0-874C-D549C6BE3840}" destId="{AB7E23AF-CE7C-4EC9-92BA-3D1D8C92C037}" srcOrd="0" destOrd="0" presId="urn:microsoft.com/office/officeart/2005/8/layout/process5"/>
    <dgm:cxn modelId="{7B6B6C80-947A-476F-847B-18DCB7F3574D}" type="presOf" srcId="{AEAC4BE0-743C-443E-961E-30170D0B1816}" destId="{D2AFFF8A-9661-4C00-9364-E60376126264}" srcOrd="1" destOrd="0" presId="urn:microsoft.com/office/officeart/2005/8/layout/process5"/>
    <dgm:cxn modelId="{CDB2AB82-AC93-4FBB-B8C3-D2483CF952B5}" srcId="{C484A46E-B840-4895-A9B8-84877339169A}" destId="{8C0BD65C-D0F9-444B-8A69-59F409C3B9FA}" srcOrd="6" destOrd="0" parTransId="{17CF005F-93AA-403E-9693-40E1D58BB8AE}" sibTransId="{47E87925-CAD0-4500-90E1-B7A2D0CCE571}"/>
    <dgm:cxn modelId="{8FFF1292-488B-48D6-89A6-61BA6745E6AE}" srcId="{C484A46E-B840-4895-A9B8-84877339169A}" destId="{44876DA3-3E08-4F00-AEE5-3618923565AF}" srcOrd="0" destOrd="0" parTransId="{FBBF1D3C-CE8B-420D-8833-3E8720D3B76C}" sibTransId="{7A4288AF-208F-42FE-A7FB-F5B390BAD984}"/>
    <dgm:cxn modelId="{CA8EA3A9-BD80-45B4-8E93-25C4DF1BE630}" type="presOf" srcId="{47E87925-CAD0-4500-90E1-B7A2D0CCE571}" destId="{5FDD78F1-6B3C-4318-BE1C-F3F39FCEF3C0}" srcOrd="1" destOrd="0" presId="urn:microsoft.com/office/officeart/2005/8/layout/process5"/>
    <dgm:cxn modelId="{CE89CCB2-440D-401D-A7A7-727274CE85E9}" type="presOf" srcId="{44876DA3-3E08-4F00-AEE5-3618923565AF}" destId="{36CB764A-635F-436B-8FDA-8B0D8CB1943C}" srcOrd="0" destOrd="0" presId="urn:microsoft.com/office/officeart/2005/8/layout/process5"/>
    <dgm:cxn modelId="{C8C06EC0-C188-49AA-9EBB-CB1998690C9D}" type="presOf" srcId="{AEAC4BE0-743C-443E-961E-30170D0B1816}" destId="{F12BD98E-9385-424A-A02F-4AFC1F29A2FB}" srcOrd="0" destOrd="0" presId="urn:microsoft.com/office/officeart/2005/8/layout/process5"/>
    <dgm:cxn modelId="{1D87DCC9-029A-4225-AAE9-4730CFFF6D62}" srcId="{C484A46E-B840-4895-A9B8-84877339169A}" destId="{B9C82FF5-25AA-40E0-874C-D549C6BE3840}" srcOrd="2" destOrd="0" parTransId="{B4C5EAF3-F808-4681-B240-88DF01A03285}" sibTransId="{6C5E6655-F210-457A-A0A9-C7583248A7E7}"/>
    <dgm:cxn modelId="{0319C5DB-94D0-4220-9C05-77B76946334D}" type="presOf" srcId="{C1B2DF96-CD4A-4D10-A6EB-5D093E9BBCC7}" destId="{8A083ED0-E988-42ED-8803-24F57591A822}" srcOrd="0" destOrd="0" presId="urn:microsoft.com/office/officeart/2005/8/layout/process5"/>
    <dgm:cxn modelId="{3BA1D3DD-1656-42E7-A58F-A4723C0066A2}" type="presOf" srcId="{48F0522C-0DEB-4619-A857-4AD5B7B4615A}" destId="{6F750C80-B46A-4E32-B42F-15E51F42D46D}" srcOrd="0" destOrd="0" presId="urn:microsoft.com/office/officeart/2005/8/layout/process5"/>
    <dgm:cxn modelId="{DA3F88E0-D487-4CFA-A8E1-A02E44A156BE}" type="presOf" srcId="{48F0522C-0DEB-4619-A857-4AD5B7B4615A}" destId="{81AC7A02-C86B-44E6-93B0-8A1E7A1859BE}" srcOrd="1" destOrd="0" presId="urn:microsoft.com/office/officeart/2005/8/layout/process5"/>
    <dgm:cxn modelId="{A17D71F6-748C-404D-A5C4-3E0C60B4F511}" srcId="{C484A46E-B840-4895-A9B8-84877339169A}" destId="{B823A0F4-EBC1-468A-AF92-89FF76959C42}" srcOrd="4" destOrd="0" parTransId="{92073C7E-FFEA-402D-91F8-D54532EEE8E6}" sibTransId="{AEAC4BE0-743C-443E-961E-30170D0B1816}"/>
    <dgm:cxn modelId="{309968FC-EDFA-45CD-A279-F8C88C4A37D4}" srcId="{C484A46E-B840-4895-A9B8-84877339169A}" destId="{578C243F-DA07-4D8C-BBBB-D8BC7ED5D7CC}" srcOrd="3" destOrd="0" parTransId="{F32956A0-F5A1-4713-A2CE-231F1AF6900E}" sibTransId="{D764B212-C928-4218-8E0A-86E6CE27C4AE}"/>
    <dgm:cxn modelId="{9FC922F3-D021-497B-93C2-186EC0F776CE}" type="presParOf" srcId="{5D0B83AD-6102-495A-B2C6-B9AFB1D6E080}" destId="{36CB764A-635F-436B-8FDA-8B0D8CB1943C}" srcOrd="0" destOrd="0" presId="urn:microsoft.com/office/officeart/2005/8/layout/process5"/>
    <dgm:cxn modelId="{54DAAA92-5F7B-495F-83AB-D006A9EFAA75}" type="presParOf" srcId="{5D0B83AD-6102-495A-B2C6-B9AFB1D6E080}" destId="{877230E5-B4F5-4DE6-B945-9D5CB618E815}" srcOrd="1" destOrd="0" presId="urn:microsoft.com/office/officeart/2005/8/layout/process5"/>
    <dgm:cxn modelId="{97A518E6-E2E3-4C21-BD48-9CFB3BD727EE}" type="presParOf" srcId="{877230E5-B4F5-4DE6-B945-9D5CB618E815}" destId="{0F7A86DF-4538-4BE1-816A-F1268530CBF9}" srcOrd="0" destOrd="0" presId="urn:microsoft.com/office/officeart/2005/8/layout/process5"/>
    <dgm:cxn modelId="{FF0438FD-CE25-4684-9D3D-93D7AE35B806}" type="presParOf" srcId="{5D0B83AD-6102-495A-B2C6-B9AFB1D6E080}" destId="{80A23D38-C42D-4551-997A-0C3E6EAAE302}" srcOrd="2" destOrd="0" presId="urn:microsoft.com/office/officeart/2005/8/layout/process5"/>
    <dgm:cxn modelId="{36EAA2D0-7DE3-464E-8D53-7AB7A23CE9DD}" type="presParOf" srcId="{5D0B83AD-6102-495A-B2C6-B9AFB1D6E080}" destId="{DC9C4725-8C86-4E2C-BA78-4EFE6B9B25DF}" srcOrd="3" destOrd="0" presId="urn:microsoft.com/office/officeart/2005/8/layout/process5"/>
    <dgm:cxn modelId="{3E5BB688-55BB-4CF3-90B3-56D0F869BDA5}" type="presParOf" srcId="{DC9C4725-8C86-4E2C-BA78-4EFE6B9B25DF}" destId="{7FA3676B-C86A-44E9-9C1D-521FD0A082BF}" srcOrd="0" destOrd="0" presId="urn:microsoft.com/office/officeart/2005/8/layout/process5"/>
    <dgm:cxn modelId="{96D3C395-3833-485A-82B6-1FCC99A6BD51}" type="presParOf" srcId="{5D0B83AD-6102-495A-B2C6-B9AFB1D6E080}" destId="{AB7E23AF-CE7C-4EC9-92BA-3D1D8C92C037}" srcOrd="4" destOrd="0" presId="urn:microsoft.com/office/officeart/2005/8/layout/process5"/>
    <dgm:cxn modelId="{ECADF52C-DF47-430C-81C7-B691B5F668B5}" type="presParOf" srcId="{5D0B83AD-6102-495A-B2C6-B9AFB1D6E080}" destId="{6B50E613-BEB9-4970-A27E-E1BF28BC8806}" srcOrd="5" destOrd="0" presId="urn:microsoft.com/office/officeart/2005/8/layout/process5"/>
    <dgm:cxn modelId="{91A3F86F-1F9F-4C13-A77F-87F8B24570B0}" type="presParOf" srcId="{6B50E613-BEB9-4970-A27E-E1BF28BC8806}" destId="{D4B5FA52-4FE0-4EBE-9AED-6AB5D7CC0CEB}" srcOrd="0" destOrd="0" presId="urn:microsoft.com/office/officeart/2005/8/layout/process5"/>
    <dgm:cxn modelId="{037CAC7D-1A97-4DB8-AD72-81C004FD8CAA}" type="presParOf" srcId="{5D0B83AD-6102-495A-B2C6-B9AFB1D6E080}" destId="{8F8F8434-6BA6-4708-ACEB-5818919F2B0A}" srcOrd="6" destOrd="0" presId="urn:microsoft.com/office/officeart/2005/8/layout/process5"/>
    <dgm:cxn modelId="{E213DE96-ADA0-4D5E-B2AA-3F3F4E425138}" type="presParOf" srcId="{5D0B83AD-6102-495A-B2C6-B9AFB1D6E080}" destId="{EB96559C-512B-4E65-8525-B4B394F8D038}" srcOrd="7" destOrd="0" presId="urn:microsoft.com/office/officeart/2005/8/layout/process5"/>
    <dgm:cxn modelId="{BDBC45D2-E32B-40E5-AE93-FA173F955841}" type="presParOf" srcId="{EB96559C-512B-4E65-8525-B4B394F8D038}" destId="{96089B58-0AE1-4CE0-9D84-46AE1AE228DF}" srcOrd="0" destOrd="0" presId="urn:microsoft.com/office/officeart/2005/8/layout/process5"/>
    <dgm:cxn modelId="{087C114A-81DF-47ED-93B0-3EDFD96E1D5D}" type="presParOf" srcId="{5D0B83AD-6102-495A-B2C6-B9AFB1D6E080}" destId="{1570B068-7D2C-49B1-AA32-EC9EB2376FB3}" srcOrd="8" destOrd="0" presId="urn:microsoft.com/office/officeart/2005/8/layout/process5"/>
    <dgm:cxn modelId="{6689B93B-9767-4076-B5C6-7E576E1261D9}" type="presParOf" srcId="{5D0B83AD-6102-495A-B2C6-B9AFB1D6E080}" destId="{F12BD98E-9385-424A-A02F-4AFC1F29A2FB}" srcOrd="9" destOrd="0" presId="urn:microsoft.com/office/officeart/2005/8/layout/process5"/>
    <dgm:cxn modelId="{864C12CE-A140-4827-99D1-1EBD6E730093}" type="presParOf" srcId="{F12BD98E-9385-424A-A02F-4AFC1F29A2FB}" destId="{D2AFFF8A-9661-4C00-9364-E60376126264}" srcOrd="0" destOrd="0" presId="urn:microsoft.com/office/officeart/2005/8/layout/process5"/>
    <dgm:cxn modelId="{EB2A39B1-D5D7-495F-B089-975F58A65BAC}" type="presParOf" srcId="{5D0B83AD-6102-495A-B2C6-B9AFB1D6E080}" destId="{8A083ED0-E988-42ED-8803-24F57591A822}" srcOrd="10" destOrd="0" presId="urn:microsoft.com/office/officeart/2005/8/layout/process5"/>
    <dgm:cxn modelId="{5A32E457-334B-473F-85DF-20D9E6884E44}" type="presParOf" srcId="{5D0B83AD-6102-495A-B2C6-B9AFB1D6E080}" destId="{6F750C80-B46A-4E32-B42F-15E51F42D46D}" srcOrd="11" destOrd="0" presId="urn:microsoft.com/office/officeart/2005/8/layout/process5"/>
    <dgm:cxn modelId="{01F8DFCF-4720-433E-8E90-1C664E792853}" type="presParOf" srcId="{6F750C80-B46A-4E32-B42F-15E51F42D46D}" destId="{81AC7A02-C86B-44E6-93B0-8A1E7A1859BE}" srcOrd="0" destOrd="0" presId="urn:microsoft.com/office/officeart/2005/8/layout/process5"/>
    <dgm:cxn modelId="{44381DE1-7054-4D1C-9E2C-91BFABEB9561}" type="presParOf" srcId="{5D0B83AD-6102-495A-B2C6-B9AFB1D6E080}" destId="{77E95D08-27A7-4E33-8895-ED4A9CBB3499}" srcOrd="12" destOrd="0" presId="urn:microsoft.com/office/officeart/2005/8/layout/process5"/>
    <dgm:cxn modelId="{39D4A2E9-5C5B-428E-9913-509D959D6FCF}" type="presParOf" srcId="{5D0B83AD-6102-495A-B2C6-B9AFB1D6E080}" destId="{66C72A0C-BB46-4C82-930F-7F88CE0FCC6E}" srcOrd="13" destOrd="0" presId="urn:microsoft.com/office/officeart/2005/8/layout/process5"/>
    <dgm:cxn modelId="{AA91DC38-8BBF-4E4A-8662-B32A4890E9AF}" type="presParOf" srcId="{66C72A0C-BB46-4C82-930F-7F88CE0FCC6E}" destId="{5FDD78F1-6B3C-4318-BE1C-F3F39FCEF3C0}" srcOrd="0" destOrd="0" presId="urn:microsoft.com/office/officeart/2005/8/layout/process5"/>
    <dgm:cxn modelId="{3A12D105-31BC-4B8F-B671-B93398533434}" type="presParOf" srcId="{5D0B83AD-6102-495A-B2C6-B9AFB1D6E080}" destId="{EE60E42F-153C-4CA7-BD54-9242DE1E8D5B}" srcOrd="1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46480-1E63-4300-82DD-09FD5F40937A}">
      <dsp:nvSpPr>
        <dsp:cNvPr id="0" name=""/>
        <dsp:cNvSpPr/>
      </dsp:nvSpPr>
      <dsp:spPr>
        <a:xfrm>
          <a:off x="0" y="1219199"/>
          <a:ext cx="7500664" cy="16256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56C17-0066-4314-9C83-7D4564EC1098}">
      <dsp:nvSpPr>
        <dsp:cNvPr id="0" name=""/>
        <dsp:cNvSpPr/>
      </dsp:nvSpPr>
      <dsp:spPr>
        <a:xfrm>
          <a:off x="3296" y="0"/>
          <a:ext cx="217548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GB" sz="2100" b="1" kern="1200" dirty="0"/>
            <a:t>Jan-19</a:t>
          </a:r>
          <a:r>
            <a:rPr lang="en-GB" sz="2100" kern="1200" dirty="0"/>
            <a:t> </a:t>
          </a:r>
        </a:p>
        <a:p>
          <a:pPr marL="0" lvl="0" indent="0" algn="ctr" defTabSz="933450">
            <a:lnSpc>
              <a:spcPct val="90000"/>
            </a:lnSpc>
            <a:spcBef>
              <a:spcPct val="0"/>
            </a:spcBef>
            <a:spcAft>
              <a:spcPct val="35000"/>
            </a:spcAft>
            <a:buNone/>
          </a:pPr>
          <a:r>
            <a:rPr lang="en-GB" sz="2100" kern="1200" dirty="0"/>
            <a:t>Release 5 mandatory</a:t>
          </a:r>
        </a:p>
      </dsp:txBody>
      <dsp:txXfrm>
        <a:off x="3296" y="0"/>
        <a:ext cx="2175485" cy="1625600"/>
      </dsp:txXfrm>
    </dsp:sp>
    <dsp:sp modelId="{F3318329-CB41-498A-8D64-75389654FFB9}">
      <dsp:nvSpPr>
        <dsp:cNvPr id="0" name=""/>
        <dsp:cNvSpPr/>
      </dsp:nvSpPr>
      <dsp:spPr>
        <a:xfrm>
          <a:off x="88783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7BA1E-CC14-4382-9ADE-176AEB1D3C16}">
      <dsp:nvSpPr>
        <dsp:cNvPr id="0" name=""/>
        <dsp:cNvSpPr/>
      </dsp:nvSpPr>
      <dsp:spPr>
        <a:xfrm>
          <a:off x="2287556" y="2438399"/>
          <a:ext cx="217548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GB" sz="2100" b="1" kern="1200" dirty="0"/>
            <a:t>May-19</a:t>
          </a:r>
          <a:r>
            <a:rPr lang="en-GB" sz="2100" kern="1200" dirty="0"/>
            <a:t> </a:t>
          </a:r>
        </a:p>
        <a:p>
          <a:pPr marL="0" lvl="0" indent="0" algn="ctr" defTabSz="933450">
            <a:lnSpc>
              <a:spcPct val="90000"/>
            </a:lnSpc>
            <a:spcBef>
              <a:spcPct val="0"/>
            </a:spcBef>
            <a:spcAft>
              <a:spcPct val="35000"/>
            </a:spcAft>
            <a:buNone/>
          </a:pPr>
          <a:r>
            <a:rPr lang="en-GB" sz="2100" kern="1200" dirty="0"/>
            <a:t>Earliest Release 4 can be retired</a:t>
          </a:r>
        </a:p>
      </dsp:txBody>
      <dsp:txXfrm>
        <a:off x="2287556" y="2438399"/>
        <a:ext cx="2175485" cy="1625600"/>
      </dsp:txXfrm>
    </dsp:sp>
    <dsp:sp modelId="{56A1943C-1655-4342-9AD2-E31A2B26CA77}">
      <dsp:nvSpPr>
        <dsp:cNvPr id="0" name=""/>
        <dsp:cNvSpPr/>
      </dsp:nvSpPr>
      <dsp:spPr>
        <a:xfrm>
          <a:off x="317209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7DCA0-275D-4076-8788-0A7A43D23A71}">
      <dsp:nvSpPr>
        <dsp:cNvPr id="0" name=""/>
        <dsp:cNvSpPr/>
      </dsp:nvSpPr>
      <dsp:spPr>
        <a:xfrm>
          <a:off x="4571815" y="0"/>
          <a:ext cx="2175485"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b" anchorCtr="0">
          <a:noAutofit/>
        </a:bodyPr>
        <a:lstStyle/>
        <a:p>
          <a:pPr marL="0" lvl="0" indent="0" algn="ctr" defTabSz="933450">
            <a:lnSpc>
              <a:spcPct val="90000"/>
            </a:lnSpc>
            <a:spcBef>
              <a:spcPct val="0"/>
            </a:spcBef>
            <a:spcAft>
              <a:spcPct val="35000"/>
            </a:spcAft>
            <a:buNone/>
          </a:pPr>
          <a:r>
            <a:rPr lang="en-GB" sz="2100" b="1" kern="1200" dirty="0"/>
            <a:t>Jan-21</a:t>
          </a:r>
          <a:r>
            <a:rPr lang="en-GB" sz="2100" kern="1200" dirty="0"/>
            <a:t> </a:t>
          </a:r>
        </a:p>
        <a:p>
          <a:pPr marL="0" lvl="0" indent="0" algn="ctr" defTabSz="933450">
            <a:lnSpc>
              <a:spcPct val="90000"/>
            </a:lnSpc>
            <a:spcBef>
              <a:spcPct val="0"/>
            </a:spcBef>
            <a:spcAft>
              <a:spcPct val="35000"/>
            </a:spcAft>
            <a:buNone/>
          </a:pPr>
          <a:r>
            <a:rPr lang="en-GB" sz="2100" kern="1200" dirty="0"/>
            <a:t>Release 4 should be retired</a:t>
          </a:r>
        </a:p>
      </dsp:txBody>
      <dsp:txXfrm>
        <a:off x="4571815" y="0"/>
        <a:ext cx="2175485" cy="1625600"/>
      </dsp:txXfrm>
    </dsp:sp>
    <dsp:sp modelId="{BD16F926-65D7-4FA5-8C24-38450DD13373}">
      <dsp:nvSpPr>
        <dsp:cNvPr id="0" name=""/>
        <dsp:cNvSpPr/>
      </dsp:nvSpPr>
      <dsp:spPr>
        <a:xfrm>
          <a:off x="5456358" y="1828800"/>
          <a:ext cx="406400" cy="406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B764A-635F-436B-8FDA-8B0D8CB1943C}">
      <dsp:nvSpPr>
        <dsp:cNvPr id="0" name=""/>
        <dsp:cNvSpPr/>
      </dsp:nvSpPr>
      <dsp:spPr>
        <a:xfrm>
          <a:off x="0" y="648745"/>
          <a:ext cx="2041773" cy="1225063"/>
        </a:xfrm>
        <a:prstGeom prst="roundRect">
          <a:avLst>
            <a:gd name="adj" fmla="val 10000"/>
          </a:avLst>
        </a:prstGeom>
        <a:solidFill>
          <a:srgbClr val="009999"/>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Define your customer</a:t>
          </a:r>
          <a:endParaRPr lang="en-US" sz="2300" kern="1200" dirty="0"/>
        </a:p>
      </dsp:txBody>
      <dsp:txXfrm>
        <a:off x="35881" y="684626"/>
        <a:ext cx="1970011" cy="1153301"/>
      </dsp:txXfrm>
    </dsp:sp>
    <dsp:sp modelId="{877230E5-B4F5-4DE6-B945-9D5CB618E815}">
      <dsp:nvSpPr>
        <dsp:cNvPr id="0" name=""/>
        <dsp:cNvSpPr/>
      </dsp:nvSpPr>
      <dsp:spPr>
        <a:xfrm>
          <a:off x="2191912" y="1008097"/>
          <a:ext cx="361700"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191912" y="1109369"/>
        <a:ext cx="253190" cy="303815"/>
      </dsp:txXfrm>
    </dsp:sp>
    <dsp:sp modelId="{80A23D38-C42D-4551-997A-0C3E6EAAE302}">
      <dsp:nvSpPr>
        <dsp:cNvPr id="0" name=""/>
        <dsp:cNvSpPr/>
      </dsp:nvSpPr>
      <dsp:spPr>
        <a:xfrm>
          <a:off x="2724226" y="648745"/>
          <a:ext cx="2041773" cy="1225063"/>
        </a:xfrm>
        <a:prstGeom prst="roundRect">
          <a:avLst>
            <a:gd name="adj" fmla="val 10000"/>
          </a:avLst>
        </a:prstGeom>
        <a:solidFill>
          <a:srgbClr val="009999"/>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Collect data</a:t>
          </a:r>
          <a:endParaRPr lang="en-US" sz="2300" kern="1200" dirty="0"/>
        </a:p>
      </dsp:txBody>
      <dsp:txXfrm>
        <a:off x="2760107" y="684626"/>
        <a:ext cx="1970011" cy="1153301"/>
      </dsp:txXfrm>
    </dsp:sp>
    <dsp:sp modelId="{DC9C4725-8C86-4E2C-BA78-4EFE6B9B25DF}">
      <dsp:nvSpPr>
        <dsp:cNvPr id="0" name=""/>
        <dsp:cNvSpPr/>
      </dsp:nvSpPr>
      <dsp:spPr>
        <a:xfrm>
          <a:off x="4966320" y="1008097"/>
          <a:ext cx="482591"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4966320" y="1109369"/>
        <a:ext cx="337814" cy="303815"/>
      </dsp:txXfrm>
    </dsp:sp>
    <dsp:sp modelId="{AB7E23AF-CE7C-4EC9-92BA-3D1D8C92C037}">
      <dsp:nvSpPr>
        <dsp:cNvPr id="0" name=""/>
        <dsp:cNvSpPr/>
      </dsp:nvSpPr>
      <dsp:spPr>
        <a:xfrm>
          <a:off x="5676549" y="648745"/>
          <a:ext cx="2041773" cy="1225063"/>
        </a:xfrm>
        <a:prstGeom prst="roundRect">
          <a:avLst>
            <a:gd name="adj" fmla="val 10000"/>
          </a:avLst>
        </a:prstGeom>
        <a:solidFill>
          <a:srgbClr val="009999"/>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Map customer journey</a:t>
          </a:r>
          <a:endParaRPr lang="en-US" sz="2300" kern="1200" dirty="0"/>
        </a:p>
      </dsp:txBody>
      <dsp:txXfrm>
        <a:off x="5712430" y="684626"/>
        <a:ext cx="1970011" cy="1153301"/>
      </dsp:txXfrm>
    </dsp:sp>
    <dsp:sp modelId="{6B50E613-BEB9-4970-A27E-E1BF28BC8806}">
      <dsp:nvSpPr>
        <dsp:cNvPr id="0" name=""/>
        <dsp:cNvSpPr/>
      </dsp:nvSpPr>
      <dsp:spPr>
        <a:xfrm rot="5400000">
          <a:off x="6583188" y="1829722"/>
          <a:ext cx="228493"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6545527" y="1968655"/>
        <a:ext cx="303815" cy="159945"/>
      </dsp:txXfrm>
    </dsp:sp>
    <dsp:sp modelId="{8F8F8434-6BA6-4708-ACEB-5818919F2B0A}">
      <dsp:nvSpPr>
        <dsp:cNvPr id="0" name=""/>
        <dsp:cNvSpPr/>
      </dsp:nvSpPr>
      <dsp:spPr>
        <a:xfrm>
          <a:off x="5676549" y="2304929"/>
          <a:ext cx="2041773" cy="1225063"/>
        </a:xfrm>
        <a:prstGeom prst="roundRect">
          <a:avLst>
            <a:gd name="adj" fmla="val 10000"/>
          </a:avLst>
        </a:prstGeom>
        <a:solidFill>
          <a:srgbClr val="009999"/>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Rate importance</a:t>
          </a:r>
          <a:endParaRPr lang="en-US" sz="2300" kern="1200" dirty="0"/>
        </a:p>
      </dsp:txBody>
      <dsp:txXfrm>
        <a:off x="5712430" y="2340810"/>
        <a:ext cx="1970011" cy="1153301"/>
      </dsp:txXfrm>
    </dsp:sp>
    <dsp:sp modelId="{EB96559C-512B-4E65-8525-B4B394F8D038}">
      <dsp:nvSpPr>
        <dsp:cNvPr id="0" name=""/>
        <dsp:cNvSpPr/>
      </dsp:nvSpPr>
      <dsp:spPr>
        <a:xfrm rot="10800000">
          <a:off x="5047647" y="2664281"/>
          <a:ext cx="444423"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180974" y="2765553"/>
        <a:ext cx="311096" cy="303815"/>
      </dsp:txXfrm>
    </dsp:sp>
    <dsp:sp modelId="{1570B068-7D2C-49B1-AA32-EC9EB2376FB3}">
      <dsp:nvSpPr>
        <dsp:cNvPr id="0" name=""/>
        <dsp:cNvSpPr/>
      </dsp:nvSpPr>
      <dsp:spPr>
        <a:xfrm>
          <a:off x="2796240" y="2304929"/>
          <a:ext cx="2041773" cy="1225063"/>
        </a:xfrm>
        <a:prstGeom prst="roundRect">
          <a:avLst>
            <a:gd name="adj" fmla="val 10000"/>
          </a:avLst>
        </a:prstGeom>
        <a:solidFill>
          <a:srgbClr val="009999"/>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Compare expectations and reality</a:t>
          </a:r>
          <a:endParaRPr lang="en-US" sz="2300" kern="1200" dirty="0"/>
        </a:p>
      </dsp:txBody>
      <dsp:txXfrm>
        <a:off x="2832121" y="2340810"/>
        <a:ext cx="1970011" cy="1153301"/>
      </dsp:txXfrm>
    </dsp:sp>
    <dsp:sp modelId="{F12BD98E-9385-424A-A02F-4AFC1F29A2FB}">
      <dsp:nvSpPr>
        <dsp:cNvPr id="0" name=""/>
        <dsp:cNvSpPr/>
      </dsp:nvSpPr>
      <dsp:spPr>
        <a:xfrm rot="10800000">
          <a:off x="2230389" y="2664281"/>
          <a:ext cx="399867"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2350349" y="2765553"/>
        <a:ext cx="279907" cy="303815"/>
      </dsp:txXfrm>
    </dsp:sp>
    <dsp:sp modelId="{8A083ED0-E988-42ED-8803-24F57591A822}">
      <dsp:nvSpPr>
        <dsp:cNvPr id="0" name=""/>
        <dsp:cNvSpPr/>
      </dsp:nvSpPr>
      <dsp:spPr>
        <a:xfrm>
          <a:off x="0" y="2304929"/>
          <a:ext cx="2041773" cy="1225063"/>
        </a:xfrm>
        <a:prstGeom prst="roundRect">
          <a:avLst>
            <a:gd name="adj" fmla="val 10000"/>
          </a:avLst>
        </a:prstGeom>
        <a:solidFill>
          <a:srgbClr val="009999"/>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Identify gaps</a:t>
          </a:r>
          <a:endParaRPr lang="en-US" sz="2300" kern="1200" dirty="0"/>
        </a:p>
      </dsp:txBody>
      <dsp:txXfrm>
        <a:off x="35881" y="2340810"/>
        <a:ext cx="1970011" cy="1153301"/>
      </dsp:txXfrm>
    </dsp:sp>
    <dsp:sp modelId="{6F750C80-B46A-4E32-B42F-15E51F42D46D}">
      <dsp:nvSpPr>
        <dsp:cNvPr id="0" name=""/>
        <dsp:cNvSpPr/>
      </dsp:nvSpPr>
      <dsp:spPr>
        <a:xfrm rot="5387382">
          <a:off x="855699" y="3585320"/>
          <a:ext cx="337134"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872173" y="3669932"/>
        <a:ext cx="303815" cy="235994"/>
      </dsp:txXfrm>
    </dsp:sp>
    <dsp:sp modelId="{77E95D08-27A7-4E33-8895-ED4A9CBB3499}">
      <dsp:nvSpPr>
        <dsp:cNvPr id="0" name=""/>
        <dsp:cNvSpPr/>
      </dsp:nvSpPr>
      <dsp:spPr>
        <a:xfrm>
          <a:off x="6831" y="4166091"/>
          <a:ext cx="2041773" cy="1225063"/>
        </a:xfrm>
        <a:prstGeom prst="roundRect">
          <a:avLst>
            <a:gd name="adj" fmla="val 10000"/>
          </a:avLst>
        </a:prstGeom>
        <a:solidFill>
          <a:srgbClr val="009999"/>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Make changes</a:t>
          </a:r>
          <a:endParaRPr lang="en-US" sz="2300" kern="1200" dirty="0"/>
        </a:p>
      </dsp:txBody>
      <dsp:txXfrm>
        <a:off x="42712" y="4201972"/>
        <a:ext cx="1970011" cy="1153301"/>
      </dsp:txXfrm>
    </dsp:sp>
    <dsp:sp modelId="{66C72A0C-BB46-4C82-930F-7F88CE0FCC6E}">
      <dsp:nvSpPr>
        <dsp:cNvPr id="0" name=""/>
        <dsp:cNvSpPr/>
      </dsp:nvSpPr>
      <dsp:spPr>
        <a:xfrm rot="13603">
          <a:off x="2213082" y="4530917"/>
          <a:ext cx="396250" cy="506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213082" y="4631954"/>
        <a:ext cx="277375" cy="303815"/>
      </dsp:txXfrm>
    </dsp:sp>
    <dsp:sp modelId="{EE60E42F-153C-4CA7-BD54-9242DE1E8D5B}">
      <dsp:nvSpPr>
        <dsp:cNvPr id="0" name=""/>
        <dsp:cNvSpPr/>
      </dsp:nvSpPr>
      <dsp:spPr>
        <a:xfrm>
          <a:off x="2796240" y="4177128"/>
          <a:ext cx="2041773" cy="1225063"/>
        </a:xfrm>
        <a:prstGeom prst="roundRect">
          <a:avLst>
            <a:gd name="adj" fmla="val 10000"/>
          </a:avLst>
        </a:prstGeom>
        <a:solidFill>
          <a:srgbClr val="009999"/>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Ongoing review</a:t>
          </a:r>
          <a:endParaRPr lang="en-US" sz="2300" kern="1200" dirty="0"/>
        </a:p>
      </dsp:txBody>
      <dsp:txXfrm>
        <a:off x="2832121" y="4213009"/>
        <a:ext cx="1970011" cy="11533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34014" cy="495775"/>
          </a:xfrm>
          <a:prstGeom prst="rect">
            <a:avLst/>
          </a:prstGeom>
        </p:spPr>
        <p:txBody>
          <a:bodyPr vert="horz" lIns="91861" tIns="45930" rIns="91861" bIns="45930" rtlCol="0"/>
          <a:lstStyle>
            <a:lvl1pPr algn="l">
              <a:defRPr sz="1200">
                <a:cs typeface="Arial" pitchFamily="34" charset="0"/>
              </a:defRPr>
            </a:lvl1pPr>
          </a:lstStyle>
          <a:p>
            <a:pPr>
              <a:defRPr/>
            </a:pPr>
            <a:endParaRPr lang="en-US"/>
          </a:p>
        </p:txBody>
      </p:sp>
      <p:sp>
        <p:nvSpPr>
          <p:cNvPr id="3" name="Date Placeholder 2"/>
          <p:cNvSpPr>
            <a:spLocks noGrp="1"/>
          </p:cNvSpPr>
          <p:nvPr>
            <p:ph type="dt" sz="quarter" idx="1"/>
          </p:nvPr>
        </p:nvSpPr>
        <p:spPr>
          <a:xfrm>
            <a:off x="3833507" y="1"/>
            <a:ext cx="2934014" cy="495775"/>
          </a:xfrm>
          <a:prstGeom prst="rect">
            <a:avLst/>
          </a:prstGeom>
        </p:spPr>
        <p:txBody>
          <a:bodyPr vert="horz" lIns="91861" tIns="45930" rIns="91861" bIns="45930" rtlCol="0"/>
          <a:lstStyle>
            <a:lvl1pPr algn="r">
              <a:defRPr sz="1200">
                <a:cs typeface="Arial" pitchFamily="34" charset="0"/>
              </a:defRPr>
            </a:lvl1pPr>
          </a:lstStyle>
          <a:p>
            <a:pPr>
              <a:defRPr/>
            </a:pPr>
            <a:fld id="{AD4CF253-F936-4511-9226-490594D6BE41}" type="datetimeFigureOut">
              <a:rPr lang="en-US"/>
              <a:pPr>
                <a:defRPr/>
              </a:pPr>
              <a:t>10/23/2018</a:t>
            </a:fld>
            <a:endParaRPr lang="en-US"/>
          </a:p>
        </p:txBody>
      </p:sp>
      <p:sp>
        <p:nvSpPr>
          <p:cNvPr id="4" name="Footer Placeholder 3"/>
          <p:cNvSpPr>
            <a:spLocks noGrp="1"/>
          </p:cNvSpPr>
          <p:nvPr>
            <p:ph type="ftr" sz="quarter" idx="2"/>
          </p:nvPr>
        </p:nvSpPr>
        <p:spPr>
          <a:xfrm>
            <a:off x="1" y="9408642"/>
            <a:ext cx="2934014" cy="495775"/>
          </a:xfrm>
          <a:prstGeom prst="rect">
            <a:avLst/>
          </a:prstGeom>
        </p:spPr>
        <p:txBody>
          <a:bodyPr vert="horz" lIns="91861" tIns="45930" rIns="91861" bIns="45930" rtlCol="0" anchor="b"/>
          <a:lstStyle>
            <a:lvl1pPr algn="l">
              <a:defRPr sz="120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33507" y="9408642"/>
            <a:ext cx="2934014" cy="495775"/>
          </a:xfrm>
          <a:prstGeom prst="rect">
            <a:avLst/>
          </a:prstGeom>
        </p:spPr>
        <p:txBody>
          <a:bodyPr vert="horz" lIns="91861" tIns="45930" rIns="91861" bIns="45930" rtlCol="0" anchor="b"/>
          <a:lstStyle>
            <a:lvl1pPr algn="r">
              <a:defRPr sz="1200">
                <a:cs typeface="Arial" pitchFamily="34" charset="0"/>
              </a:defRPr>
            </a:lvl1pPr>
          </a:lstStyle>
          <a:p>
            <a:pPr>
              <a:defRPr/>
            </a:pPr>
            <a:fld id="{34E2320D-C7F7-4639-91B1-7F0729289B88}" type="slidenum">
              <a:rPr lang="en-US"/>
              <a:pPr>
                <a:defRPr/>
              </a:pPr>
              <a:t>‹#›</a:t>
            </a:fld>
            <a:endParaRPr lang="en-US"/>
          </a:p>
        </p:txBody>
      </p:sp>
    </p:spTree>
    <p:extLst>
      <p:ext uri="{BB962C8B-B14F-4D97-AF65-F5344CB8AC3E}">
        <p14:creationId xmlns:p14="http://schemas.microsoft.com/office/powerpoint/2010/main" val="3721534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1" y="1"/>
            <a:ext cx="2934014" cy="495775"/>
          </a:xfrm>
          <a:prstGeom prst="rect">
            <a:avLst/>
          </a:prstGeom>
          <a:noFill/>
          <a:ln>
            <a:noFill/>
          </a:ln>
          <a:effectLst/>
          <a:extLst/>
        </p:spPr>
        <p:txBody>
          <a:bodyPr vert="horz" wrap="square" lIns="91861" tIns="45930" rIns="91861" bIns="45930" numCol="1" anchor="t" anchorCtr="0" compatLnSpc="1">
            <a:prstTxWarp prst="textNoShape">
              <a:avLst/>
            </a:prstTxWarp>
          </a:bodyPr>
          <a:lstStyle>
            <a:lvl1pPr>
              <a:defRPr sz="1200">
                <a:cs typeface="+mn-cs"/>
              </a:defRPr>
            </a:lvl1pPr>
          </a:lstStyle>
          <a:p>
            <a:pPr>
              <a:defRPr/>
            </a:pPr>
            <a:endParaRPr lang="en-US"/>
          </a:p>
        </p:txBody>
      </p:sp>
      <p:sp>
        <p:nvSpPr>
          <p:cNvPr id="118787" name="Rectangle 3"/>
          <p:cNvSpPr>
            <a:spLocks noGrp="1" noChangeArrowheads="1"/>
          </p:cNvSpPr>
          <p:nvPr>
            <p:ph type="dt" idx="1"/>
          </p:nvPr>
        </p:nvSpPr>
        <p:spPr bwMode="auto">
          <a:xfrm>
            <a:off x="3833507" y="1"/>
            <a:ext cx="2934014" cy="495775"/>
          </a:xfrm>
          <a:prstGeom prst="rect">
            <a:avLst/>
          </a:prstGeom>
          <a:noFill/>
          <a:ln>
            <a:noFill/>
          </a:ln>
          <a:effectLst/>
          <a:extLst/>
        </p:spPr>
        <p:txBody>
          <a:bodyPr vert="horz" wrap="square" lIns="91861" tIns="45930" rIns="91861" bIns="45930" numCol="1" anchor="t" anchorCtr="0" compatLnSpc="1">
            <a:prstTxWarp prst="textNoShape">
              <a:avLst/>
            </a:prstTxWarp>
          </a:bodyPr>
          <a:lstStyle>
            <a:lvl1pPr algn="r">
              <a:defRPr sz="1200">
                <a:cs typeface="+mn-cs"/>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911225" y="744538"/>
            <a:ext cx="4946650" cy="3711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676595" y="4705906"/>
            <a:ext cx="5415913" cy="4457225"/>
          </a:xfrm>
          <a:prstGeom prst="rect">
            <a:avLst/>
          </a:prstGeom>
          <a:noFill/>
          <a:ln>
            <a:noFill/>
          </a:ln>
          <a:effectLst/>
          <a:extLst/>
        </p:spPr>
        <p:txBody>
          <a:bodyPr vert="horz" wrap="square" lIns="91861" tIns="45930" rIns="91861" bIns="459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p:cNvSpPr>
            <a:spLocks noGrp="1" noChangeArrowheads="1"/>
          </p:cNvSpPr>
          <p:nvPr>
            <p:ph type="ftr" sz="quarter" idx="4"/>
          </p:nvPr>
        </p:nvSpPr>
        <p:spPr bwMode="auto">
          <a:xfrm>
            <a:off x="1" y="9408642"/>
            <a:ext cx="2934014" cy="495775"/>
          </a:xfrm>
          <a:prstGeom prst="rect">
            <a:avLst/>
          </a:prstGeom>
          <a:noFill/>
          <a:ln>
            <a:noFill/>
          </a:ln>
          <a:effectLst/>
          <a:extLst/>
        </p:spPr>
        <p:txBody>
          <a:bodyPr vert="horz" wrap="square" lIns="91861" tIns="45930" rIns="91861" bIns="45930" numCol="1" anchor="b" anchorCtr="0" compatLnSpc="1">
            <a:prstTxWarp prst="textNoShape">
              <a:avLst/>
            </a:prstTxWarp>
          </a:bodyPr>
          <a:lstStyle>
            <a:lvl1pPr>
              <a:defRPr sz="1200">
                <a:cs typeface="+mn-cs"/>
              </a:defRPr>
            </a:lvl1pPr>
          </a:lstStyle>
          <a:p>
            <a:pPr>
              <a:defRPr/>
            </a:pPr>
            <a:endParaRPr lang="en-US"/>
          </a:p>
        </p:txBody>
      </p:sp>
      <p:sp>
        <p:nvSpPr>
          <p:cNvPr id="118791" name="Rectangle 7"/>
          <p:cNvSpPr>
            <a:spLocks noGrp="1" noChangeArrowheads="1"/>
          </p:cNvSpPr>
          <p:nvPr>
            <p:ph type="sldNum" sz="quarter" idx="5"/>
          </p:nvPr>
        </p:nvSpPr>
        <p:spPr bwMode="auto">
          <a:xfrm>
            <a:off x="3833507" y="9408642"/>
            <a:ext cx="2934014" cy="495775"/>
          </a:xfrm>
          <a:prstGeom prst="rect">
            <a:avLst/>
          </a:prstGeom>
          <a:noFill/>
          <a:ln>
            <a:noFill/>
          </a:ln>
          <a:effectLst/>
          <a:extLst/>
        </p:spPr>
        <p:txBody>
          <a:bodyPr vert="horz" wrap="square" lIns="91861" tIns="45930" rIns="91861" bIns="45930" numCol="1" anchor="b" anchorCtr="0" compatLnSpc="1">
            <a:prstTxWarp prst="textNoShape">
              <a:avLst/>
            </a:prstTxWarp>
          </a:bodyPr>
          <a:lstStyle>
            <a:lvl1pPr algn="r">
              <a:defRPr sz="1200">
                <a:cs typeface="+mn-cs"/>
              </a:defRPr>
            </a:lvl1pPr>
          </a:lstStyle>
          <a:p>
            <a:pPr>
              <a:defRPr/>
            </a:pPr>
            <a:fld id="{100373F7-06F6-4523-BBC5-6A92EC04F2D8}" type="slidenum">
              <a:rPr lang="en-US"/>
              <a:pPr>
                <a:defRPr/>
              </a:pPr>
              <a:t>‹#›</a:t>
            </a:fld>
            <a:endParaRPr lang="en-US"/>
          </a:p>
        </p:txBody>
      </p:sp>
    </p:spTree>
    <p:extLst>
      <p:ext uri="{BB962C8B-B14F-4D97-AF65-F5344CB8AC3E}">
        <p14:creationId xmlns:p14="http://schemas.microsoft.com/office/powerpoint/2010/main" val="1905235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b="1" dirty="0">
                <a:solidFill>
                  <a:srgbClr val="002060"/>
                </a:solidFill>
                <a:cs typeface="Calibri" pitchFamily="34" charset="0"/>
              </a:rPr>
              <a:t>Surveys, Statistics, Narrative: Communicating Library Value to Administrators</a:t>
            </a:r>
            <a:br>
              <a:rPr lang="en-US" altLang="en-US" b="1" dirty="0">
                <a:solidFill>
                  <a:srgbClr val="0070C0"/>
                </a:solidFill>
                <a:cs typeface="Calibri" pitchFamily="34" charset="0"/>
              </a:rPr>
            </a:br>
            <a:endParaRPr lang="en-US" altLang="en-US" dirty="0">
              <a:solidFill>
                <a:srgbClr val="000000"/>
              </a:solidFill>
            </a:endParaRPr>
          </a:p>
          <a:p>
            <a:pPr eaLnBrk="1" hangingPunct="1">
              <a:defRPr/>
            </a:pPr>
            <a:endParaRPr lang="en-US" altLang="en-US" dirty="0">
              <a:solidFill>
                <a:srgbClr val="000000"/>
              </a:solidFill>
            </a:endParaRPr>
          </a:p>
          <a:p>
            <a:pPr eaLnBrk="1" hangingPunct="1">
              <a:defRPr/>
            </a:pPr>
            <a:r>
              <a:rPr lang="en-US" altLang="en-US" dirty="0">
                <a:solidFill>
                  <a:srgbClr val="000000"/>
                </a:solidFill>
              </a:rPr>
              <a:t>Hello – and thank you for joining us today. I’m Caroline, and I’m the</a:t>
            </a:r>
            <a:r>
              <a:rPr lang="en-US" altLang="en-US" baseline="0" dirty="0">
                <a:solidFill>
                  <a:srgbClr val="000000"/>
                </a:solidFill>
              </a:rPr>
              <a:t> Library Marketing Manager </a:t>
            </a:r>
            <a:r>
              <a:rPr lang="en-US" altLang="en-US" dirty="0">
                <a:solidFill>
                  <a:srgbClr val="000000"/>
                </a:solidFill>
              </a:rPr>
              <a:t>for Taylor &amp; Francis. </a:t>
            </a:r>
          </a:p>
          <a:p>
            <a:pPr eaLnBrk="1" hangingPunct="1">
              <a:defRPr/>
            </a:pPr>
            <a:r>
              <a:rPr lang="en-US" altLang="en-US" dirty="0">
                <a:solidFill>
                  <a:srgbClr val="000000"/>
                </a:solidFill>
              </a:rPr>
              <a:t>This is my co-presenter, Harriet who is the Senior Manager for our Research and Analytics</a:t>
            </a:r>
            <a:r>
              <a:rPr lang="en-US" altLang="en-US" baseline="0" dirty="0">
                <a:solidFill>
                  <a:srgbClr val="000000"/>
                </a:solidFill>
              </a:rPr>
              <a:t> Team</a:t>
            </a:r>
          </a:p>
          <a:p>
            <a:pPr eaLnBrk="1" hangingPunct="1">
              <a:defRPr/>
            </a:pPr>
            <a:endParaRPr lang="en-US" altLang="en-US" dirty="0">
              <a:solidFill>
                <a:srgbClr val="000000"/>
              </a:solidFill>
            </a:endParaRPr>
          </a:p>
          <a:p>
            <a:pPr eaLnBrk="1" hangingPunct="1">
              <a:defRPr/>
            </a:pPr>
            <a:r>
              <a:rPr lang="en-US" altLang="en-US" dirty="0">
                <a:solidFill>
                  <a:srgbClr val="000000"/>
                </a:solidFill>
              </a:rPr>
              <a:t>In today’s presentation,</a:t>
            </a:r>
            <a:r>
              <a:rPr lang="en-US" altLang="en-US" baseline="0" dirty="0">
                <a:solidFill>
                  <a:srgbClr val="000000"/>
                </a:solidFill>
              </a:rPr>
              <a:t> w</a:t>
            </a:r>
            <a:r>
              <a:rPr lang="en-GB" dirty="0"/>
              <a:t>e are going to explore the librarian’s narrative and the tools librarians use to craft their story through surveys and statistics and communication initiatives &amp; how they present this information to key stakeholders within the library &amp; beyond.</a:t>
            </a:r>
          </a:p>
          <a:p>
            <a:pPr eaLnBrk="1" hangingPunct="1">
              <a:defRPr/>
            </a:pPr>
            <a:endParaRPr lang="en-GB" dirty="0"/>
          </a:p>
          <a:p>
            <a:r>
              <a:rPr lang="en-GB" dirty="0"/>
              <a:t>We will be drawing on findings from the Taylor &amp; Francis White Paper: </a:t>
            </a:r>
            <a:r>
              <a:rPr lang="en-GB" b="1" i="1" dirty="0"/>
              <a:t>Surveys, Statistics, Narrative: Communicating Library Value to Administrators </a:t>
            </a:r>
            <a:r>
              <a:rPr lang="en-GB" dirty="0"/>
              <a:t> and will look at:</a:t>
            </a:r>
          </a:p>
          <a:p>
            <a:endParaRPr lang="en-GB" dirty="0"/>
          </a:p>
          <a:p>
            <a:pPr marL="172239" indent="-172239">
              <a:buFont typeface="Arial" panose="020B0604020202020204" pitchFamily="34" charset="0"/>
              <a:buChar char="•"/>
            </a:pPr>
            <a:r>
              <a:rPr lang="en-GB" dirty="0"/>
              <a:t>Perceptions of value- how value is perceived by the librarian and the administrator</a:t>
            </a:r>
          </a:p>
          <a:p>
            <a:pPr marL="172239" indent="-172239">
              <a:buFont typeface="Arial" panose="020B0604020202020204" pitchFamily="34" charset="0"/>
              <a:buChar char="•"/>
            </a:pPr>
            <a:r>
              <a:rPr lang="en-GB" dirty="0"/>
              <a:t>How librarians capture data </a:t>
            </a:r>
          </a:p>
          <a:p>
            <a:pPr marL="172239" indent="-172239">
              <a:buFont typeface="Arial" panose="020B0604020202020204" pitchFamily="34" charset="0"/>
              <a:buChar char="•"/>
            </a:pPr>
            <a:r>
              <a:rPr lang="en-GB" dirty="0"/>
              <a:t>We will explore customer experience methodology </a:t>
            </a:r>
          </a:p>
          <a:p>
            <a:pPr marL="172239" indent="-172239">
              <a:buFont typeface="Arial" panose="020B0604020202020204" pitchFamily="34" charset="0"/>
              <a:buChar char="•"/>
            </a:pPr>
            <a:r>
              <a:rPr lang="en-GB" dirty="0"/>
              <a:t>Usage data: the impact,</a:t>
            </a:r>
            <a:r>
              <a:rPr lang="en-GB" baseline="0" dirty="0"/>
              <a:t> ambiguities </a:t>
            </a:r>
            <a:r>
              <a:rPr lang="en-GB" dirty="0"/>
              <a:t>and implications of COUNTER </a:t>
            </a:r>
          </a:p>
          <a:p>
            <a:pPr marL="172239" indent="-172239">
              <a:buFont typeface="Arial" panose="020B0604020202020204" pitchFamily="34" charset="0"/>
              <a:buChar char="•"/>
            </a:pPr>
            <a:r>
              <a:rPr lang="en-GB" dirty="0"/>
              <a:t>How librarians present and communicate the value of their library</a:t>
            </a:r>
          </a:p>
          <a:p>
            <a:pPr marL="172239" indent="-172239">
              <a:buFont typeface="Arial" panose="020B0604020202020204" pitchFamily="34" charset="0"/>
              <a:buChar char="•"/>
            </a:pPr>
            <a:r>
              <a:rPr lang="en-GB" dirty="0"/>
              <a:t>Reflections</a:t>
            </a:r>
            <a:r>
              <a:rPr lang="en-GB" baseline="0" dirty="0"/>
              <a:t> &amp; Take-</a:t>
            </a:r>
            <a:r>
              <a:rPr lang="en-GB" baseline="0" dirty="0" err="1"/>
              <a:t>aways</a:t>
            </a:r>
            <a:endParaRPr lang="en-GB" dirty="0"/>
          </a:p>
          <a:p>
            <a:endParaRPr lang="en-GB" dirty="0"/>
          </a:p>
          <a:p>
            <a:endParaRPr lang="en-GB" dirty="0"/>
          </a:p>
          <a:p>
            <a:pPr eaLnBrk="1" hangingPunct="1">
              <a:defRPr/>
            </a:pPr>
            <a:endParaRPr lang="en-US" altLang="en-US" dirty="0">
              <a:solidFill>
                <a:srgbClr val="000000"/>
              </a:solidFill>
            </a:endParaRPr>
          </a:p>
        </p:txBody>
      </p:sp>
      <p:sp>
        <p:nvSpPr>
          <p:cNvPr id="54276"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defRPr>
            </a:lvl1pPr>
            <a:lvl2pPr marL="746368" indent="-287064" eaLnBrk="0" hangingPunct="0">
              <a:defRPr sz="2400">
                <a:solidFill>
                  <a:schemeClr val="tx1"/>
                </a:solidFill>
                <a:latin typeface="Times New Roman" pitchFamily="18" charset="0"/>
              </a:defRPr>
            </a:lvl2pPr>
            <a:lvl3pPr marL="1148258" indent="-229652" eaLnBrk="0" hangingPunct="0">
              <a:defRPr sz="2400">
                <a:solidFill>
                  <a:schemeClr val="tx1"/>
                </a:solidFill>
                <a:latin typeface="Times New Roman" pitchFamily="18" charset="0"/>
              </a:defRPr>
            </a:lvl3pPr>
            <a:lvl4pPr marL="1607561" indent="-229652" eaLnBrk="0" hangingPunct="0">
              <a:defRPr sz="2400">
                <a:solidFill>
                  <a:schemeClr val="tx1"/>
                </a:solidFill>
                <a:latin typeface="Times New Roman" pitchFamily="18" charset="0"/>
              </a:defRPr>
            </a:lvl4pPr>
            <a:lvl5pPr marL="2066864" indent="-229652" eaLnBrk="0" hangingPunct="0">
              <a:defRPr sz="2400">
                <a:solidFill>
                  <a:schemeClr val="tx1"/>
                </a:solidFill>
                <a:latin typeface="Times New Roman" pitchFamily="18" charset="0"/>
              </a:defRPr>
            </a:lvl5pPr>
            <a:lvl6pPr marL="2526167" indent="-229652" eaLnBrk="0" fontAlgn="base" hangingPunct="0">
              <a:spcBef>
                <a:spcPct val="0"/>
              </a:spcBef>
              <a:spcAft>
                <a:spcPct val="0"/>
              </a:spcAft>
              <a:defRPr sz="2400">
                <a:solidFill>
                  <a:schemeClr val="tx1"/>
                </a:solidFill>
                <a:latin typeface="Times New Roman" pitchFamily="18" charset="0"/>
              </a:defRPr>
            </a:lvl6pPr>
            <a:lvl7pPr marL="2985470" indent="-229652" eaLnBrk="0" fontAlgn="base" hangingPunct="0">
              <a:spcBef>
                <a:spcPct val="0"/>
              </a:spcBef>
              <a:spcAft>
                <a:spcPct val="0"/>
              </a:spcAft>
              <a:defRPr sz="2400">
                <a:solidFill>
                  <a:schemeClr val="tx1"/>
                </a:solidFill>
                <a:latin typeface="Times New Roman" pitchFamily="18" charset="0"/>
              </a:defRPr>
            </a:lvl7pPr>
            <a:lvl8pPr marL="3444773" indent="-229652" eaLnBrk="0" fontAlgn="base" hangingPunct="0">
              <a:spcBef>
                <a:spcPct val="0"/>
              </a:spcBef>
              <a:spcAft>
                <a:spcPct val="0"/>
              </a:spcAft>
              <a:defRPr sz="2400">
                <a:solidFill>
                  <a:schemeClr val="tx1"/>
                </a:solidFill>
                <a:latin typeface="Times New Roman" pitchFamily="18" charset="0"/>
              </a:defRPr>
            </a:lvl8pPr>
            <a:lvl9pPr marL="3904077" indent="-229652"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5E80780-6031-44D4-B15A-A7A264B98556}" type="slidenum">
              <a:rPr lang="en-US" sz="1200"/>
              <a:pPr eaLnBrk="1" hangingPunct="1">
                <a:defRPr/>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Using the same example as before, the new release 5 </a:t>
            </a:r>
            <a:r>
              <a:rPr lang="en-GB" b="0" dirty="0" err="1"/>
              <a:t>total_item_request</a:t>
            </a:r>
            <a:r>
              <a:rPr lang="en-GB" b="0" dirty="0"/>
              <a:t> is comparable to the previous release 4 metric, however, the new unique item requests get round this inconsistency across platforms and makes the data more comparable, as it counts the unique views regardless of format within the session, so here the unique count is 1 for both cases.</a:t>
            </a:r>
          </a:p>
          <a:p>
            <a:endParaRPr lang="en-GB"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You may want to consider how value might be impacted by these new metrics. For example, you may choose to report on </a:t>
            </a:r>
            <a:r>
              <a:rPr lang="en-GB" b="0" dirty="0" err="1"/>
              <a:t>total_item_requests</a:t>
            </a:r>
            <a:r>
              <a:rPr lang="en-GB" b="0" dirty="0"/>
              <a:t> in future, because it is comparable to the usage in Release 4, even though it might not be comparable across platforms. Or you may decide to use </a:t>
            </a:r>
            <a:r>
              <a:rPr lang="en-GB" b="0" dirty="0" err="1"/>
              <a:t>unique_item_requests</a:t>
            </a:r>
            <a:r>
              <a:rPr lang="en-GB" b="0" dirty="0"/>
              <a:t>, which is more comparable across platforms, however could impact your usage counts and therefore perceived content value. If you choose the latter, you may need to re-baseline your value metrics and communicate what this means to senior stakeholders.</a:t>
            </a:r>
          </a:p>
          <a:p>
            <a:endParaRPr lang="en-GB"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1A68F-A5DD-4341-A324-F679143255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7726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Release 4 also emphasised how different platform journeys can lead to inconsistencies in usage reporting in eBooks:</a:t>
            </a:r>
          </a:p>
          <a:p>
            <a:pPr marL="0" indent="0">
              <a:buNone/>
            </a:pPr>
            <a:endParaRPr lang="en-GB" dirty="0"/>
          </a:p>
          <a:p>
            <a:pPr marL="0" indent="0">
              <a:buNone/>
            </a:pPr>
            <a:r>
              <a:rPr lang="en-GB" dirty="0">
                <a:solidFill>
                  <a:schemeClr val="tx2"/>
                </a:solidFill>
              </a:rPr>
              <a:t>Example: An eBook is downloaded as one entire PDF. The book has 10 chapters.</a:t>
            </a:r>
          </a:p>
          <a:p>
            <a:pPr marL="0" indent="0">
              <a:buNone/>
            </a:pPr>
            <a:endParaRPr lang="en-GB" dirty="0"/>
          </a:p>
          <a:p>
            <a:pPr marL="0" indent="0">
              <a:buNone/>
            </a:pPr>
            <a:r>
              <a:rPr lang="en-GB" dirty="0"/>
              <a:t>Following recommendations from COUNTER, some platforms, like platform A, report this as 1 book download in Book Report 1. </a:t>
            </a:r>
          </a:p>
          <a:p>
            <a:pPr marL="0" indent="0">
              <a:buNone/>
            </a:pPr>
            <a:r>
              <a:rPr lang="en-GB" dirty="0"/>
              <a:t>However, other platforms can choose not to publish a Book Report 1, and therefore display this as 10 chapter downloads in Book Report 2, as Platform B has done.</a:t>
            </a:r>
          </a:p>
          <a:p>
            <a:pPr marL="0" indent="0">
              <a:buNone/>
            </a:pPr>
            <a:endParaRPr lang="en-GB" dirty="0"/>
          </a:p>
          <a:p>
            <a:pPr marL="0" indent="0">
              <a:buNone/>
            </a:pPr>
            <a:r>
              <a:rPr lang="en-GB" dirty="0"/>
              <a:t>This can then cause quite a large discrepancies when comparing value for money with usage as a metric across publishers.</a:t>
            </a:r>
          </a:p>
          <a:p>
            <a:endParaRPr lang="en-US" sz="1200" kern="1200" dirty="0">
              <a:solidFill>
                <a:schemeClr val="tx1"/>
              </a:solidFill>
              <a:effectLst/>
              <a:latin typeface="+mn-lt"/>
              <a:ea typeface="+mn-ea"/>
              <a:cs typeface="+mn-cs"/>
            </a:endParaRPr>
          </a:p>
          <a:p>
            <a:pPr marL="0" indent="0">
              <a:buNone/>
            </a:pPr>
            <a:r>
              <a:rPr lang="en-GB" dirty="0"/>
              <a:t>We frequently receive feedback from librarians about this, one of the most recent being:</a:t>
            </a:r>
          </a:p>
          <a:p>
            <a:pPr marL="0" indent="0">
              <a:buNone/>
            </a:pPr>
            <a:r>
              <a:rPr lang="en-GB" i="1" dirty="0"/>
              <a:t>From our viewpoint we need usage statistics to be realistic and transparent …we need a realistic comparison to the </a:t>
            </a:r>
            <a:r>
              <a:rPr lang="en-GB" i="1" dirty="0" err="1"/>
              <a:t>ebook</a:t>
            </a:r>
            <a:r>
              <a:rPr lang="en-GB" i="1" dirty="0"/>
              <a:t> usage we have had over time and across publishers.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1A68F-A5DD-4341-A324-F679143255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94643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Release 5, it will be much easier to compare eBook usage. COUNTER hope that librarians will use the </a:t>
            </a:r>
            <a:r>
              <a:rPr lang="en-GB" sz="1200" i="1" dirty="0" err="1"/>
              <a:t>Unique_Title_Requests</a:t>
            </a:r>
            <a:r>
              <a:rPr lang="en-GB" sz="1200" i="1" dirty="0"/>
              <a:t> </a:t>
            </a:r>
            <a:r>
              <a:rPr lang="en-GB" sz="1200" i="0" dirty="0"/>
              <a:t>metric in Release 5 to evaluate eBook usage.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t>So in our original example here when a book is downloaded in its entirety it will count as 1 </a:t>
            </a:r>
            <a:r>
              <a:rPr lang="en-GB" sz="1200" i="0" dirty="0" err="1"/>
              <a:t>Unique_Title_Request</a:t>
            </a:r>
            <a:r>
              <a:rPr lang="en-GB" sz="1200" i="0" dirty="0"/>
              <a:t> across both platforms.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t>This means that the data will make usage more comparable across all publishers.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1A68F-A5DD-4341-A324-F679143255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3228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However, it </a:t>
            </a:r>
            <a:r>
              <a:rPr lang="en-GB" sz="1200" i="0" dirty="0"/>
              <a:t>is worth mentioning that it is still unclear on how item requests will be counted by publishers, and whether in this example some publishers will continue to count item at the chapter level even though the book has been downloaded in its entirety.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t>We’re working with COUNTER and other publishers for clarification on how they intend to count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t>As we can see here across both platforms the </a:t>
            </a:r>
            <a:r>
              <a:rPr lang="en-GB" sz="1200" i="0" dirty="0" err="1"/>
              <a:t>unique_title_request</a:t>
            </a:r>
            <a:r>
              <a:rPr lang="en-GB" sz="1200" i="0" dirty="0"/>
              <a:t> count is the same, as this metric makes it more comparable across platforms. However, for those publishers who used the chapter count logic previously, like platform B in this example,  moving to this new </a:t>
            </a:r>
            <a:r>
              <a:rPr lang="en-GB" sz="1200" i="0" dirty="0" err="1"/>
              <a:t>unique_title_request</a:t>
            </a:r>
            <a:r>
              <a:rPr lang="en-GB" sz="1200" i="0" dirty="0"/>
              <a:t> may reduce the overall usage count. It is important to note here that nothing has changed in the underlying user behaviour, it is just the logic behind the measures that has changed.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1A68F-A5DD-4341-A324-F679143255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4560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see some of the terminology changing, for example:</a:t>
            </a:r>
          </a:p>
          <a:p>
            <a:pPr marL="171450" indent="-171450">
              <a:buFont typeface="Arial" panose="020B0604020202020204" pitchFamily="34" charset="0"/>
              <a:buChar char="•"/>
            </a:pPr>
            <a:r>
              <a:rPr lang="en-GB" sz="1200" b="1" dirty="0"/>
              <a:t>Requests: </a:t>
            </a:r>
            <a:r>
              <a:rPr lang="en-GB" sz="1200" b="0" dirty="0"/>
              <a:t>which only includes successful requests for v</a:t>
            </a:r>
            <a:r>
              <a:rPr lang="en-GB" sz="1200" dirty="0"/>
              <a:t>iewing or downloading full content </a:t>
            </a:r>
          </a:p>
          <a:p>
            <a:pPr marL="0" indent="0">
              <a:buFont typeface="Arial" panose="020B0604020202020204" pitchFamily="34" charset="0"/>
              <a:buNone/>
            </a:pPr>
            <a:r>
              <a:rPr lang="en-GB" sz="1200" i="0" dirty="0"/>
              <a:t>And we will also see the introduction of a new metric called </a:t>
            </a:r>
          </a:p>
          <a:p>
            <a:pPr marL="171450" indent="-171450">
              <a:buFont typeface="Arial" panose="020B0604020202020204" pitchFamily="34" charset="0"/>
              <a:buChar char="•"/>
            </a:pPr>
            <a:r>
              <a:rPr lang="en-GB" sz="1200" b="1" dirty="0"/>
              <a:t>Investigations: </a:t>
            </a:r>
            <a:r>
              <a:rPr lang="en-GB" sz="1200" dirty="0"/>
              <a:t>Any action in relation to a content item or title (includes requests) </a:t>
            </a:r>
            <a:r>
              <a:rPr lang="en-GB" sz="1200" i="1" dirty="0"/>
              <a:t>Includes abstracts, supplementary material, citations, downloads</a:t>
            </a:r>
          </a:p>
          <a:p>
            <a:pPr marL="171450" indent="-171450">
              <a:buFont typeface="Arial" panose="020B0604020202020204" pitchFamily="34" charset="0"/>
              <a:buChar char="•"/>
            </a:pPr>
            <a:r>
              <a:rPr lang="en-GB" sz="1200" b="1" i="1" dirty="0"/>
              <a:t>Denials </a:t>
            </a:r>
            <a:r>
              <a:rPr lang="en-GB" sz="1200" b="0" i="0" dirty="0"/>
              <a:t>will be staying the same as previously.</a:t>
            </a:r>
          </a:p>
          <a:p>
            <a:endParaRPr lang="en-GB" dirty="0"/>
          </a:p>
          <a:p>
            <a:r>
              <a:rPr lang="en-GB" dirty="0"/>
              <a:t>There will also be a significant change in reporting, where as well as static predefined reports by COUNTER, there will also be a new concept of Master reports, which are slice and dice reports </a:t>
            </a:r>
            <a:r>
              <a:rPr lang="en-GB" sz="1200" b="0" i="0" u="none" strike="noStrike" kern="1200" baseline="0" dirty="0">
                <a:solidFill>
                  <a:schemeClr val="tx1"/>
                </a:solidFill>
                <a:latin typeface="+mn-lt"/>
                <a:ea typeface="+mn-ea"/>
                <a:cs typeface="+mn-cs"/>
              </a:rPr>
              <a:t>allowing you to filter and configure to create customised views of usage data.</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1A68F-A5DD-4341-A324-F679143255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5414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COUNTER Release 5 reports will be mandatory by January 2019. Providers must continue to supply Release 4 reports until May 2019, at which stage they can only stop providing the reports if Release 5 reports cover the current and previous 2 years. All Release 4 reports will be retired by January 2021. This means that platforms will have differing Release 4 end dates, over a 20 month period. </a:t>
            </a:r>
          </a:p>
          <a:p>
            <a:endParaRPr lang="en-GB" dirty="0"/>
          </a:p>
          <a:p>
            <a:r>
              <a:rPr lang="en-GB" dirty="0"/>
              <a:t>When COUNTER Release 5 comes, you need to consider whether you will stop reporting on Release 4, or whether you will look at the data in parallel? And consider how the data will change.</a:t>
            </a:r>
          </a:p>
          <a:p>
            <a:endParaRPr lang="en-GB" dirty="0"/>
          </a:p>
          <a:p>
            <a:r>
              <a:rPr lang="en-GB" dirty="0"/>
              <a:t>For example, if you were to analyse usage data for 2019 and compare it to 2018, how would you go about this? This kind of comparison will depend on the metric you want to use and you may want to think in advance about this and the data may vary from publishers.</a:t>
            </a:r>
          </a:p>
          <a:p>
            <a:endParaRPr lang="en-GB" dirty="0"/>
          </a:p>
          <a:p>
            <a:r>
              <a:rPr lang="en-GB" dirty="0"/>
              <a:t>Depending on which release you choose, this may impact your usage, and therefore your perceived value metrics, such as cost-per-download.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1A68F-A5DD-4341-A324-F679143255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448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want to consider the following before Release 5 is launched:</a:t>
            </a:r>
          </a:p>
          <a:p>
            <a:pPr marL="0" indent="0">
              <a:buFontTx/>
              <a:buNone/>
            </a:pPr>
            <a:endParaRPr lang="en-GB" dirty="0"/>
          </a:p>
          <a:p>
            <a:pPr marL="0" indent="0">
              <a:buFontTx/>
              <a:buNone/>
            </a:pPr>
            <a:r>
              <a:rPr lang="en-GB" b="1" dirty="0"/>
              <a:t>How will you report on journal usage in coming years? </a:t>
            </a:r>
          </a:p>
          <a:p>
            <a:pPr marL="171450" indent="-171450">
              <a:buFontTx/>
              <a:buChar char="-"/>
            </a:pPr>
            <a:r>
              <a:rPr lang="en-GB" dirty="0"/>
              <a:t>Will you use </a:t>
            </a:r>
            <a:r>
              <a:rPr lang="en-GB" dirty="0" err="1"/>
              <a:t>total_item_requests</a:t>
            </a:r>
            <a:r>
              <a:rPr lang="en-GB" dirty="0"/>
              <a:t> because it is most comparable with release 4, </a:t>
            </a:r>
          </a:p>
          <a:p>
            <a:pPr marL="171450" indent="-171450">
              <a:buFontTx/>
              <a:buChar char="-"/>
            </a:pPr>
            <a:r>
              <a:rPr lang="en-GB" dirty="0"/>
              <a:t>or will you start to use </a:t>
            </a:r>
            <a:r>
              <a:rPr lang="en-GB" dirty="0" err="1"/>
              <a:t>unique_item_requests</a:t>
            </a:r>
            <a:r>
              <a:rPr lang="en-GB" dirty="0"/>
              <a:t> which is more comparable across publishers? </a:t>
            </a:r>
          </a:p>
          <a:p>
            <a:pPr marL="171450" indent="-171450">
              <a:buFontTx/>
              <a:buChar char="-"/>
            </a:pPr>
            <a:r>
              <a:rPr lang="en-GB" dirty="0"/>
              <a:t>Or will you use both?</a:t>
            </a:r>
          </a:p>
          <a:p>
            <a:pPr marL="171450" indent="-171450">
              <a:buFontTx/>
              <a:buChar char="-"/>
            </a:pPr>
            <a:endParaRPr lang="en-GB" dirty="0"/>
          </a:p>
          <a:p>
            <a:pPr marL="0" indent="0">
              <a:buFontTx/>
              <a:buNone/>
            </a:pPr>
            <a:r>
              <a:rPr lang="en-GB" b="1" dirty="0"/>
              <a:t>How will you report on eBook usage in coming years? </a:t>
            </a:r>
          </a:p>
          <a:p>
            <a:pPr marL="171450" indent="-171450">
              <a:buFontTx/>
              <a:buChar char="-"/>
            </a:pPr>
            <a:r>
              <a:rPr lang="en-GB" dirty="0"/>
              <a:t>Will you use </a:t>
            </a:r>
            <a:r>
              <a:rPr lang="en-GB" dirty="0" err="1"/>
              <a:t>total_item_requests</a:t>
            </a:r>
            <a:r>
              <a:rPr lang="en-GB" dirty="0"/>
              <a:t>, which depending on publisher logic may or may not be comparable to release 4</a:t>
            </a:r>
          </a:p>
          <a:p>
            <a:pPr marL="171450" indent="-171450">
              <a:buFontTx/>
              <a:buChar char="-"/>
            </a:pPr>
            <a:r>
              <a:rPr lang="en-GB" dirty="0"/>
              <a:t>or will you start to use </a:t>
            </a:r>
            <a:r>
              <a:rPr lang="en-GB" dirty="0" err="1"/>
              <a:t>unique_title_requests</a:t>
            </a:r>
            <a:r>
              <a:rPr lang="en-GB" dirty="0"/>
              <a:t> which is more comparable across publishers?</a:t>
            </a:r>
          </a:p>
          <a:p>
            <a:pPr marL="171450" indent="-171450">
              <a:buFontTx/>
              <a:buChar char="-"/>
            </a:pPr>
            <a:r>
              <a:rPr lang="en-GB" dirty="0"/>
              <a:t>Or will you use both?</a:t>
            </a:r>
          </a:p>
          <a:p>
            <a:pPr marL="0" indent="0">
              <a:buFontTx/>
              <a:buNone/>
            </a:pPr>
            <a:endParaRPr lang="en-GB" dirty="0"/>
          </a:p>
          <a:p>
            <a:pPr marL="171450" indent="-171450">
              <a:buFontTx/>
              <a:buChar char="-"/>
            </a:pPr>
            <a:endParaRPr lang="en-GB" dirty="0"/>
          </a:p>
          <a:p>
            <a:pPr marL="0" indent="0">
              <a:buFontTx/>
              <a:buNone/>
            </a:pPr>
            <a:r>
              <a:rPr lang="en-GB" dirty="0"/>
              <a:t>If you do start to use the new metrics offered in release 5, even though the underlying user journey hasn’t changed, the value metrics are likely to look lower if you compare it to the metrics used in release 4, so you might want to consider:</a:t>
            </a:r>
          </a:p>
          <a:p>
            <a:pPr marL="171450" indent="-171450">
              <a:buFontTx/>
              <a:buChar char="-"/>
            </a:pPr>
            <a:r>
              <a:rPr lang="en-GB" dirty="0"/>
              <a:t>applying a new baseline to your figures.</a:t>
            </a:r>
          </a:p>
          <a:p>
            <a:pPr marL="171450" indent="-171450">
              <a:buFontTx/>
              <a:buChar char="-"/>
            </a:pPr>
            <a:r>
              <a:rPr lang="en-GB" dirty="0"/>
              <a:t>Telling senior stakeholders who review this data about the changes.</a:t>
            </a:r>
          </a:p>
          <a:p>
            <a:endParaRPr lang="en-GB" dirty="0"/>
          </a:p>
          <a:p>
            <a:r>
              <a:rPr lang="en-GB" dirty="0"/>
              <a:t>For more information on these changes with COUNTER please visit the link on the slide. I will now hand back to Caroline.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1A68F-A5DD-4341-A324-F679143255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7497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Thank you Harriet for those insights.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Times New Roman" pitchFamily="18" charset="0"/>
                <a:ea typeface="+mn-ea"/>
                <a:cs typeface="+mn-cs"/>
              </a:rPr>
              <a:t>Beyond the top ranked usage statistics and student surveys our research under-covered a myriad of different types of data than librarians were capturing to access and demonstrate value and to look for ways to improve. Some of these are highlighted here.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Times New Roman"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17</a:t>
            </a:fld>
            <a:endParaRPr lang="en-US"/>
          </a:p>
        </p:txBody>
      </p:sp>
    </p:spTree>
    <p:extLst>
      <p:ext uri="{BB962C8B-B14F-4D97-AF65-F5344CB8AC3E}">
        <p14:creationId xmlns:p14="http://schemas.microsoft.com/office/powerpoint/2010/main" val="40801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Times New Roman" pitchFamily="18" charset="0"/>
                <a:ea typeface="+mn-ea"/>
                <a:cs typeface="Times New Roman" panose="02020603050405020304" pitchFamily="18" charset="0"/>
              </a:rPr>
              <a:t>Sometimes the value of data isn’t always visible straightaway. During our focus groups, some librarians shared how they had been gathering data for years and showed how they were starting to use this to their advantage.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chemeClr val="tx1"/>
              </a:solidFill>
              <a:effectLst/>
              <a:latin typeface="Times New Roman" pitchFamily="18" charset="0"/>
              <a:ea typeface="+mn-ea"/>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Times New Roman" pitchFamily="18" charset="0"/>
                <a:ea typeface="+mn-ea"/>
                <a:cs typeface="Times New Roman" panose="02020603050405020304" pitchFamily="18" charset="0"/>
              </a:rPr>
              <a:t>One librarian recounts how they had a database that had records of all research consultations conducted with students since the year 2000.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chemeClr val="tx1"/>
              </a:solidFill>
              <a:effectLst/>
              <a:latin typeface="Times New Roman" pitchFamily="18" charset="0"/>
              <a:ea typeface="+mn-ea"/>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Times New Roman" pitchFamily="18" charset="0"/>
                <a:ea typeface="+mn-ea"/>
                <a:cs typeface="Times New Roman" panose="02020603050405020304" pitchFamily="18" charset="0"/>
              </a:rPr>
              <a:t>This database listed their </a:t>
            </a:r>
            <a:r>
              <a:rPr lang="en-US" sz="1200" b="0" i="0" kern="1200" dirty="0">
                <a:solidFill>
                  <a:schemeClr val="tx1"/>
                </a:solidFill>
                <a:effectLst/>
                <a:latin typeface="Times New Roman" pitchFamily="18" charset="0"/>
                <a:ea typeface="+mn-ea"/>
                <a:cs typeface="Times New Roman" panose="02020603050405020304" pitchFamily="18" charset="0"/>
              </a:rPr>
              <a:t>program, their topic, how long they spent</a:t>
            </a:r>
            <a:r>
              <a:rPr lang="en-US" sz="1200" b="0" i="0" kern="1200" baseline="0" dirty="0">
                <a:solidFill>
                  <a:schemeClr val="tx1"/>
                </a:solidFill>
                <a:effectLst/>
                <a:latin typeface="Times New Roman" pitchFamily="18" charset="0"/>
                <a:ea typeface="+mn-ea"/>
                <a:cs typeface="Times New Roman" panose="02020603050405020304" pitchFamily="18" charset="0"/>
              </a:rPr>
              <a:t> during the consultation</a:t>
            </a:r>
            <a:r>
              <a:rPr lang="en-US" sz="1200" b="0" i="0" kern="1200" dirty="0">
                <a:solidFill>
                  <a:schemeClr val="tx1"/>
                </a:solidFill>
                <a:effectLst/>
                <a:latin typeface="Times New Roman" pitchFamily="18" charset="0"/>
                <a:ea typeface="+mn-ea"/>
                <a:cs typeface="Times New Roman" panose="02020603050405020304" pitchFamily="18" charset="0"/>
              </a:rPr>
              <a:t>. Before this data was used for accreditation, but now</a:t>
            </a:r>
            <a:r>
              <a:rPr lang="en-US" sz="1200" b="0" i="0" kern="1200" baseline="0" dirty="0">
                <a:solidFill>
                  <a:schemeClr val="tx1"/>
                </a:solidFill>
                <a:effectLst/>
                <a:latin typeface="Times New Roman" pitchFamily="18" charset="0"/>
                <a:ea typeface="+mn-ea"/>
                <a:cs typeface="Times New Roman" panose="02020603050405020304" pitchFamily="18" charset="0"/>
              </a:rPr>
              <a:t> they are using this information and narrating the story differently to say</a:t>
            </a:r>
            <a:r>
              <a:rPr lang="en-US" sz="1200" b="0" i="0" kern="1200" dirty="0">
                <a:solidFill>
                  <a:schemeClr val="tx1"/>
                </a:solidFill>
                <a:effectLst/>
                <a:latin typeface="Times New Roman" pitchFamily="18" charset="0"/>
                <a:ea typeface="+mn-ea"/>
                <a:cs typeface="Times New Roman" panose="02020603050405020304" pitchFamily="18" charset="0"/>
              </a:rPr>
              <a:t>, “Hey, this is how the library has been, for decades, supporting master’s-level research.”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Times New Roman" pitchFamily="18" charset="0"/>
              <a:ea typeface="+mn-ea"/>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Times New Roman" panose="02020603050405020304" pitchFamily="18" charset="0"/>
              </a:rPr>
              <a:t>The librarians continues, ‘We’ve had the data forever, but we’ve never felt the urge or the need to tell the story, but now we’re really having to say, well, </a:t>
            </a:r>
            <a:r>
              <a:rPr lang="en-US" sz="1200" b="0" i="0" u="sng" kern="1200" dirty="0">
                <a:solidFill>
                  <a:schemeClr val="tx1"/>
                </a:solidFill>
                <a:effectLst/>
                <a:latin typeface="Times New Roman" pitchFamily="18" charset="0"/>
                <a:ea typeface="+mn-ea"/>
                <a:cs typeface="Times New Roman" panose="02020603050405020304" pitchFamily="18" charset="0"/>
              </a:rPr>
              <a:t>how</a:t>
            </a:r>
            <a:r>
              <a:rPr lang="en-US" sz="1200" b="0" i="0" kern="1200" dirty="0">
                <a:solidFill>
                  <a:schemeClr val="tx1"/>
                </a:solidFill>
                <a:effectLst/>
                <a:latin typeface="Times New Roman" pitchFamily="18" charset="0"/>
                <a:ea typeface="+mn-ea"/>
                <a:cs typeface="Times New Roman" panose="02020603050405020304" pitchFamily="18" charset="0"/>
              </a:rPr>
              <a:t> is the library supporting all these research efforts, and so we’re being more creative in our storytelling.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Times New Roman" pitchFamily="18" charset="0"/>
              <a:ea typeface="+mn-ea"/>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mn-ea"/>
                <a:cs typeface="Times New Roman" panose="02020603050405020304" pitchFamily="18" charset="0"/>
              </a:rPr>
              <a:t>Publishers can also help with</a:t>
            </a:r>
            <a:r>
              <a:rPr lang="en-US" sz="1200" b="0" i="0" kern="1200" baseline="0" dirty="0">
                <a:solidFill>
                  <a:schemeClr val="tx1"/>
                </a:solidFill>
                <a:effectLst/>
                <a:latin typeface="Times New Roman" pitchFamily="18" charset="0"/>
                <a:ea typeface="+mn-ea"/>
                <a:cs typeface="Times New Roman" panose="02020603050405020304" pitchFamily="18" charset="0"/>
              </a:rPr>
              <a:t> telling a story to highlight value to research. Our sales manager in the US, Beth Mullen told us about a librarian who was having to review their package deals. Beth supported her with this. Together they conducted extensive research on their university’s research disciplines. Mapped out the 90 research programs spanning Social Sciences and Humanities and Science &amp; Technology offered at that university and  </a:t>
            </a:r>
            <a:r>
              <a:rPr lang="en-US" sz="1200" b="0" i="0" kern="1200" baseline="0" dirty="0">
                <a:solidFill>
                  <a:srgbClr val="00B050"/>
                </a:solidFill>
                <a:effectLst/>
                <a:latin typeface="Times New Roman" panose="02020603050405020304" pitchFamily="18" charset="0"/>
                <a:ea typeface="Arial Unicode MS" panose="020B0604020202020204" pitchFamily="34" charset="-128"/>
                <a:cs typeface="Times New Roman" panose="02020603050405020304" pitchFamily="18" charset="0"/>
              </a:rPr>
              <a:t>highlighted all the journals that matched exactly the courses offered.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rgbClr val="00B05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rgbClr val="00B050"/>
                </a:solidFill>
                <a:effectLst/>
                <a:latin typeface="Times New Roman" panose="02020603050405020304" pitchFamily="18" charset="0"/>
                <a:ea typeface="Arial Unicode MS" panose="020B0604020202020204" pitchFamily="34" charset="-128"/>
                <a:cs typeface="Times New Roman" panose="02020603050405020304" pitchFamily="18" charset="0"/>
              </a:rPr>
              <a:t>She worked out the most beneficial way of providing relevant content to the library that served research priorities at the institution. Through her research she managed to help the university keep relevant content to meet their research needs. </a:t>
            </a:r>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18</a:t>
            </a:fld>
            <a:endParaRPr lang="en-US"/>
          </a:p>
        </p:txBody>
      </p:sp>
    </p:spTree>
    <p:extLst>
      <p:ext uri="{BB962C8B-B14F-4D97-AF65-F5344CB8AC3E}">
        <p14:creationId xmlns:p14="http://schemas.microsoft.com/office/powerpoint/2010/main" val="668105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One librarian shared how these other metrics could all be showing positive value-add for the library even in the face of declining usage statistics</a:t>
            </a:r>
            <a:r>
              <a:rPr lang="en-GB" b="1" dirty="0"/>
              <a:t>.  </a:t>
            </a:r>
          </a:p>
          <a:p>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1" i="1" dirty="0"/>
              <a:t>‘</a:t>
            </a:r>
            <a:r>
              <a:rPr lang="en-US" sz="1200" b="1" i="1" dirty="0"/>
              <a:t>My campus is growing, it’s diversifying, its metrics are soaring, everything is positive, but our readership is declining. We have more data now to assess the kind of resources that we have. There’s a marketing piece that’s obviously missing. But the libraries are packed and full, and all the channels are operating full-service…’</a:t>
            </a:r>
            <a:endParaRPr lang="en-GB" sz="1200" b="1" i="1" dirty="0"/>
          </a:p>
          <a:p>
            <a:endParaRPr lang="en-GB" b="1" dirty="0"/>
          </a:p>
          <a:p>
            <a:r>
              <a:rPr lang="en-GB" b="0" dirty="0"/>
              <a:t>How librarians can highlight and demonstrate the value of their resources to users is something else that came up in our research. </a:t>
            </a:r>
          </a:p>
          <a:p>
            <a:endParaRPr lang="en-GB" dirty="0"/>
          </a:p>
          <a:p>
            <a:r>
              <a:rPr lang="en-GB" baseline="0" dirty="0"/>
              <a:t>If the services are under-used, then what are the options? </a:t>
            </a:r>
          </a:p>
          <a:p>
            <a:endParaRPr lang="en-GB" baseline="0" dirty="0"/>
          </a:p>
          <a:p>
            <a:r>
              <a:rPr lang="en-GB" baseline="0" dirty="0"/>
              <a:t>One librarian we interviewed asked the question, how do you demonstrate value to library users if they are not aware of what services are available to them? In this instance,  there may be a gap between what the library offers and customer perception. How do you bridge that gap? There are lots of resources and services available but if they are not known about, they are not being used and customer needs are not being met. </a:t>
            </a:r>
          </a:p>
          <a:p>
            <a:endParaRPr lang="en-GB" baseline="0" dirty="0"/>
          </a:p>
          <a:p>
            <a:endParaRPr lang="en-GB" baseline="0" dirty="0"/>
          </a:p>
          <a:p>
            <a:r>
              <a:rPr lang="en-GB" baseline="0" dirty="0"/>
              <a:t>During our interview with the librarian, she went on to tell us how they invested time and money to inform end users of resources available to them. </a:t>
            </a:r>
            <a:endParaRPr lang="en-GB" sz="1200" kern="1200" baseline="0" dirty="0">
              <a:solidFill>
                <a:schemeClr val="tx1"/>
              </a:solidFill>
              <a:effectLst/>
              <a:latin typeface="Times New Roman" pitchFamily="18" charset="0"/>
              <a:ea typeface="+mn-ea"/>
              <a:cs typeface="+mn-cs"/>
            </a:endParaRPr>
          </a:p>
          <a:p>
            <a:endParaRPr lang="en-GB" sz="1200" kern="1200" dirty="0">
              <a:solidFill>
                <a:schemeClr val="tx1"/>
              </a:solidFill>
              <a:effectLst/>
              <a:latin typeface="Times New Roman" pitchFamily="18" charset="0"/>
              <a:ea typeface="+mn-ea"/>
              <a:cs typeface="+mn-cs"/>
            </a:endParaRPr>
          </a:p>
          <a:p>
            <a:r>
              <a:rPr lang="en-GB" sz="1200" kern="1200" dirty="0">
                <a:solidFill>
                  <a:schemeClr val="tx1"/>
                </a:solidFill>
                <a:effectLst/>
                <a:latin typeface="Times New Roman" pitchFamily="18" charset="0"/>
                <a:ea typeface="+mn-ea"/>
                <a:cs typeface="+mn-cs"/>
              </a:rPr>
              <a:t>The</a:t>
            </a:r>
            <a:r>
              <a:rPr lang="en-GB" sz="1200" kern="1200" baseline="0" dirty="0">
                <a:solidFill>
                  <a:schemeClr val="tx1"/>
                </a:solidFill>
                <a:effectLst/>
                <a:latin typeface="Times New Roman" pitchFamily="18" charset="0"/>
                <a:ea typeface="+mn-ea"/>
                <a:cs typeface="+mn-cs"/>
              </a:rPr>
              <a:t> library organised an event where they offered free pizza. </a:t>
            </a:r>
            <a:r>
              <a:rPr lang="en-GB" sz="1200" kern="1200" dirty="0">
                <a:solidFill>
                  <a:schemeClr val="tx1"/>
                </a:solidFill>
                <a:effectLst/>
                <a:latin typeface="Times New Roman" pitchFamily="18" charset="0"/>
                <a:ea typeface="+mn-ea"/>
                <a:cs typeface="+mn-cs"/>
              </a:rPr>
              <a:t>400 people turned up but students would only get to</a:t>
            </a:r>
            <a:r>
              <a:rPr lang="en-GB" sz="1200" kern="1200" baseline="0" dirty="0">
                <a:solidFill>
                  <a:schemeClr val="tx1"/>
                </a:solidFill>
                <a:effectLst/>
                <a:latin typeface="Times New Roman" pitchFamily="18" charset="0"/>
                <a:ea typeface="+mn-ea"/>
                <a:cs typeface="+mn-cs"/>
              </a:rPr>
              <a:t> eat their pizza after they had </a:t>
            </a:r>
            <a:r>
              <a:rPr lang="en-GB" sz="1200" kern="1200" dirty="0">
                <a:solidFill>
                  <a:schemeClr val="tx1"/>
                </a:solidFill>
                <a:effectLst/>
                <a:latin typeface="Times New Roman" pitchFamily="18" charset="0"/>
                <a:ea typeface="+mn-ea"/>
                <a:cs typeface="+mn-cs"/>
              </a:rPr>
              <a:t>learnt something about the library and services on offer.</a:t>
            </a:r>
          </a:p>
          <a:p>
            <a:endParaRPr lang="en-GB" sz="1200" kern="1200" dirty="0">
              <a:solidFill>
                <a:schemeClr val="tx1"/>
              </a:solidFill>
              <a:effectLst/>
              <a:latin typeface="Times New Roman" pitchFamily="18" charset="0"/>
              <a:ea typeface="+mn-ea"/>
              <a:cs typeface="+mn-cs"/>
            </a:endParaRPr>
          </a:p>
          <a:p>
            <a:r>
              <a:rPr lang="en-GB" sz="1200" b="1" kern="1200" dirty="0">
                <a:solidFill>
                  <a:schemeClr val="tx1"/>
                </a:solidFill>
                <a:effectLst/>
                <a:latin typeface="Times New Roman" pitchFamily="18" charset="0"/>
                <a:ea typeface="+mn-ea"/>
                <a:cs typeface="+mn-cs"/>
              </a:rPr>
              <a:t>Each semester whenever one aspect of their services were promoted  at an event, the stats would go up</a:t>
            </a:r>
            <a:r>
              <a:rPr lang="en-GB" sz="1200" b="1" kern="1200" baseline="0" dirty="0">
                <a:solidFill>
                  <a:schemeClr val="tx1"/>
                </a:solidFill>
                <a:effectLst/>
                <a:latin typeface="Times New Roman" pitchFamily="18" charset="0"/>
                <a:ea typeface="+mn-ea"/>
                <a:cs typeface="+mn-cs"/>
              </a:rPr>
              <a:t> plus</a:t>
            </a:r>
            <a:r>
              <a:rPr lang="en-GB" sz="1200" b="1" kern="1200" dirty="0">
                <a:solidFill>
                  <a:schemeClr val="tx1"/>
                </a:solidFill>
                <a:effectLst/>
                <a:latin typeface="Times New Roman" pitchFamily="18" charset="0"/>
                <a:ea typeface="+mn-ea"/>
                <a:cs typeface="+mn-cs"/>
              </a:rPr>
              <a:t> more people would</a:t>
            </a:r>
            <a:r>
              <a:rPr lang="en-GB" sz="1200" b="1" kern="1200" baseline="0" dirty="0">
                <a:solidFill>
                  <a:schemeClr val="tx1"/>
                </a:solidFill>
                <a:effectLst/>
                <a:latin typeface="Times New Roman" pitchFamily="18" charset="0"/>
                <a:ea typeface="+mn-ea"/>
                <a:cs typeface="+mn-cs"/>
              </a:rPr>
              <a:t> be </a:t>
            </a:r>
            <a:r>
              <a:rPr lang="en-GB" sz="1200" b="1" kern="1200" dirty="0">
                <a:solidFill>
                  <a:schemeClr val="tx1"/>
                </a:solidFill>
                <a:effectLst/>
                <a:latin typeface="Times New Roman" pitchFamily="18" charset="0"/>
                <a:ea typeface="+mn-ea"/>
                <a:cs typeface="+mn-cs"/>
              </a:rPr>
              <a:t>aware of these</a:t>
            </a:r>
            <a:r>
              <a:rPr lang="en-GB" sz="1200" b="1" kern="1200" baseline="0" dirty="0">
                <a:solidFill>
                  <a:schemeClr val="tx1"/>
                </a:solidFill>
                <a:effectLst/>
                <a:latin typeface="Times New Roman" pitchFamily="18" charset="0"/>
                <a:ea typeface="+mn-ea"/>
                <a:cs typeface="+mn-cs"/>
              </a:rPr>
              <a:t> services </a:t>
            </a:r>
            <a:r>
              <a:rPr lang="en-GB" sz="1200" b="1" kern="1200" dirty="0">
                <a:solidFill>
                  <a:schemeClr val="tx1"/>
                </a:solidFill>
                <a:effectLst/>
                <a:latin typeface="Times New Roman" pitchFamily="18" charset="0"/>
                <a:ea typeface="+mn-ea"/>
                <a:cs typeface="+mn-cs"/>
              </a:rPr>
              <a:t>as shown when</a:t>
            </a:r>
            <a:r>
              <a:rPr lang="en-GB" sz="1200" b="1" kern="1200" baseline="0" dirty="0">
                <a:solidFill>
                  <a:schemeClr val="tx1"/>
                </a:solidFill>
                <a:effectLst/>
                <a:latin typeface="Times New Roman" pitchFamily="18" charset="0"/>
                <a:ea typeface="+mn-ea"/>
                <a:cs typeface="+mn-cs"/>
              </a:rPr>
              <a:t> filling </a:t>
            </a:r>
            <a:r>
              <a:rPr lang="en-GB" sz="1200" b="1" kern="1200" dirty="0">
                <a:solidFill>
                  <a:schemeClr val="tx1"/>
                </a:solidFill>
                <a:effectLst/>
                <a:latin typeface="Times New Roman" pitchFamily="18" charset="0"/>
                <a:ea typeface="+mn-ea"/>
                <a:cs typeface="+mn-cs"/>
              </a:rPr>
              <a:t>out surveys on campus.</a:t>
            </a:r>
          </a:p>
          <a:p>
            <a:endParaRPr lang="en-GB" sz="1200" b="1" kern="1200" dirty="0">
              <a:solidFill>
                <a:schemeClr val="tx1"/>
              </a:solidFill>
              <a:effectLst/>
              <a:latin typeface="Times New Roman" pitchFamily="18" charset="0"/>
              <a:ea typeface="+mn-ea"/>
              <a:cs typeface="+mn-cs"/>
            </a:endParaRPr>
          </a:p>
          <a:p>
            <a:r>
              <a:rPr lang="en-GB" sz="1200" kern="1200" dirty="0">
                <a:solidFill>
                  <a:schemeClr val="tx1"/>
                </a:solidFill>
                <a:effectLst/>
                <a:latin typeface="Times New Roman" pitchFamily="18" charset="0"/>
                <a:ea typeface="+mn-ea"/>
                <a:cs typeface="+mn-cs"/>
              </a:rPr>
              <a:t>This</a:t>
            </a:r>
            <a:r>
              <a:rPr lang="en-GB" sz="1200" kern="1200" baseline="0" dirty="0">
                <a:solidFill>
                  <a:schemeClr val="tx1"/>
                </a:solidFill>
                <a:effectLst/>
                <a:latin typeface="Times New Roman" pitchFamily="18" charset="0"/>
                <a:ea typeface="+mn-ea"/>
                <a:cs typeface="+mn-cs"/>
              </a:rPr>
              <a:t> library gave a</a:t>
            </a:r>
            <a:r>
              <a:rPr lang="en-GB" sz="1200" kern="1200" dirty="0">
                <a:solidFill>
                  <a:schemeClr val="tx1"/>
                </a:solidFill>
                <a:effectLst/>
                <a:latin typeface="Times New Roman" pitchFamily="18" charset="0"/>
                <a:ea typeface="+mn-ea"/>
                <a:cs typeface="+mn-cs"/>
              </a:rPr>
              <a:t> lot of focus is on outreach to promote</a:t>
            </a:r>
            <a:r>
              <a:rPr lang="en-GB" sz="1200" kern="1200" baseline="0" dirty="0">
                <a:solidFill>
                  <a:schemeClr val="tx1"/>
                </a:solidFill>
                <a:effectLst/>
                <a:latin typeface="Times New Roman" pitchFamily="18" charset="0"/>
                <a:ea typeface="+mn-ea"/>
                <a:cs typeface="+mn-cs"/>
              </a:rPr>
              <a:t> their services </a:t>
            </a:r>
            <a:r>
              <a:rPr lang="en-GB" sz="1200" kern="1200" dirty="0">
                <a:solidFill>
                  <a:schemeClr val="tx1"/>
                </a:solidFill>
                <a:effectLst/>
                <a:latin typeface="Times New Roman" pitchFamily="18" charset="0"/>
                <a:ea typeface="+mn-ea"/>
                <a:cs typeface="+mn-cs"/>
              </a:rPr>
              <a:t>and the dean and board members appreciated the work. They knew that the</a:t>
            </a:r>
            <a:r>
              <a:rPr lang="en-GB" sz="1200" kern="1200" baseline="0" dirty="0">
                <a:solidFill>
                  <a:schemeClr val="tx1"/>
                </a:solidFill>
                <a:effectLst/>
                <a:latin typeface="Times New Roman" pitchFamily="18" charset="0"/>
                <a:ea typeface="+mn-ea"/>
                <a:cs typeface="+mn-cs"/>
              </a:rPr>
              <a:t> </a:t>
            </a:r>
            <a:r>
              <a:rPr lang="en-GB" sz="1200" kern="1200" dirty="0">
                <a:solidFill>
                  <a:schemeClr val="tx1"/>
                </a:solidFill>
                <a:effectLst/>
                <a:latin typeface="Times New Roman" pitchFamily="18" charset="0"/>
                <a:ea typeface="+mn-ea"/>
                <a:cs typeface="+mn-cs"/>
              </a:rPr>
              <a:t>$500 spent on  free pizza for students, meant</a:t>
            </a:r>
            <a:r>
              <a:rPr lang="en-GB" sz="1200" kern="1200" baseline="0" dirty="0">
                <a:solidFill>
                  <a:schemeClr val="tx1"/>
                </a:solidFill>
                <a:effectLst/>
                <a:latin typeface="Times New Roman" pitchFamily="18" charset="0"/>
                <a:ea typeface="+mn-ea"/>
                <a:cs typeface="+mn-cs"/>
              </a:rPr>
              <a:t> that </a:t>
            </a:r>
            <a:r>
              <a:rPr lang="en-GB" sz="1200" kern="1200" dirty="0">
                <a:solidFill>
                  <a:schemeClr val="tx1"/>
                </a:solidFill>
                <a:effectLst/>
                <a:latin typeface="Times New Roman" pitchFamily="18" charset="0"/>
                <a:ea typeface="+mn-ea"/>
                <a:cs typeface="+mn-cs"/>
              </a:rPr>
              <a:t>those students would</a:t>
            </a:r>
            <a:r>
              <a:rPr lang="en-GB" sz="1200" kern="1200" baseline="0" dirty="0">
                <a:solidFill>
                  <a:schemeClr val="tx1"/>
                </a:solidFill>
                <a:effectLst/>
                <a:latin typeface="Times New Roman" pitchFamily="18" charset="0"/>
                <a:ea typeface="+mn-ea"/>
                <a:cs typeface="+mn-cs"/>
              </a:rPr>
              <a:t> in turn be learning</a:t>
            </a:r>
            <a:r>
              <a:rPr lang="en-GB" sz="1200" kern="1200" dirty="0">
                <a:solidFill>
                  <a:schemeClr val="tx1"/>
                </a:solidFill>
                <a:effectLst/>
                <a:latin typeface="Times New Roman" pitchFamily="18" charset="0"/>
                <a:ea typeface="+mn-ea"/>
                <a:cs typeface="+mn-cs"/>
              </a:rPr>
              <a:t> about the value of the library, knowing</a:t>
            </a:r>
            <a:r>
              <a:rPr lang="en-GB" sz="1200" kern="1200" baseline="0" dirty="0">
                <a:solidFill>
                  <a:schemeClr val="tx1"/>
                </a:solidFill>
                <a:effectLst/>
                <a:latin typeface="Times New Roman" pitchFamily="18" charset="0"/>
                <a:ea typeface="+mn-ea"/>
                <a:cs typeface="+mn-cs"/>
              </a:rPr>
              <a:t> what is available which would</a:t>
            </a:r>
            <a:r>
              <a:rPr lang="en-GB" sz="1200" kern="1200" dirty="0">
                <a:solidFill>
                  <a:schemeClr val="tx1"/>
                </a:solidFill>
                <a:effectLst/>
                <a:latin typeface="Times New Roman" pitchFamily="18" charset="0"/>
                <a:ea typeface="+mn-ea"/>
                <a:cs typeface="+mn-cs"/>
              </a:rPr>
              <a:t> </a:t>
            </a:r>
            <a:r>
              <a:rPr lang="en-GB" sz="1200" kern="1200" baseline="0" dirty="0">
                <a:solidFill>
                  <a:schemeClr val="tx1"/>
                </a:solidFill>
                <a:effectLst/>
                <a:latin typeface="Times New Roman" pitchFamily="18" charset="0"/>
                <a:ea typeface="+mn-ea"/>
                <a:cs typeface="+mn-cs"/>
              </a:rPr>
              <a:t> impact positively </a:t>
            </a:r>
            <a:r>
              <a:rPr lang="en-GB" sz="1200" kern="1200" dirty="0">
                <a:solidFill>
                  <a:schemeClr val="tx1"/>
                </a:solidFill>
                <a:effectLst/>
                <a:latin typeface="Times New Roman" pitchFamily="18" charset="0"/>
                <a:ea typeface="+mn-ea"/>
                <a:cs typeface="+mn-cs"/>
              </a:rPr>
              <a:t>on the services they used.</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19</a:t>
            </a:fld>
            <a:endParaRPr lang="en-US"/>
          </a:p>
        </p:txBody>
      </p:sp>
    </p:spTree>
    <p:extLst>
      <p:ext uri="{BB962C8B-B14F-4D97-AF65-F5344CB8AC3E}">
        <p14:creationId xmlns:p14="http://schemas.microsoft.com/office/powerpoint/2010/main" val="366363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Times New Roman" pitchFamily="18" charset="0"/>
                <a:ea typeface="+mn-ea"/>
                <a:cs typeface="+mn-cs"/>
              </a:rPr>
              <a:t>Taylor &amp; Francis published the White Paper</a:t>
            </a:r>
            <a:r>
              <a:rPr lang="en-GB" sz="1200" b="1" i="1" kern="1200" dirty="0">
                <a:solidFill>
                  <a:schemeClr val="tx1"/>
                </a:solidFill>
                <a:effectLst/>
                <a:latin typeface="Times New Roman" pitchFamily="18" charset="0"/>
                <a:ea typeface="+mn-ea"/>
                <a:cs typeface="+mn-cs"/>
              </a:rPr>
              <a:t>:</a:t>
            </a:r>
            <a:r>
              <a:rPr lang="en-GB" sz="1200" b="1" i="1" kern="1200" baseline="0" dirty="0">
                <a:solidFill>
                  <a:schemeClr val="tx1"/>
                </a:solidFill>
                <a:effectLst/>
                <a:latin typeface="Times New Roman" pitchFamily="18" charset="0"/>
                <a:ea typeface="+mn-ea"/>
                <a:cs typeface="+mn-cs"/>
              </a:rPr>
              <a:t> Surveys, Statistics, Narrative: </a:t>
            </a:r>
            <a:r>
              <a:rPr lang="en-GB" sz="1200" b="1" i="1" kern="1200" dirty="0">
                <a:solidFill>
                  <a:schemeClr val="tx1"/>
                </a:solidFill>
                <a:effectLst/>
                <a:latin typeface="Times New Roman" pitchFamily="18" charset="0"/>
                <a:ea typeface="+mn-ea"/>
                <a:cs typeface="+mn-cs"/>
              </a:rPr>
              <a:t>Communicating Library Value to Administrators in 2017.</a:t>
            </a:r>
            <a:r>
              <a:rPr lang="en-GB" sz="1200" b="1" i="1" kern="1200" baseline="0" dirty="0">
                <a:solidFill>
                  <a:schemeClr val="tx1"/>
                </a:solidFill>
                <a:effectLst/>
                <a:latin typeface="Times New Roman" pitchFamily="18" charset="0"/>
                <a:ea typeface="+mn-ea"/>
                <a:cs typeface="+mn-cs"/>
              </a:rPr>
              <a:t> </a:t>
            </a:r>
            <a:r>
              <a:rPr lang="en-GB" sz="1200" kern="1200" baseline="0" dirty="0">
                <a:solidFill>
                  <a:schemeClr val="tx1"/>
                </a:solidFill>
                <a:effectLst/>
                <a:latin typeface="Times New Roman" pitchFamily="18" charset="0"/>
                <a:ea typeface="+mn-ea"/>
                <a:cs typeface="+mn-cs"/>
              </a:rPr>
              <a:t>This </a:t>
            </a:r>
            <a:r>
              <a:rPr lang="en-GB" sz="1200" kern="1200" dirty="0">
                <a:solidFill>
                  <a:schemeClr val="tx1"/>
                </a:solidFill>
                <a:effectLst/>
                <a:latin typeface="Times New Roman" pitchFamily="18" charset="0"/>
                <a:ea typeface="+mn-ea"/>
                <a:cs typeface="+mn-cs"/>
              </a:rPr>
              <a:t>looked at how librarians communicate value to their decision makers.</a:t>
            </a:r>
            <a:r>
              <a:rPr lang="en-GB" sz="1200" kern="1200" baseline="0" dirty="0">
                <a:solidFill>
                  <a:schemeClr val="tx1"/>
                </a:solidFill>
                <a:effectLst/>
                <a:latin typeface="Times New Roman" pitchFamily="18" charset="0"/>
                <a:ea typeface="+mn-ea"/>
                <a:cs typeface="+mn-cs"/>
              </a:rPr>
              <a:t> </a:t>
            </a:r>
          </a:p>
          <a:p>
            <a:endParaRPr lang="en-GB" sz="1200" kern="1200" baseline="0" dirty="0">
              <a:solidFill>
                <a:schemeClr val="tx1"/>
              </a:solidFill>
              <a:effectLst/>
              <a:latin typeface="Times New Roman" pitchFamily="18" charset="0"/>
              <a:ea typeface="+mn-ea"/>
              <a:cs typeface="+mn-cs"/>
            </a:endParaRPr>
          </a:p>
          <a:p>
            <a:r>
              <a:rPr lang="en-GB" sz="1200" kern="1200" dirty="0">
                <a:solidFill>
                  <a:schemeClr val="tx1"/>
                </a:solidFill>
                <a:effectLst/>
                <a:latin typeface="Times New Roman" pitchFamily="18" charset="0"/>
                <a:ea typeface="+mn-ea"/>
                <a:cs typeface="+mn-cs"/>
              </a:rPr>
              <a:t>We surveyed over 250 librarians, the majority of whom came from the US.</a:t>
            </a:r>
            <a:r>
              <a:rPr lang="en-GB" sz="1200" kern="1200" baseline="0" dirty="0">
                <a:solidFill>
                  <a:schemeClr val="tx1"/>
                </a:solidFill>
                <a:effectLst/>
                <a:latin typeface="Times New Roman" pitchFamily="18" charset="0"/>
                <a:ea typeface="+mn-ea"/>
                <a:cs typeface="+mn-cs"/>
              </a:rPr>
              <a:t> W</a:t>
            </a:r>
            <a:r>
              <a:rPr lang="en-GB" sz="1200" kern="1200" dirty="0">
                <a:solidFill>
                  <a:schemeClr val="tx1"/>
                </a:solidFill>
                <a:effectLst/>
                <a:latin typeface="Times New Roman" pitchFamily="18" charset="0"/>
                <a:ea typeface="+mn-ea"/>
                <a:cs typeface="+mn-cs"/>
              </a:rPr>
              <a:t>e also conducted in-depth interviews and ran focus groups to better understand our customers</a:t>
            </a:r>
            <a:r>
              <a:rPr lang="en-GB" sz="1200" kern="1200" baseline="0" dirty="0">
                <a:solidFill>
                  <a:schemeClr val="tx1"/>
                </a:solidFill>
                <a:effectLst/>
                <a:latin typeface="Times New Roman" pitchFamily="18" charset="0"/>
                <a:ea typeface="+mn-ea"/>
                <a:cs typeface="+mn-cs"/>
              </a:rPr>
              <a:t> and the pressures they face in delivering their services to draw together voices from the research community</a:t>
            </a:r>
            <a:r>
              <a:rPr lang="en-GB" sz="1200" kern="1200" dirty="0">
                <a:solidFill>
                  <a:schemeClr val="tx1"/>
                </a:solidFill>
                <a:effectLst/>
                <a:latin typeface="Times New Roman" pitchFamily="18" charset="0"/>
                <a:ea typeface="+mn-ea"/>
                <a:cs typeface="+mn-cs"/>
              </a:rPr>
              <a:t>. </a:t>
            </a:r>
          </a:p>
          <a:p>
            <a:endParaRPr lang="en-GB" sz="1200" kern="1200" dirty="0">
              <a:solidFill>
                <a:schemeClr val="tx1"/>
              </a:solidFill>
              <a:effectLst/>
              <a:latin typeface="Times New Roman" pitchFamily="18" charset="0"/>
              <a:ea typeface="+mn-ea"/>
              <a:cs typeface="+mn-cs"/>
            </a:endParaRPr>
          </a:p>
          <a:p>
            <a:r>
              <a:rPr lang="en-GB" sz="1200" kern="1200" dirty="0">
                <a:solidFill>
                  <a:schemeClr val="tx1"/>
                </a:solidFill>
                <a:effectLst/>
                <a:latin typeface="Times New Roman" pitchFamily="18" charset="0"/>
                <a:ea typeface="+mn-ea"/>
                <a:cs typeface="+mn-cs"/>
              </a:rPr>
              <a:t>We want to share some ideas, insights from the survey. </a:t>
            </a:r>
          </a:p>
          <a:p>
            <a:endParaRPr lang="en-GB" sz="1200" kern="1200" dirty="0">
              <a:solidFill>
                <a:schemeClr val="tx1"/>
              </a:solidFill>
              <a:effectLst/>
              <a:latin typeface="Times New Roman" pitchFamily="18" charset="0"/>
              <a:ea typeface="+mn-ea"/>
              <a:cs typeface="+mn-cs"/>
            </a:endParaRPr>
          </a:p>
          <a:p>
            <a:r>
              <a:rPr lang="en-GB" sz="1200" kern="1200" dirty="0">
                <a:solidFill>
                  <a:schemeClr val="tx1"/>
                </a:solidFill>
                <a:effectLst/>
                <a:latin typeface="Times New Roman" pitchFamily="18" charset="0"/>
                <a:ea typeface="+mn-ea"/>
                <a:cs typeface="+mn-cs"/>
              </a:rPr>
              <a:t>We are also going to look at how librarians have been demonstrating value to the community they serve, as well as giving you insights into approaches to customer mapping that </a:t>
            </a:r>
            <a:r>
              <a:rPr lang="en-GB" sz="1200" u="sng" kern="1200" dirty="0">
                <a:solidFill>
                  <a:schemeClr val="tx1"/>
                </a:solidFill>
                <a:effectLst/>
                <a:latin typeface="Times New Roman" pitchFamily="18" charset="0"/>
                <a:ea typeface="+mn-ea"/>
                <a:cs typeface="+mn-cs"/>
              </a:rPr>
              <a:t>we</a:t>
            </a:r>
            <a:r>
              <a:rPr lang="en-GB" sz="1200" kern="1200" dirty="0">
                <a:solidFill>
                  <a:schemeClr val="tx1"/>
                </a:solidFill>
                <a:effectLst/>
                <a:latin typeface="Times New Roman" pitchFamily="18" charset="0"/>
                <a:ea typeface="+mn-ea"/>
                <a:cs typeface="+mn-cs"/>
              </a:rPr>
              <a:t> find useful in shaping our messaging. </a:t>
            </a:r>
          </a:p>
          <a:p>
            <a:endParaRPr lang="en-GB" sz="1200" kern="1200" dirty="0">
              <a:solidFill>
                <a:schemeClr val="tx1"/>
              </a:solidFill>
              <a:effectLst/>
              <a:latin typeface="Times New Roman" pitchFamily="18" charset="0"/>
              <a:ea typeface="+mn-ea"/>
              <a:cs typeface="+mn-cs"/>
            </a:endParaRPr>
          </a:p>
          <a:p>
            <a:r>
              <a:rPr lang="en-GB" sz="1200" kern="1200" dirty="0">
                <a:solidFill>
                  <a:schemeClr val="tx1"/>
                </a:solidFill>
                <a:effectLst/>
                <a:latin typeface="Times New Roman" pitchFamily="18" charset="0"/>
                <a:ea typeface="+mn-ea"/>
                <a:cs typeface="+mn-cs"/>
              </a:rPr>
              <a:t>We hope</a:t>
            </a:r>
            <a:r>
              <a:rPr lang="en-GB" sz="1200" kern="1200" baseline="0" dirty="0">
                <a:solidFill>
                  <a:schemeClr val="tx1"/>
                </a:solidFill>
                <a:effectLst/>
                <a:latin typeface="Times New Roman" pitchFamily="18" charset="0"/>
                <a:ea typeface="+mn-ea"/>
                <a:cs typeface="+mn-cs"/>
              </a:rPr>
              <a:t> you may find all of this useful when delivering your own story about the value of your library.</a:t>
            </a:r>
          </a:p>
          <a:p>
            <a:endParaRPr lang="en-GB" sz="1200" kern="1200" baseline="0" dirty="0">
              <a:solidFill>
                <a:schemeClr val="tx1"/>
              </a:solidFill>
              <a:effectLst/>
              <a:latin typeface="Times New Roman" pitchFamily="18" charset="0"/>
              <a:ea typeface="+mn-ea"/>
              <a:cs typeface="+mn-cs"/>
            </a:endParaRPr>
          </a:p>
          <a:p>
            <a:r>
              <a:rPr lang="en-GB" sz="1200" kern="1200" baseline="0" dirty="0">
                <a:solidFill>
                  <a:schemeClr val="tx1"/>
                </a:solidFill>
                <a:effectLst/>
                <a:latin typeface="Times New Roman" pitchFamily="18" charset="0"/>
                <a:ea typeface="+mn-ea"/>
                <a:cs typeface="+mn-cs"/>
              </a:rPr>
              <a:t>First and foremost- what is value?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2</a:t>
            </a:fld>
            <a:endParaRPr lang="en-US"/>
          </a:p>
        </p:txBody>
      </p:sp>
    </p:spTree>
    <p:extLst>
      <p:ext uri="{BB962C8B-B14F-4D97-AF65-F5344CB8AC3E}">
        <p14:creationId xmlns:p14="http://schemas.microsoft.com/office/powerpoint/2010/main" val="1461616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Times New Roman" pitchFamily="18" charset="0"/>
                <a:ea typeface="+mn-ea"/>
                <a:cs typeface="+mn-cs"/>
              </a:rPr>
              <a:t>At our focus groups we explored other kinds of benchmarking and measurements that</a:t>
            </a:r>
            <a:r>
              <a:rPr lang="en-GB" sz="1200" kern="1200" baseline="0" dirty="0">
                <a:solidFill>
                  <a:schemeClr val="tx1"/>
                </a:solidFill>
                <a:effectLst/>
                <a:latin typeface="Times New Roman" pitchFamily="18" charset="0"/>
                <a:ea typeface="+mn-ea"/>
                <a:cs typeface="+mn-cs"/>
              </a:rPr>
              <a:t> were </a:t>
            </a:r>
            <a:r>
              <a:rPr lang="en-GB" sz="1200" kern="1200" dirty="0">
                <a:solidFill>
                  <a:schemeClr val="tx1"/>
                </a:solidFill>
                <a:effectLst/>
                <a:latin typeface="Times New Roman" pitchFamily="18" charset="0"/>
                <a:ea typeface="+mn-ea"/>
                <a:cs typeface="+mn-cs"/>
              </a:rPr>
              <a:t>used to demonstrate the value of the library to the people the librarians reported to</a:t>
            </a:r>
            <a:r>
              <a:rPr lang="en-GB" sz="1200" kern="1200" baseline="0" dirty="0">
                <a:solidFill>
                  <a:schemeClr val="tx1"/>
                </a:solidFill>
                <a:effectLst/>
                <a:latin typeface="Times New Roman" pitchFamily="18" charset="0"/>
                <a:ea typeface="+mn-ea"/>
                <a:cs typeface="+mn-cs"/>
              </a:rPr>
              <a:t> </a:t>
            </a:r>
            <a:r>
              <a:rPr lang="en-GB" sz="1200" kern="1200" dirty="0">
                <a:solidFill>
                  <a:schemeClr val="tx1"/>
                </a:solidFill>
                <a:effectLst/>
                <a:latin typeface="Times New Roman" pitchFamily="18" charset="0"/>
                <a:ea typeface="+mn-ea"/>
                <a:cs typeface="+mn-cs"/>
              </a:rPr>
              <a:t>and looked at what helped them to set the metrics.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Times New Roman" pitchFamily="18" charset="0"/>
                <a:ea typeface="+mn-ea"/>
                <a:cs typeface="+mn-cs"/>
              </a:rPr>
              <a:t>One way that Taylor &amp; Francis tries to provide the right value to the end user is by using our customer data. By that we</a:t>
            </a:r>
            <a:r>
              <a:rPr lang="en-GB" sz="1200" kern="1200" baseline="0" dirty="0">
                <a:solidFill>
                  <a:schemeClr val="tx1"/>
                </a:solidFill>
                <a:effectLst/>
                <a:latin typeface="Times New Roman" pitchFamily="18" charset="0"/>
                <a:ea typeface="+mn-ea"/>
                <a:cs typeface="+mn-cs"/>
              </a:rPr>
              <a:t> mean really understanding the customers’ needs to identify whether we are fulfilling those needs and expectations.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Times New Roman" pitchFamily="18" charset="0"/>
                <a:ea typeface="+mn-ea"/>
                <a:cs typeface="+mn-cs"/>
              </a:rPr>
              <a:t>We</a:t>
            </a:r>
            <a:r>
              <a:rPr lang="en-GB" sz="1200" kern="1200" baseline="0" dirty="0">
                <a:solidFill>
                  <a:schemeClr val="tx1"/>
                </a:solidFill>
                <a:effectLst/>
                <a:latin typeface="Times New Roman" pitchFamily="18" charset="0"/>
                <a:ea typeface="+mn-ea"/>
                <a:cs typeface="+mn-cs"/>
              </a:rPr>
              <a:t> wanted to share with you the customer experience methodology that is at the core of our work at Taylor &amp; Francis. This helps us to set benchmarks to present to senior management to help us implement positive change within our organisation. </a:t>
            </a:r>
          </a:p>
          <a:p>
            <a:endParaRPr lang="en-GB" baseline="0" dirty="0"/>
          </a:p>
          <a:p>
            <a:r>
              <a:rPr lang="en-GB" baseline="0" dirty="0"/>
              <a:t>Customer experience methodology is a way of comparing our customers expectations with reality and identifying the biggest gaps</a:t>
            </a:r>
          </a:p>
          <a:p>
            <a:endParaRPr lang="en-GB" baseline="0" dirty="0"/>
          </a:p>
          <a:p>
            <a:r>
              <a:rPr lang="en-GB" baseline="0" dirty="0"/>
              <a:t>Customer experience methodology involves: </a:t>
            </a:r>
          </a:p>
          <a:p>
            <a:endParaRPr lang="en-GB" baseline="0" dirty="0"/>
          </a:p>
          <a:p>
            <a:pPr marL="171450" indent="-171450">
              <a:buFontTx/>
              <a:buChar char="-"/>
            </a:pPr>
            <a:r>
              <a:rPr lang="en-GB" baseline="0" dirty="0"/>
              <a:t>Defining who your customer is, the expectations of an undergraduate student may be different from a more experienced researcher. Make sure you are collecting data which accurately reflects your customer base</a:t>
            </a:r>
          </a:p>
          <a:p>
            <a:pPr marL="171450" indent="-171450">
              <a:buFontTx/>
              <a:buChar char="-"/>
            </a:pPr>
            <a:r>
              <a:rPr lang="en-GB" baseline="0" dirty="0"/>
              <a:t>Collection of both qualitative and quantitative data about those customers</a:t>
            </a:r>
          </a:p>
          <a:p>
            <a:pPr marL="171450" indent="-171450">
              <a:buFontTx/>
              <a:buChar char="-"/>
            </a:pPr>
            <a:r>
              <a:rPr lang="en-GB" baseline="0" dirty="0"/>
              <a:t>Map the customer journey</a:t>
            </a:r>
          </a:p>
          <a:p>
            <a:pPr marL="171450" indent="-171450">
              <a:buFontTx/>
              <a:buChar char="-"/>
            </a:pPr>
            <a:r>
              <a:rPr lang="en-GB" baseline="0" dirty="0"/>
              <a:t>Find out how important each aspect of that journey is to the customer</a:t>
            </a:r>
          </a:p>
          <a:p>
            <a:pPr marL="171450" indent="-171450">
              <a:buFontTx/>
              <a:buChar char="-"/>
            </a:pPr>
            <a:r>
              <a:rPr lang="en-GB" baseline="0" dirty="0"/>
              <a:t>Check how much the customer’s expectations match the reality of their experience</a:t>
            </a:r>
          </a:p>
          <a:p>
            <a:pPr marL="171450" indent="-171450">
              <a:buFontTx/>
              <a:buChar char="-"/>
            </a:pPr>
            <a:r>
              <a:rPr lang="en-GB" baseline="0" dirty="0"/>
              <a:t>Identify the largest gaps and decide how to close these gaps – this could be a change in processes or systems or it might be a case of changing how you communicate with your customers in these areas</a:t>
            </a:r>
          </a:p>
          <a:p>
            <a:pPr marL="171450" indent="-171450">
              <a:buFontTx/>
              <a:buChar char="-"/>
            </a:pPr>
            <a:r>
              <a:rPr lang="en-GB" baseline="0" dirty="0"/>
              <a:t>Continue to collect data on an on-going basis which will allow you to measure how effective your changes have been.</a:t>
            </a:r>
            <a:endParaRPr lang="en-GB" sz="1200" kern="1200" dirty="0">
              <a:solidFill>
                <a:srgbClr val="FF0000"/>
              </a:solidFill>
              <a:effectLst/>
              <a:latin typeface="Times New Roman" pitchFamily="18" charset="0"/>
              <a:ea typeface="+mn-ea"/>
              <a:cs typeface="+mn-cs"/>
            </a:endParaRPr>
          </a:p>
          <a:p>
            <a:endParaRPr lang="en-GB" dirty="0"/>
          </a:p>
          <a:p>
            <a:r>
              <a:rPr lang="en-GB" baseline="0" dirty="0"/>
              <a:t>Customer experience methodology can be used as a type of benchmarking for your institution. You could use it in your library to highlight gaps in the customer experience between what the reality of that experiences is versus what they expected it to be, to most accurately identify what is most important to your customers. Once the biggest gaps have been identified, this data could then be presented to senior management to deliver services shaped by the end users’ needs and expectations. </a:t>
            </a:r>
          </a:p>
          <a:p>
            <a:endParaRPr lang="en-GB" baseline="0" dirty="0"/>
          </a:p>
          <a:p>
            <a:pPr lvl="0"/>
            <a:r>
              <a:rPr lang="en-GB" sz="1200" kern="1200" dirty="0">
                <a:solidFill>
                  <a:schemeClr val="tx1"/>
                </a:solidFill>
                <a:effectLst/>
                <a:latin typeface="Times New Roman" pitchFamily="18" charset="0"/>
                <a:ea typeface="+mn-ea"/>
                <a:cs typeface="+mn-cs"/>
              </a:rPr>
              <a:t>Customer</a:t>
            </a:r>
            <a:r>
              <a:rPr lang="en-GB" sz="1200" kern="1200" baseline="0" dirty="0">
                <a:solidFill>
                  <a:schemeClr val="tx1"/>
                </a:solidFill>
                <a:effectLst/>
                <a:latin typeface="Times New Roman" pitchFamily="18" charset="0"/>
                <a:ea typeface="+mn-ea"/>
                <a:cs typeface="+mn-cs"/>
              </a:rPr>
              <a:t> Experience mapping let you really understand the end-user</a:t>
            </a:r>
            <a:r>
              <a:rPr lang="en-GB" sz="1200" kern="1200" dirty="0">
                <a:solidFill>
                  <a:schemeClr val="tx1"/>
                </a:solidFill>
                <a:effectLst/>
                <a:latin typeface="Times New Roman" pitchFamily="18" charset="0"/>
                <a:ea typeface="+mn-ea"/>
                <a:cs typeface="+mn-cs"/>
              </a:rPr>
              <a:t> which can help an organisation/institution  to</a:t>
            </a:r>
            <a:r>
              <a:rPr lang="en-GB" sz="1200" kern="1200" baseline="0" dirty="0">
                <a:solidFill>
                  <a:schemeClr val="tx1"/>
                </a:solidFill>
                <a:effectLst/>
                <a:latin typeface="Times New Roman" pitchFamily="18" charset="0"/>
                <a:ea typeface="+mn-ea"/>
                <a:cs typeface="+mn-cs"/>
              </a:rPr>
              <a:t> become more customer-centric through ongoing benchmarking and review to make regular changes to make a positive impact.</a:t>
            </a:r>
            <a:endParaRPr lang="en-GB" sz="120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20</a:t>
            </a:fld>
            <a:endParaRPr lang="en-US"/>
          </a:p>
        </p:txBody>
      </p:sp>
    </p:spTree>
    <p:extLst>
      <p:ext uri="{BB962C8B-B14F-4D97-AF65-F5344CB8AC3E}">
        <p14:creationId xmlns:p14="http://schemas.microsoft.com/office/powerpoint/2010/main" val="20625992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We have looked at data, how we capture it and explored its value, ambiguities </a:t>
            </a:r>
            <a:r>
              <a:rPr lang="en-GB" baseline="0" dirty="0"/>
              <a:t>and now we need to look at communication. How do we communicate value?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In the same way it is important to know our customer, when telling a story, it is important to know </a:t>
            </a:r>
            <a:r>
              <a:rPr lang="en-GB" i="0" u="sng" baseline="0" dirty="0"/>
              <a:t>who our audience </a:t>
            </a:r>
            <a:r>
              <a:rPr lang="en-GB" baseline="0" dirty="0"/>
              <a:t>is….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One librarian at our focus group summarised this nicely saying,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‘Be clear about what story you want to tell, who your audience is and select the correct tools to support your story… </a:t>
            </a:r>
            <a:r>
              <a:rPr lang="en-US" sz="1200" kern="1200" dirty="0">
                <a:solidFill>
                  <a:schemeClr val="tx1"/>
                </a:solidFill>
                <a:effectLst/>
                <a:latin typeface="Times New Roman" pitchFamily="18" charset="0"/>
                <a:ea typeface="+mn-ea"/>
                <a:cs typeface="+mn-cs"/>
              </a:rPr>
              <a:t>We talk about telling stories in different ways, but you have to tell it to that audience. Telling anecdotal stories to a numbers person doesn’t work. Showing numbers to an anecdotal story person doesn’t work. You have to learn that audience….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Times New Roman" pitchFamily="18"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21</a:t>
            </a:fld>
            <a:endParaRPr lang="en-US"/>
          </a:p>
        </p:txBody>
      </p:sp>
    </p:spTree>
    <p:extLst>
      <p:ext uri="{BB962C8B-B14F-4D97-AF65-F5344CB8AC3E}">
        <p14:creationId xmlns:p14="http://schemas.microsoft.com/office/powerpoint/2010/main" val="2654060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surveyed the most popular mediums of communicating</a:t>
            </a:r>
            <a:r>
              <a:rPr lang="en-GB" baseline="0" dirty="0"/>
              <a:t> value, the top results were:</a:t>
            </a:r>
            <a:endParaRPr lang="en-GB" dirty="0"/>
          </a:p>
          <a:p>
            <a:r>
              <a:rPr lang="en-GB" dirty="0"/>
              <a:t>71% - presentations to management and committees</a:t>
            </a:r>
          </a:p>
          <a:p>
            <a:r>
              <a:rPr lang="en-GB" dirty="0"/>
              <a:t>70% - end of year reports</a:t>
            </a:r>
          </a:p>
          <a:p>
            <a:r>
              <a:rPr lang="en-GB" dirty="0"/>
              <a:t>49% email newsletters</a:t>
            </a:r>
          </a:p>
          <a:p>
            <a:endParaRPr lang="en-GB" dirty="0"/>
          </a:p>
          <a:p>
            <a:r>
              <a:rPr lang="en-GB" dirty="0"/>
              <a:t>Interestingly, a large majority</a:t>
            </a:r>
            <a:r>
              <a:rPr lang="en-GB" baseline="0" dirty="0"/>
              <a:t> </a:t>
            </a:r>
            <a:r>
              <a:rPr lang="en-GB" dirty="0"/>
              <a:t>of respondents admitted to not regularly producing presentations, an</a:t>
            </a:r>
            <a:r>
              <a:rPr lang="en-GB" baseline="0" dirty="0"/>
              <a:t> indication perhaps that formally communicating the value of the library is </a:t>
            </a:r>
            <a:r>
              <a:rPr lang="en-GB" dirty="0"/>
              <a:t>only an annual occurrence. </a:t>
            </a:r>
          </a:p>
          <a:p>
            <a:endParaRPr lang="en-GB" dirty="0"/>
          </a:p>
          <a:p>
            <a:r>
              <a:rPr lang="en-GB" dirty="0"/>
              <a:t>Along with email newsletters, other cited channels used</a:t>
            </a:r>
            <a:r>
              <a:rPr lang="en-GB" baseline="0" dirty="0"/>
              <a:t> </a:t>
            </a:r>
            <a:r>
              <a:rPr lang="en-GB" dirty="0"/>
              <a:t>to communicate about the library on a more regular basis included, posters, intranet articles,  social media activity, regular events and meetings with faculty.</a:t>
            </a:r>
          </a:p>
          <a:p>
            <a:endParaRPr lang="en-GB" dirty="0"/>
          </a:p>
          <a:p>
            <a:r>
              <a:rPr lang="en-GB" dirty="0"/>
              <a:t>At Taylor &amp; Francis we find that communication works best when it’s ongoing and so spending time on these more informal methods of communication gets results when showcasing value as it helps to keep our message in the minds of decisions makers.</a:t>
            </a:r>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22</a:t>
            </a:fld>
            <a:endParaRPr lang="en-US"/>
          </a:p>
        </p:txBody>
      </p:sp>
    </p:spTree>
    <p:extLst>
      <p:ext uri="{BB962C8B-B14F-4D97-AF65-F5344CB8AC3E}">
        <p14:creationId xmlns:p14="http://schemas.microsoft.com/office/powerpoint/2010/main" val="42604319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brings us the important question</a:t>
            </a:r>
            <a:r>
              <a:rPr lang="en-GB" baseline="0" dirty="0"/>
              <a:t> of using data as evidence to gain funding. We asked the question, have you ever used data as an evidence base to win funds for a new project in your institution. Interestingly only 50% of respondents said they had. </a:t>
            </a:r>
          </a:p>
          <a:p>
            <a:endParaRPr lang="en-GB" baseline="0" dirty="0"/>
          </a:p>
          <a:p>
            <a:r>
              <a:rPr lang="en-GB" baseline="0" dirty="0"/>
              <a:t>However this may partially be a reflection of the underlying sample as in an early question only 44% of respondents said it was their responsibility to make a case for the annual budget and present it to their administrator.</a:t>
            </a:r>
          </a:p>
          <a:p>
            <a:endParaRPr lang="en-GB" baseline="0" dirty="0"/>
          </a:p>
          <a:p>
            <a:r>
              <a:rPr lang="en-GB" baseline="0" dirty="0"/>
              <a:t>We found this result surprising, and it would be interesting to hear if it rings true for you all.</a:t>
            </a:r>
          </a:p>
          <a:p>
            <a:endParaRPr lang="en-GB" b="1" baseline="0" dirty="0"/>
          </a:p>
          <a:p>
            <a:endParaRPr lang="en-GB" b="1"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23</a:t>
            </a:fld>
            <a:endParaRPr lang="en-US"/>
          </a:p>
        </p:txBody>
      </p:sp>
    </p:spTree>
    <p:extLst>
      <p:ext uri="{BB962C8B-B14F-4D97-AF65-F5344CB8AC3E}">
        <p14:creationId xmlns:p14="http://schemas.microsoft.com/office/powerpoint/2010/main" val="310149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librarians we talked to shared some positive outcomes of using data as evidence for funding,</a:t>
            </a:r>
            <a:r>
              <a:rPr lang="en-GB" baseline="0" dirty="0"/>
              <a:t> some librarians who we interviewed said:</a:t>
            </a:r>
          </a:p>
          <a:p>
            <a:endParaRPr lang="en-GB" b="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1" dirty="0"/>
              <a:t>‘We recorded student feedback about library space: positive, negatives, ideas, needs; these drove changes to the library space.’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1" i="1" dirty="0">
              <a:latin typeface="Microsoft Sans Serif"/>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i="1" dirty="0"/>
              <a:t>‘We know for instance that noise is a problem for us and we used student provided data to argue for more enclosed study spaces. ‘</a:t>
            </a:r>
            <a:endParaRPr lang="en-US" sz="1200" b="1" i="1" kern="0" dirty="0">
              <a:latin typeface="Microsoft Sans Serif"/>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1" dirty="0">
              <a:latin typeface="Microsoft Sans Serif"/>
            </a:endParaRPr>
          </a:p>
          <a:p>
            <a:endParaRPr lang="en-GB" b="1"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24</a:t>
            </a:fld>
            <a:endParaRPr lang="en-US"/>
          </a:p>
        </p:txBody>
      </p:sp>
    </p:spTree>
    <p:extLst>
      <p:ext uri="{BB962C8B-B14F-4D97-AF65-F5344CB8AC3E}">
        <p14:creationId xmlns:p14="http://schemas.microsoft.com/office/powerpoint/2010/main" val="4009079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librarian who we interviewed told the story of how they were trying to go beyond the traditional figures such as circulation and number</a:t>
            </a:r>
            <a:r>
              <a:rPr lang="en-GB" baseline="0" dirty="0"/>
              <a:t> of people in the building to gather data to tell their story better. They had created </a:t>
            </a:r>
            <a:r>
              <a:rPr lang="en-GB" sz="1200" b="0" i="0" u="none" strike="noStrike" kern="1200" baseline="0" dirty="0">
                <a:solidFill>
                  <a:schemeClr val="tx1"/>
                </a:solidFill>
                <a:latin typeface="Times New Roman" pitchFamily="18" charset="0"/>
                <a:ea typeface="+mn-ea"/>
                <a:cs typeface="+mn-cs"/>
              </a:rPr>
              <a:t>the Learning Commons, an art studio and social space for students, a few years ago. They approached an external donor to secure further funding for a Learning Studio which focused on creativity of video. </a:t>
            </a:r>
          </a:p>
          <a:p>
            <a:endParaRPr lang="en-GB" baseline="0" dirty="0"/>
          </a:p>
          <a:p>
            <a:r>
              <a:rPr lang="en-GB" baseline="0" dirty="0"/>
              <a:t>They created benchmarks that went beyond the annual reports: </a:t>
            </a:r>
          </a:p>
          <a:p>
            <a:endParaRPr lang="en-GB" baseline="0" dirty="0"/>
          </a:p>
          <a:p>
            <a:r>
              <a:rPr lang="en-GB" baseline="0" dirty="0"/>
              <a:t>They looked at: </a:t>
            </a:r>
          </a:p>
          <a:p>
            <a:endParaRPr lang="en-GB" baseline="0" dirty="0"/>
          </a:p>
          <a:p>
            <a:r>
              <a:rPr lang="en-GB" sz="1200" b="0" i="0" u="none" strike="noStrike" kern="1200" baseline="0" dirty="0">
                <a:solidFill>
                  <a:schemeClr val="tx1"/>
                </a:solidFill>
                <a:latin typeface="Times New Roman" pitchFamily="18" charset="0"/>
                <a:ea typeface="+mn-ea"/>
                <a:cs typeface="+mn-cs"/>
              </a:rPr>
              <a:t>• How many collaborative ventures they had with faculty</a:t>
            </a:r>
          </a:p>
          <a:p>
            <a:r>
              <a:rPr lang="en-GB" sz="1200" b="0" i="0" u="none" strike="noStrike" kern="1200" baseline="0" dirty="0">
                <a:solidFill>
                  <a:schemeClr val="tx1"/>
                </a:solidFill>
                <a:latin typeface="Times New Roman" pitchFamily="18" charset="0"/>
                <a:ea typeface="+mn-ea"/>
                <a:cs typeface="+mn-cs"/>
              </a:rPr>
              <a:t>• How many publications had mentioned them</a:t>
            </a:r>
          </a:p>
          <a:p>
            <a:r>
              <a:rPr lang="en-GB" sz="1200" b="0" i="0" u="none" strike="noStrike" kern="1200" baseline="0" dirty="0">
                <a:solidFill>
                  <a:schemeClr val="tx1"/>
                </a:solidFill>
                <a:latin typeface="Times New Roman" pitchFamily="18" charset="0"/>
                <a:ea typeface="+mn-ea"/>
                <a:cs typeface="+mn-cs"/>
              </a:rPr>
              <a:t>• How many groups used their databases</a:t>
            </a:r>
          </a:p>
          <a:p>
            <a:r>
              <a:rPr lang="en-GB" sz="1200" b="0" i="0" u="none" strike="noStrike" kern="1200" baseline="0" dirty="0">
                <a:solidFill>
                  <a:schemeClr val="tx1"/>
                </a:solidFill>
                <a:latin typeface="Times New Roman" pitchFamily="18" charset="0"/>
                <a:ea typeface="+mn-ea"/>
                <a:cs typeface="+mn-cs"/>
              </a:rPr>
              <a:t>• How many people utilized a particular space or new service</a:t>
            </a:r>
          </a:p>
          <a:p>
            <a:endParaRPr lang="en-GB" sz="1200" b="0" i="0" u="none" strike="noStrike" kern="1200" baseline="0" dirty="0">
              <a:solidFill>
                <a:schemeClr val="tx1"/>
              </a:solidFill>
              <a:latin typeface="Times New Roman" pitchFamily="18" charset="0"/>
              <a:ea typeface="+mn-ea"/>
              <a:cs typeface="+mn-cs"/>
            </a:endParaRPr>
          </a:p>
          <a:p>
            <a:r>
              <a:rPr lang="en-GB" sz="1200" b="0" i="0" u="none" strike="noStrike" kern="1200" baseline="0" dirty="0">
                <a:solidFill>
                  <a:schemeClr val="tx1"/>
                </a:solidFill>
                <a:latin typeface="Times New Roman" pitchFamily="18" charset="0"/>
                <a:ea typeface="+mn-ea"/>
                <a:cs typeface="+mn-cs"/>
              </a:rPr>
              <a:t>They were then able to go to internal administrators and use Learning Commons and Learning Studio as the basis for creating a Maker Lab. </a:t>
            </a:r>
          </a:p>
          <a:p>
            <a:endParaRPr lang="en-GB" sz="1200" b="0" i="0" u="none" strike="noStrike" kern="1200" baseline="0" dirty="0">
              <a:solidFill>
                <a:schemeClr val="tx1"/>
              </a:solidFill>
              <a:latin typeface="Times New Roman" pitchFamily="18" charset="0"/>
              <a:ea typeface="+mn-ea"/>
              <a:cs typeface="+mn-cs"/>
            </a:endParaRPr>
          </a:p>
          <a:p>
            <a:r>
              <a:rPr lang="en-GB" sz="1200" b="0" i="0" u="none" strike="noStrike" kern="1200" baseline="0" dirty="0">
                <a:solidFill>
                  <a:schemeClr val="tx1"/>
                </a:solidFill>
                <a:latin typeface="Times New Roman" pitchFamily="18" charset="0"/>
                <a:ea typeface="+mn-ea"/>
                <a:cs typeface="+mn-cs"/>
              </a:rPr>
              <a:t>By collecting a variety of data, one librarian was able to position the story of their library as a place rather than a function. This enabled them to develop a space where students and faculty, no matter their discipline, research-based or practical needs, could use the library. Such maker spaces have proven to generate interest within communities outside of campus.</a:t>
            </a:r>
            <a:endParaRPr lang="en-GB" baseline="0" dirty="0"/>
          </a:p>
          <a:p>
            <a:endParaRPr lang="en-GB" sz="1200" b="0" i="0" u="none" strike="noStrike" kern="1200" baseline="0" dirty="0">
              <a:solidFill>
                <a:schemeClr val="tx1"/>
              </a:solidFill>
              <a:latin typeface="Times New Roman" pitchFamily="18" charset="0"/>
              <a:ea typeface="+mn-ea"/>
              <a:cs typeface="+mn-cs"/>
            </a:endParaRPr>
          </a:p>
          <a:p>
            <a:endParaRPr lang="en-GB" sz="1200" b="0" i="0" u="none" strike="noStrike" kern="1200" baseline="0" dirty="0">
              <a:solidFill>
                <a:schemeClr val="tx1"/>
              </a:solidFill>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25</a:t>
            </a:fld>
            <a:endParaRPr lang="en-US"/>
          </a:p>
        </p:txBody>
      </p:sp>
    </p:spTree>
    <p:extLst>
      <p:ext uri="{BB962C8B-B14F-4D97-AF65-F5344CB8AC3E}">
        <p14:creationId xmlns:p14="http://schemas.microsoft.com/office/powerpoint/2010/main" val="4114977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i="0" u="none" strike="noStrike" kern="1200" baseline="0" dirty="0">
                <a:solidFill>
                  <a:schemeClr val="tx1"/>
                </a:solidFill>
                <a:latin typeface="Times New Roman" pitchFamily="18" charset="0"/>
                <a:ea typeface="+mn-ea"/>
                <a:cs typeface="+mn-cs"/>
              </a:rPr>
              <a:t>Overall, the picture we saw is that both qualitative and quantitative data are important– with usage, surveys and cost benefit analyses integral pieces of demonstrating library value.</a:t>
            </a:r>
          </a:p>
          <a:p>
            <a:pPr algn="l"/>
            <a:endParaRPr lang="en-GB" sz="1200" b="0" i="0" u="none" strike="noStrike" kern="1200" baseline="0" dirty="0">
              <a:solidFill>
                <a:schemeClr val="tx1"/>
              </a:solidFill>
              <a:latin typeface="Times New Roman" pitchFamily="18" charset="0"/>
              <a:ea typeface="+mn-ea"/>
              <a:cs typeface="+mn-cs"/>
            </a:endParaRPr>
          </a:p>
          <a:p>
            <a:pPr algn="l"/>
            <a:r>
              <a:rPr lang="en-GB" sz="1200" b="0" i="0" u="none" strike="noStrike" kern="1200" baseline="0" dirty="0">
                <a:solidFill>
                  <a:schemeClr val="tx1"/>
                </a:solidFill>
                <a:latin typeface="Times New Roman" pitchFamily="18" charset="0"/>
                <a:ea typeface="+mn-ea"/>
                <a:cs typeface="+mn-cs"/>
              </a:rPr>
              <a:t>The examples and success stories we’ve explored illustrate that in using a collection of different data points, libraries can make the case for better engagement, collaboration, and the provision of new spaces which go beyond traditional resources.</a:t>
            </a:r>
          </a:p>
          <a:p>
            <a:pPr algn="l"/>
            <a:endParaRPr lang="en-GB" sz="1200" b="0" i="0" u="none" strike="noStrike" kern="1200" baseline="0" dirty="0">
              <a:solidFill>
                <a:schemeClr val="tx1"/>
              </a:solidFill>
              <a:latin typeface="Times New Roman" pitchFamily="18" charset="0"/>
              <a:ea typeface="+mn-ea"/>
              <a:cs typeface="+mn-cs"/>
            </a:endParaRPr>
          </a:p>
          <a:p>
            <a:pPr algn="l"/>
            <a:r>
              <a:rPr lang="en-GB" sz="1200" b="0" i="0" u="none" strike="noStrike" kern="1200" baseline="0" dirty="0">
                <a:solidFill>
                  <a:schemeClr val="tx1"/>
                </a:solidFill>
                <a:latin typeface="Times New Roman" pitchFamily="18" charset="0"/>
                <a:ea typeface="+mn-ea"/>
                <a:cs typeface="+mn-cs"/>
              </a:rPr>
              <a:t>By effectively demonstrating value, libraries can create narratives that position themselves to run independent projects and develop the library service as a pro active partner. </a:t>
            </a:r>
          </a:p>
          <a:p>
            <a:pPr algn="l"/>
            <a:endParaRPr lang="en-GB" sz="1200" b="0" i="0" u="none" strike="noStrike" kern="1200" baseline="0" dirty="0">
              <a:solidFill>
                <a:schemeClr val="tx1"/>
              </a:solidFill>
              <a:latin typeface="Times New Roman" pitchFamily="18" charset="0"/>
              <a:ea typeface="+mn-ea"/>
              <a:cs typeface="+mn-cs"/>
            </a:endParaRPr>
          </a:p>
          <a:p>
            <a:pPr algn="l"/>
            <a:r>
              <a:rPr lang="en-GB" sz="1200" b="0" i="0" u="none" strike="noStrike" kern="1200" baseline="0" dirty="0">
                <a:solidFill>
                  <a:schemeClr val="tx1"/>
                </a:solidFill>
                <a:latin typeface="Times New Roman" pitchFamily="18" charset="0"/>
                <a:ea typeface="+mn-ea"/>
                <a:cs typeface="+mn-cs"/>
              </a:rPr>
              <a:t>While the most successful libraries gather metrics, they also think carefully about how to present these as a relatable story. </a:t>
            </a:r>
          </a:p>
          <a:p>
            <a:pPr algn="l"/>
            <a:endParaRPr lang="en-GB" sz="1200" b="0" i="0" u="none" strike="noStrike" kern="1200" baseline="0" dirty="0">
              <a:solidFill>
                <a:schemeClr val="tx1"/>
              </a:solidFill>
              <a:latin typeface="Times New Roman" pitchFamily="18" charset="0"/>
              <a:ea typeface="+mn-ea"/>
              <a:cs typeface="+mn-cs"/>
            </a:endParaRPr>
          </a:p>
          <a:p>
            <a:pPr algn="l"/>
            <a:endParaRPr lang="en-GB" sz="1200" b="0" i="0" u="none" strike="noStrike" kern="1200" baseline="0" dirty="0">
              <a:solidFill>
                <a:schemeClr val="tx1"/>
              </a:solidFill>
              <a:latin typeface="Times New Roman" pitchFamily="18" charset="0"/>
              <a:ea typeface="+mn-ea"/>
              <a:cs typeface="+mn-cs"/>
            </a:endParaRPr>
          </a:p>
          <a:p>
            <a:pPr algn="l"/>
            <a:r>
              <a:rPr lang="en-GB" sz="1200" b="0" i="0" u="none" strike="noStrike" kern="1200" baseline="0" dirty="0">
                <a:solidFill>
                  <a:schemeClr val="tx1"/>
                </a:solidFill>
                <a:latin typeface="Times New Roman" pitchFamily="18" charset="0"/>
                <a:ea typeface="+mn-ea"/>
                <a:cs typeface="+mn-cs"/>
              </a:rPr>
              <a:t>From offering free pizza and encouraging student engagement – demonstrating value can often be the first step to help develop and enhance library services with impact that will benefit the entire institution. After all, when administration wishes to present the best of their institution, be it to prospective students or potential donors, a campus tour will often begin at the most vibrant centre of learning and research they offer - the library.</a:t>
            </a:r>
            <a:endParaRPr lang="en-GB"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26</a:t>
            </a:fld>
            <a:endParaRPr lang="en-US"/>
          </a:p>
        </p:txBody>
      </p:sp>
    </p:spTree>
    <p:extLst>
      <p:ext uri="{BB962C8B-B14F-4D97-AF65-F5344CB8AC3E}">
        <p14:creationId xmlns:p14="http://schemas.microsoft.com/office/powerpoint/2010/main" val="3863587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indebted to the input of a large umber of individuals who provided valuable input to inform</a:t>
            </a:r>
            <a:r>
              <a:rPr lang="en-GB" baseline="0" dirty="0"/>
              <a:t> our white paper</a:t>
            </a:r>
          </a:p>
          <a:p>
            <a:endParaRPr lang="en-GB" baseline="0" dirty="0"/>
          </a:p>
          <a:p>
            <a:endParaRPr lang="en-GB" baseline="0" dirty="0"/>
          </a:p>
          <a:p>
            <a:r>
              <a:rPr lang="en-GB" baseline="0" dirty="0"/>
              <a:t> </a:t>
            </a:r>
          </a:p>
          <a:p>
            <a:endParaRPr lang="en-GB"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27</a:t>
            </a:fld>
            <a:endParaRPr lang="en-US"/>
          </a:p>
        </p:txBody>
      </p:sp>
    </p:spTree>
    <p:extLst>
      <p:ext uri="{BB962C8B-B14F-4D97-AF65-F5344CB8AC3E}">
        <p14:creationId xmlns:p14="http://schemas.microsoft.com/office/powerpoint/2010/main" val="1137728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r>
              <a:rPr lang="en-GB" baseline="0" dirty="0"/>
              <a:t> </a:t>
            </a:r>
          </a:p>
          <a:p>
            <a:endParaRPr lang="en-GB"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28</a:t>
            </a:fld>
            <a:endParaRPr lang="en-US"/>
          </a:p>
        </p:txBody>
      </p:sp>
    </p:spTree>
    <p:extLst>
      <p:ext uri="{BB962C8B-B14F-4D97-AF65-F5344CB8AC3E}">
        <p14:creationId xmlns:p14="http://schemas.microsoft.com/office/powerpoint/2010/main" val="1333129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think the question of value</a:t>
            </a:r>
            <a:r>
              <a:rPr lang="en-GB" baseline="0" dirty="0"/>
              <a:t> is neatly summarised by one of the participants of our focus group, the head of Collection and Research at an American University:</a:t>
            </a:r>
          </a:p>
          <a:p>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1" kern="0" dirty="0">
                <a:solidFill>
                  <a:schemeClr val="accent2">
                    <a:lumMod val="75000"/>
                  </a:schemeClr>
                </a:solidFill>
              </a:rPr>
              <a:t>‘Part of the issue is to figure out how to best express – how to define – what value means. Value to what? Value to faculty research success? Value to student success? Value to student learning? Because all of those have very different definitions, and use different metrics and tools to describe them. So, </a:t>
            </a:r>
            <a:r>
              <a:rPr lang="en-US" sz="1200" b="1" i="1" u="sng" kern="0" dirty="0">
                <a:solidFill>
                  <a:schemeClr val="accent2">
                    <a:lumMod val="75000"/>
                  </a:schemeClr>
                </a:solidFill>
              </a:rPr>
              <a:t>how </a:t>
            </a:r>
            <a:r>
              <a:rPr lang="en-US" sz="1200" b="1" i="1" kern="0" dirty="0">
                <a:solidFill>
                  <a:schemeClr val="accent2">
                    <a:lumMod val="75000"/>
                  </a:schemeClr>
                </a:solidFill>
              </a:rPr>
              <a:t>you express value, in many ways, depends on </a:t>
            </a:r>
            <a:r>
              <a:rPr lang="en-US" sz="1200" b="1" i="1" u="sng" kern="0" dirty="0">
                <a:solidFill>
                  <a:schemeClr val="accent2">
                    <a:lumMod val="75000"/>
                  </a:schemeClr>
                </a:solidFill>
              </a:rPr>
              <a:t>who</a:t>
            </a:r>
            <a:r>
              <a:rPr lang="en-US" sz="1200" b="1" i="1" kern="0" dirty="0">
                <a:solidFill>
                  <a:schemeClr val="accent2">
                    <a:lumMod val="75000"/>
                  </a:schemeClr>
                </a:solidFill>
              </a:rPr>
              <a:t> you’re talking to and </a:t>
            </a:r>
            <a:r>
              <a:rPr lang="en-US" sz="1200" b="1" i="1" u="sng" kern="0" dirty="0">
                <a:solidFill>
                  <a:schemeClr val="accent2">
                    <a:lumMod val="75000"/>
                  </a:schemeClr>
                </a:solidFill>
              </a:rPr>
              <a:t>what </a:t>
            </a:r>
            <a:r>
              <a:rPr lang="en-US" sz="1200" b="1" i="1" kern="0" dirty="0">
                <a:solidFill>
                  <a:schemeClr val="accent2">
                    <a:lumMod val="75000"/>
                  </a:schemeClr>
                </a:solidFill>
              </a:rPr>
              <a:t>you’re talking about.’ </a:t>
            </a:r>
            <a:endParaRPr lang="en-GB" sz="1200" b="1" i="1" kern="0" dirty="0">
              <a:solidFill>
                <a:srgbClr val="00B0F0"/>
              </a:solidFill>
            </a:endParaRPr>
          </a:p>
          <a:p>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In our White Paper, we asked respondents several questions about how</a:t>
            </a:r>
            <a:r>
              <a:rPr lang="en-GB" baseline="0" dirty="0"/>
              <a:t> they </a:t>
            </a:r>
            <a:r>
              <a:rPr lang="en-GB" dirty="0"/>
              <a:t>define value and how librarians</a:t>
            </a:r>
            <a:r>
              <a:rPr lang="en-GB" baseline="0" dirty="0"/>
              <a:t>, their institutions and </a:t>
            </a:r>
            <a:r>
              <a:rPr lang="en-GB" dirty="0"/>
              <a:t>administrators measure the</a:t>
            </a:r>
            <a:r>
              <a:rPr lang="en-GB" baseline="0" dirty="0"/>
              <a:t> </a:t>
            </a:r>
            <a:r>
              <a:rPr lang="en-GB" dirty="0"/>
              <a:t>value of the library. </a:t>
            </a:r>
            <a:endParaRPr lang="en-GB" baseline="0"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3</a:t>
            </a:fld>
            <a:endParaRPr lang="en-US"/>
          </a:p>
        </p:txBody>
      </p:sp>
    </p:spTree>
    <p:extLst>
      <p:ext uri="{BB962C8B-B14F-4D97-AF65-F5344CB8AC3E}">
        <p14:creationId xmlns:p14="http://schemas.microsoft.com/office/powerpoint/2010/main" val="150558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asked about librarians’ priorities in creating a successful library services</a:t>
            </a:r>
          </a:p>
          <a:p>
            <a:endParaRPr lang="en-GB" dirty="0"/>
          </a:p>
          <a:p>
            <a:r>
              <a:rPr lang="en-GB" dirty="0"/>
              <a:t>Supporting students &amp; researchers in achieving their research goals was rated most important with 89% of respondents rating this as a key metric or very important.</a:t>
            </a:r>
          </a:p>
          <a:p>
            <a:endParaRPr lang="en-GB" dirty="0"/>
          </a:p>
          <a:p>
            <a:r>
              <a:rPr lang="en-GB" dirty="0"/>
              <a:t>Value for money and high content usage were rated next highest.</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4</a:t>
            </a:fld>
            <a:endParaRPr lang="en-US"/>
          </a:p>
        </p:txBody>
      </p:sp>
    </p:spTree>
    <p:extLst>
      <p:ext uri="{BB962C8B-B14F-4D97-AF65-F5344CB8AC3E}">
        <p14:creationId xmlns:p14="http://schemas.microsoft.com/office/powerpoint/2010/main" val="4186985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8606" rtl="0" eaLnBrk="0" fontAlgn="base" latinLnBrk="0" hangingPunct="0">
              <a:lnSpc>
                <a:spcPct val="100000"/>
              </a:lnSpc>
              <a:spcBef>
                <a:spcPct val="30000"/>
              </a:spcBef>
              <a:spcAft>
                <a:spcPct val="0"/>
              </a:spcAft>
              <a:buClrTx/>
              <a:buSzTx/>
              <a:buFontTx/>
              <a:buNone/>
              <a:tabLst/>
              <a:defRPr/>
            </a:pPr>
            <a:r>
              <a:rPr lang="en-GB" dirty="0"/>
              <a:t>Librarians were also asked how administrators</a:t>
            </a:r>
            <a:r>
              <a:rPr lang="en-GB" baseline="0" dirty="0"/>
              <a:t> and decision makers at the institution evaluate success of the library:</a:t>
            </a:r>
          </a:p>
          <a:p>
            <a:pPr defTabSz="918606">
              <a:defRPr/>
            </a:pPr>
            <a:endParaRPr lang="en-GB" baseline="0" dirty="0"/>
          </a:p>
          <a:p>
            <a:pPr defTabSz="918606">
              <a:defRPr/>
            </a:pPr>
            <a:r>
              <a:rPr lang="en-GB" baseline="0" dirty="0"/>
              <a:t>65% said student satisfaction surveys were one of the factors used by administrators to evaluate the success of the library </a:t>
            </a:r>
          </a:p>
          <a:p>
            <a:pPr defTabSz="918606">
              <a:defRPr/>
            </a:pPr>
            <a:endParaRPr lang="en-GB" baseline="0" dirty="0"/>
          </a:p>
          <a:p>
            <a:pPr defTabSz="918606">
              <a:defRPr/>
            </a:pPr>
            <a:r>
              <a:rPr lang="en-GB" baseline="0" dirty="0"/>
              <a:t>and 62% said cost/ benefit based on usage analysis was used.</a:t>
            </a:r>
          </a:p>
          <a:p>
            <a:pPr defTabSz="918606">
              <a:defRPr/>
            </a:pPr>
            <a:endParaRPr lang="en-GB" dirty="0"/>
          </a:p>
          <a:p>
            <a:pPr defTabSz="918606">
              <a:defRPr/>
            </a:pPr>
            <a:r>
              <a:rPr lang="en-GB" dirty="0"/>
              <a:t>This chimes well with the priority ratings in the previous slide. </a:t>
            </a:r>
          </a:p>
          <a:p>
            <a:pPr defTabSz="918606">
              <a:defRPr/>
            </a:pPr>
            <a:endParaRPr lang="en-GB" baseline="0" dirty="0"/>
          </a:p>
          <a:p>
            <a:pPr marL="0" marR="0" lvl="0" indent="0" algn="l" defTabSz="918606" rtl="0" eaLnBrk="0" fontAlgn="base" latinLnBrk="0" hangingPunct="0">
              <a:lnSpc>
                <a:spcPct val="100000"/>
              </a:lnSpc>
              <a:spcBef>
                <a:spcPct val="30000"/>
              </a:spcBef>
              <a:spcAft>
                <a:spcPct val="0"/>
              </a:spcAft>
              <a:buClrTx/>
              <a:buSzTx/>
              <a:buFontTx/>
              <a:buNone/>
              <a:tabLst/>
              <a:defRPr/>
            </a:pPr>
            <a:r>
              <a:rPr lang="en-GB" baseline="0" dirty="0"/>
              <a:t>61% said administrators were partly guided by what librarians tell them about success, which may represent an opportunity for librarians to </a:t>
            </a:r>
            <a:r>
              <a:rPr lang="en-GB" dirty="0"/>
              <a:t>blend</a:t>
            </a:r>
            <a:r>
              <a:rPr lang="en-GB" baseline="0" dirty="0"/>
              <a:t> </a:t>
            </a:r>
            <a:r>
              <a:rPr lang="en-GB" dirty="0"/>
              <a:t>qualitative &amp; anecdotal  elements in with the quantitative elements. </a:t>
            </a:r>
          </a:p>
          <a:p>
            <a:pPr defTabSz="918606">
              <a:defRPr/>
            </a:pPr>
            <a:endParaRPr lang="en-GB" baseline="0" dirty="0"/>
          </a:p>
          <a:p>
            <a:pPr defTabSz="918606">
              <a:defRPr/>
            </a:pPr>
            <a:r>
              <a:rPr lang="en-GB" dirty="0"/>
              <a:t>Interestingly only 28% said that staff satisfaction surveys were used by administrators to evaluate success, though faculty input was mentioned several times when respondents were asked about other factors used, so maybe this input is collected in a less formal way to that of students. </a:t>
            </a:r>
          </a:p>
          <a:p>
            <a:endParaRPr lang="en-GB" dirty="0"/>
          </a:p>
          <a:p>
            <a:pPr eaLnBrk="1" hangingPunct="1"/>
            <a:endParaRPr lang="en-GB" altLang="en-US" dirty="0"/>
          </a:p>
          <a:p>
            <a:pPr eaLnBrk="1" hangingPunct="1"/>
            <a:endParaRPr lang="en-GB" altLang="en-US" dirty="0"/>
          </a:p>
          <a:p>
            <a:pPr eaLnBrk="1" hangingPunct="1"/>
            <a:endParaRPr lang="en-GB" altLang="en-US" dirty="0"/>
          </a:p>
          <a:p>
            <a:pPr eaLnBrk="1" hangingPunct="1"/>
            <a:endParaRPr lang="en-GB" altLang="en-US" dirty="0"/>
          </a:p>
        </p:txBody>
      </p:sp>
      <p:sp>
        <p:nvSpPr>
          <p:cNvPr id="57348"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defRPr>
            </a:lvl1pPr>
            <a:lvl2pPr marL="746368" indent="-287064" eaLnBrk="0" hangingPunct="0">
              <a:defRPr sz="2400">
                <a:solidFill>
                  <a:schemeClr val="tx1"/>
                </a:solidFill>
                <a:latin typeface="Times New Roman" pitchFamily="18" charset="0"/>
              </a:defRPr>
            </a:lvl2pPr>
            <a:lvl3pPr marL="1148258" indent="-229652" eaLnBrk="0" hangingPunct="0">
              <a:defRPr sz="2400">
                <a:solidFill>
                  <a:schemeClr val="tx1"/>
                </a:solidFill>
                <a:latin typeface="Times New Roman" pitchFamily="18" charset="0"/>
              </a:defRPr>
            </a:lvl3pPr>
            <a:lvl4pPr marL="1607561" indent="-229652" eaLnBrk="0" hangingPunct="0">
              <a:defRPr sz="2400">
                <a:solidFill>
                  <a:schemeClr val="tx1"/>
                </a:solidFill>
                <a:latin typeface="Times New Roman" pitchFamily="18" charset="0"/>
              </a:defRPr>
            </a:lvl4pPr>
            <a:lvl5pPr marL="2066864" indent="-229652" eaLnBrk="0" hangingPunct="0">
              <a:defRPr sz="2400">
                <a:solidFill>
                  <a:schemeClr val="tx1"/>
                </a:solidFill>
                <a:latin typeface="Times New Roman" pitchFamily="18" charset="0"/>
              </a:defRPr>
            </a:lvl5pPr>
            <a:lvl6pPr marL="2526167" indent="-229652" eaLnBrk="0" fontAlgn="base" hangingPunct="0">
              <a:spcBef>
                <a:spcPct val="0"/>
              </a:spcBef>
              <a:spcAft>
                <a:spcPct val="0"/>
              </a:spcAft>
              <a:defRPr sz="2400">
                <a:solidFill>
                  <a:schemeClr val="tx1"/>
                </a:solidFill>
                <a:latin typeface="Times New Roman" pitchFamily="18" charset="0"/>
              </a:defRPr>
            </a:lvl6pPr>
            <a:lvl7pPr marL="2985470" indent="-229652" eaLnBrk="0" fontAlgn="base" hangingPunct="0">
              <a:spcBef>
                <a:spcPct val="0"/>
              </a:spcBef>
              <a:spcAft>
                <a:spcPct val="0"/>
              </a:spcAft>
              <a:defRPr sz="2400">
                <a:solidFill>
                  <a:schemeClr val="tx1"/>
                </a:solidFill>
                <a:latin typeface="Times New Roman" pitchFamily="18" charset="0"/>
              </a:defRPr>
            </a:lvl7pPr>
            <a:lvl8pPr marL="3444773" indent="-229652" eaLnBrk="0" fontAlgn="base" hangingPunct="0">
              <a:spcBef>
                <a:spcPct val="0"/>
              </a:spcBef>
              <a:spcAft>
                <a:spcPct val="0"/>
              </a:spcAft>
              <a:defRPr sz="2400">
                <a:solidFill>
                  <a:schemeClr val="tx1"/>
                </a:solidFill>
                <a:latin typeface="Times New Roman" pitchFamily="18" charset="0"/>
              </a:defRPr>
            </a:lvl8pPr>
            <a:lvl9pPr marL="3904077" indent="-229652"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4C26CA64-B245-45BC-8C56-F3D46DDE081B}" type="slidenum">
              <a:rPr lang="en-US" sz="1200"/>
              <a:pPr eaLnBrk="1" hangingPunct="1">
                <a:defRPr/>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Though not the only factor, high usage and a good value for money based on this were highly rated in terms of their importance to assessing the value of a library.</a:t>
            </a:r>
          </a:p>
          <a:p>
            <a:endParaRPr lang="en-GB" dirty="0"/>
          </a:p>
          <a:p>
            <a:r>
              <a:rPr lang="en-GB" dirty="0"/>
              <a:t>One librarian when</a:t>
            </a:r>
            <a:r>
              <a:rPr lang="en-GB" baseline="0" dirty="0"/>
              <a:t> interviewed commented, </a:t>
            </a:r>
          </a:p>
          <a:p>
            <a:endParaRPr lang="en-GB" sz="1200" b="1" i="1" baseline="0" dirty="0"/>
          </a:p>
          <a:p>
            <a:r>
              <a:rPr lang="en-GB" sz="1200" b="1" i="1" dirty="0"/>
              <a:t>‘If usage is high, we use that as a credible proxy for saying that we supplied good content, taking the assumption that if it is being used it must be useful.’</a:t>
            </a:r>
            <a:endParaRPr lang="en-US" sz="1200" b="1" i="1" dirty="0">
              <a:latin typeface="Microsoft Sans Serif"/>
            </a:endParaRPr>
          </a:p>
          <a:p>
            <a:endParaRPr lang="en-GB" dirty="0"/>
          </a:p>
          <a:p>
            <a:r>
              <a:rPr lang="en-GB" dirty="0"/>
              <a:t>I</a:t>
            </a:r>
            <a:r>
              <a:rPr lang="en-GB" baseline="0" dirty="0"/>
              <a:t> am going to handover to Harriet. She will be talking to us about how usage journeys vary across platforms, and how COUNTER 5 is applying these learnings to continue to assist librarians and publishers with assessing usage.</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100373F7-06F6-4523-BBC5-6A92EC04F2D8}" type="slidenum">
              <a:rPr lang="en-US" smtClean="0"/>
              <a:pPr>
                <a:defRPr/>
              </a:pPr>
              <a:t>6</a:t>
            </a:fld>
            <a:endParaRPr lang="en-US"/>
          </a:p>
        </p:txBody>
      </p:sp>
    </p:spTree>
    <p:extLst>
      <p:ext uri="{BB962C8B-B14F-4D97-AF65-F5344CB8AC3E}">
        <p14:creationId xmlns:p14="http://schemas.microsoft.com/office/powerpoint/2010/main" val="3807638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Thank you Caroline.</a:t>
            </a:r>
          </a:p>
          <a:p>
            <a:endParaRPr lang="en-GB" dirty="0"/>
          </a:p>
          <a:p>
            <a:r>
              <a:rPr lang="en-GB" dirty="0"/>
              <a:t>When we look at COUNTER usage reporting, we want to be aware of how usage logic is counting across different publisher platforms and that this may not always be comparable, particularly when making value decisions.</a:t>
            </a:r>
          </a:p>
          <a:p>
            <a:pPr eaLnBrk="1" hangingPunct="1">
              <a:defRPr/>
            </a:pPr>
            <a:endParaRPr lang="en-US" altLang="en-US" dirty="0">
              <a:solidFill>
                <a:srgbClr val="000000"/>
              </a:solidFill>
            </a:endParaRPr>
          </a:p>
        </p:txBody>
      </p:sp>
      <p:sp>
        <p:nvSpPr>
          <p:cNvPr id="54276"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defRPr>
            </a:lvl1pPr>
            <a:lvl2pPr marL="746368" indent="-287064" eaLnBrk="0" hangingPunct="0">
              <a:defRPr sz="2400">
                <a:solidFill>
                  <a:schemeClr val="tx1"/>
                </a:solidFill>
                <a:latin typeface="Times New Roman" pitchFamily="18" charset="0"/>
              </a:defRPr>
            </a:lvl2pPr>
            <a:lvl3pPr marL="1148258" indent="-229652" eaLnBrk="0" hangingPunct="0">
              <a:defRPr sz="2400">
                <a:solidFill>
                  <a:schemeClr val="tx1"/>
                </a:solidFill>
                <a:latin typeface="Times New Roman" pitchFamily="18" charset="0"/>
              </a:defRPr>
            </a:lvl3pPr>
            <a:lvl4pPr marL="1607561" indent="-229652" eaLnBrk="0" hangingPunct="0">
              <a:defRPr sz="2400">
                <a:solidFill>
                  <a:schemeClr val="tx1"/>
                </a:solidFill>
                <a:latin typeface="Times New Roman" pitchFamily="18" charset="0"/>
              </a:defRPr>
            </a:lvl4pPr>
            <a:lvl5pPr marL="2066864" indent="-229652" eaLnBrk="0" hangingPunct="0">
              <a:defRPr sz="2400">
                <a:solidFill>
                  <a:schemeClr val="tx1"/>
                </a:solidFill>
                <a:latin typeface="Times New Roman" pitchFamily="18" charset="0"/>
              </a:defRPr>
            </a:lvl5pPr>
            <a:lvl6pPr marL="2526167" indent="-229652" eaLnBrk="0" fontAlgn="base" hangingPunct="0">
              <a:spcBef>
                <a:spcPct val="0"/>
              </a:spcBef>
              <a:spcAft>
                <a:spcPct val="0"/>
              </a:spcAft>
              <a:defRPr sz="2400">
                <a:solidFill>
                  <a:schemeClr val="tx1"/>
                </a:solidFill>
                <a:latin typeface="Times New Roman" pitchFamily="18" charset="0"/>
              </a:defRPr>
            </a:lvl6pPr>
            <a:lvl7pPr marL="2985470" indent="-229652" eaLnBrk="0" fontAlgn="base" hangingPunct="0">
              <a:spcBef>
                <a:spcPct val="0"/>
              </a:spcBef>
              <a:spcAft>
                <a:spcPct val="0"/>
              </a:spcAft>
              <a:defRPr sz="2400">
                <a:solidFill>
                  <a:schemeClr val="tx1"/>
                </a:solidFill>
                <a:latin typeface="Times New Roman" pitchFamily="18" charset="0"/>
              </a:defRPr>
            </a:lvl7pPr>
            <a:lvl8pPr marL="3444773" indent="-229652" eaLnBrk="0" fontAlgn="base" hangingPunct="0">
              <a:spcBef>
                <a:spcPct val="0"/>
              </a:spcBef>
              <a:spcAft>
                <a:spcPct val="0"/>
              </a:spcAft>
              <a:defRPr sz="2400">
                <a:solidFill>
                  <a:schemeClr val="tx1"/>
                </a:solidFill>
                <a:latin typeface="Times New Roman" pitchFamily="18" charset="0"/>
              </a:defRPr>
            </a:lvl8pPr>
            <a:lvl9pPr marL="3904077" indent="-229652"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5E80780-6031-44D4-B15A-A7A264B98556}" type="slidenum">
              <a:rPr lang="en-US" sz="1200"/>
              <a:pPr eaLnBrk="1" hangingPunct="1">
                <a:defRPr/>
              </a:pPr>
              <a:t>7</a:t>
            </a:fld>
            <a:endParaRPr lang="en-US" sz="1200"/>
          </a:p>
        </p:txBody>
      </p:sp>
    </p:spTree>
    <p:extLst>
      <p:ext uri="{BB962C8B-B14F-4D97-AF65-F5344CB8AC3E}">
        <p14:creationId xmlns:p14="http://schemas.microsoft.com/office/powerpoint/2010/main" val="1231300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Starting with a Journals example of where different platform journeys can lead to inconsistencies in usage reporting:</a:t>
            </a:r>
          </a:p>
          <a:p>
            <a:pPr marL="0" indent="0">
              <a:buNone/>
            </a:pPr>
            <a:endParaRPr lang="en-GB" dirty="0"/>
          </a:p>
          <a:p>
            <a:pPr marL="0" indent="0">
              <a:buNone/>
            </a:pPr>
            <a:r>
              <a:rPr lang="en-GB" dirty="0"/>
              <a:t>On some journal platforms, when users go to access the full content for an article, the site will push them straight to the HTML format. Many users prefer PDF, so will often go on to download this too, which in COUNTER Release 4 is currently counted as 2 against article usage. On other platforms the user can choose the format upfront, meaning that the user only views the content once.</a:t>
            </a:r>
          </a:p>
          <a:p>
            <a:pPr marL="0" indent="0">
              <a:buNone/>
            </a:pPr>
            <a:endParaRPr lang="en-GB" dirty="0"/>
          </a:p>
          <a:p>
            <a:pPr marL="0" indent="0">
              <a:buNone/>
            </a:pPr>
            <a:r>
              <a:rPr lang="en-GB" dirty="0"/>
              <a:t>Depending on the platform, a user can experience different journeys that can cause an element of double counting.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1A68F-A5DD-4341-A324-F679143255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overcome these inconsistencies in differing platform journeys, Release 5 has addressed these format duplications with new metrics of </a:t>
            </a:r>
            <a:r>
              <a:rPr lang="en-GB" i="1" dirty="0" err="1"/>
              <a:t>total_item_requests</a:t>
            </a:r>
            <a:r>
              <a:rPr lang="en-GB" i="0" dirty="0"/>
              <a:t> and </a:t>
            </a:r>
            <a:r>
              <a:rPr lang="en-GB" i="1" dirty="0" err="1"/>
              <a:t>unique_item_requests</a:t>
            </a:r>
            <a:r>
              <a:rPr lang="en-GB" i="1" dirty="0"/>
              <a:t>.</a:t>
            </a:r>
          </a:p>
          <a:p>
            <a:endParaRPr lang="en-GB" i="1" dirty="0"/>
          </a:p>
          <a:p>
            <a:endParaRPr lang="en-GB" i="0" dirty="0"/>
          </a:p>
          <a:p>
            <a:r>
              <a:rPr lang="en-GB" b="1" dirty="0" err="1"/>
              <a:t>total_item_requests</a:t>
            </a:r>
            <a:r>
              <a:rPr lang="en-GB" b="1" dirty="0"/>
              <a:t>: </a:t>
            </a:r>
            <a:r>
              <a:rPr lang="en-GB" dirty="0"/>
              <a:t>Counts all article full-content views across all formats like HTML and PDF. This metric is comparable to the current Release 4 usage count.</a:t>
            </a:r>
          </a:p>
          <a:p>
            <a:endParaRPr lang="en-GB" dirty="0"/>
          </a:p>
          <a:p>
            <a:r>
              <a:rPr lang="en-GB" b="1" dirty="0" err="1"/>
              <a:t>unique_item_requests</a:t>
            </a:r>
            <a:r>
              <a:rPr lang="en-GB" b="1" dirty="0"/>
              <a:t>: </a:t>
            </a:r>
            <a:r>
              <a:rPr lang="en-GB" dirty="0"/>
              <a:t>Counts unique article full-content views regardless of format. If a user views an article PDF and HTML in the same session this would only count as 1.</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61A68F-A5DD-4341-A324-F6791432552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2594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6588125" y="188913"/>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r>
              <a:rPr lang="en-US" altLang="en-US" b="1">
                <a:solidFill>
                  <a:srgbClr val="000066"/>
                </a:solidFill>
                <a:latin typeface="Trebuchet MS" pitchFamily="34" charset="0"/>
              </a:rPr>
              <a:t>JSC 2007</a:t>
            </a:r>
          </a:p>
        </p:txBody>
      </p:sp>
      <p:pic>
        <p:nvPicPr>
          <p:cNvPr id="3" name="Picture 10" descr="T&amp;F-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005263"/>
            <a:ext cx="14001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48684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099753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4988" y="44450"/>
            <a:ext cx="1943100" cy="6337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55688" y="44450"/>
            <a:ext cx="5676900" cy="6337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919647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 y="2852738"/>
            <a:ext cx="78105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t="15486" r="83788"/>
          <a:stretch>
            <a:fillRect/>
          </a:stretch>
        </p:blipFill>
        <p:spPr bwMode="auto">
          <a:xfrm>
            <a:off x="7775575" y="0"/>
            <a:ext cx="13684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6" name="Rectangle 2"/>
          <p:cNvSpPr>
            <a:spLocks noGrp="1" noChangeArrowheads="1"/>
          </p:cNvSpPr>
          <p:nvPr>
            <p:ph type="ctrTitle"/>
          </p:nvPr>
        </p:nvSpPr>
        <p:spPr>
          <a:xfrm>
            <a:off x="1042988" y="2276475"/>
            <a:ext cx="7391400" cy="1143000"/>
          </a:xfrm>
        </p:spPr>
        <p:txBody>
          <a:bodyPr/>
          <a:lstStyle>
            <a:lvl1pPr>
              <a:defRPr/>
            </a:lvl1pPr>
          </a:lstStyle>
          <a:p>
            <a:r>
              <a:rPr lang="en-GB"/>
              <a:t>Click to edit Master title style</a:t>
            </a:r>
            <a:br>
              <a:rPr lang="en-GB"/>
            </a:br>
            <a:endParaRPr lang="en-GB"/>
          </a:p>
        </p:txBody>
      </p:sp>
      <p:sp>
        <p:nvSpPr>
          <p:cNvPr id="144387" name="Rectangle 3"/>
          <p:cNvSpPr>
            <a:spLocks noGrp="1" noChangeArrowheads="1"/>
          </p:cNvSpPr>
          <p:nvPr>
            <p:ph type="subTitle" idx="1"/>
          </p:nvPr>
        </p:nvSpPr>
        <p:spPr>
          <a:xfrm>
            <a:off x="1555750" y="3886200"/>
            <a:ext cx="6400800" cy="1752600"/>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300331073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2674" name="Rectangle 2"/>
          <p:cNvSpPr>
            <a:spLocks noGrp="1" noChangeArrowheads="1"/>
          </p:cNvSpPr>
          <p:nvPr>
            <p:ph type="ctrTitle"/>
          </p:nvPr>
        </p:nvSpPr>
        <p:spPr>
          <a:xfrm>
            <a:off x="1066800" y="1773238"/>
            <a:ext cx="7391400" cy="1655762"/>
          </a:xfrm>
        </p:spPr>
        <p:txBody>
          <a:bodyPr/>
          <a:lstStyle>
            <a:lvl1pPr>
              <a:defRPr/>
            </a:lvl1pPr>
          </a:lstStyle>
          <a:p>
            <a:r>
              <a:rPr lang="en-US"/>
              <a:t>Click to edit Master title style</a:t>
            </a:r>
          </a:p>
        </p:txBody>
      </p:sp>
      <p:sp>
        <p:nvSpPr>
          <p:cNvPr id="412675" name="Rectangle 3"/>
          <p:cNvSpPr>
            <a:spLocks noGrp="1" noChangeArrowheads="1"/>
          </p:cNvSpPr>
          <p:nvPr>
            <p:ph type="subTitle" idx="1"/>
          </p:nvPr>
        </p:nvSpPr>
        <p:spPr>
          <a:xfrm>
            <a:off x="1555750" y="3886200"/>
            <a:ext cx="6400800" cy="1752600"/>
          </a:xfrm>
        </p:spPr>
        <p:txBody>
          <a:bodyPr/>
          <a:lstStyle>
            <a:lvl1pPr marL="0" indent="0" algn="ctr">
              <a:buFontTx/>
              <a:buNone/>
              <a:defRPr>
                <a:solidFill>
                  <a:srgbClr val="003399"/>
                </a:solidFill>
              </a:defRPr>
            </a:lvl1pPr>
          </a:lstStyle>
          <a:p>
            <a:r>
              <a:rPr lang="en-US"/>
              <a:t>Click to edit Master subtitle style</a:t>
            </a:r>
          </a:p>
        </p:txBody>
      </p:sp>
      <p:pic>
        <p:nvPicPr>
          <p:cNvPr id="412676" name="Picture 4"/>
          <p:cNvPicPr>
            <a:picLocks noChangeAspect="1" noChangeArrowheads="1"/>
          </p:cNvPicPr>
          <p:nvPr/>
        </p:nvPicPr>
        <p:blipFill>
          <a:blip r:embed="rId2" cstate="print"/>
          <a:srcRect/>
          <a:stretch>
            <a:fillRect/>
          </a:stretch>
        </p:blipFill>
        <p:spPr bwMode="auto">
          <a:xfrm>
            <a:off x="53975" y="2852738"/>
            <a:ext cx="781050" cy="3860800"/>
          </a:xfrm>
          <a:prstGeom prst="rect">
            <a:avLst/>
          </a:prstGeom>
          <a:noFill/>
          <a:ln w="9525">
            <a:noFill/>
            <a:miter lim="800000"/>
            <a:headEnd/>
            <a:tailEnd/>
          </a:ln>
        </p:spPr>
      </p:pic>
      <p:pic>
        <p:nvPicPr>
          <p:cNvPr id="412677" name="Picture 5"/>
          <p:cNvPicPr>
            <a:picLocks noChangeAspect="1" noChangeArrowheads="1"/>
          </p:cNvPicPr>
          <p:nvPr/>
        </p:nvPicPr>
        <p:blipFill>
          <a:blip r:embed="rId3" cstate="print"/>
          <a:srcRect t="15486" r="83788"/>
          <a:stretch>
            <a:fillRect/>
          </a:stretch>
        </p:blipFill>
        <p:spPr bwMode="auto">
          <a:xfrm>
            <a:off x="7775575" y="0"/>
            <a:ext cx="1368425" cy="1444625"/>
          </a:xfrm>
          <a:prstGeom prst="rect">
            <a:avLst/>
          </a:prstGeom>
          <a:noFill/>
          <a:ln w="9525">
            <a:noFill/>
            <a:miter lim="800000"/>
            <a:headEnd/>
            <a:tailEnd/>
          </a:ln>
        </p:spPr>
      </p:pic>
      <p:sp>
        <p:nvSpPr>
          <p:cNvPr id="412679" name="Rectangle 7"/>
          <p:cNvSpPr>
            <a:spLocks noGrp="1" noChangeArrowheads="1"/>
          </p:cNvSpPr>
          <p:nvPr>
            <p:ph type="sldNum" sz="quarter" idx="4"/>
          </p:nvPr>
        </p:nvSpPr>
        <p:spPr/>
        <p:txBody>
          <a:bodyPr/>
          <a:lstStyle>
            <a:lvl1pPr>
              <a:defRPr/>
            </a:lvl1pPr>
          </a:lstStyle>
          <a:p>
            <a:fld id="{3F794DB5-183D-42C3-88A6-C5ECD1C1BB4B}" type="slidenum">
              <a:rPr lang="en-US"/>
              <a:pPr/>
              <a:t>‹#›</a:t>
            </a:fld>
            <a:endParaRPr lang="en-US" dirty="0"/>
          </a:p>
        </p:txBody>
      </p:sp>
      <p:sp>
        <p:nvSpPr>
          <p:cNvPr id="8" name="Footer Placeholder 7"/>
          <p:cNvSpPr>
            <a:spLocks noGrp="1"/>
          </p:cNvSpPr>
          <p:nvPr>
            <p:ph type="ftr" sz="quarter" idx="10"/>
          </p:nvPr>
        </p:nvSpPr>
        <p:spPr>
          <a:xfrm>
            <a:off x="3071802" y="6572272"/>
            <a:ext cx="2895600" cy="180975"/>
          </a:xfrm>
        </p:spPr>
        <p:txBody>
          <a:bodyPr/>
          <a:lstStyle/>
          <a:p>
            <a:endParaRPr lang="en-US" dirty="0"/>
          </a:p>
        </p:txBody>
      </p:sp>
    </p:spTree>
    <p:extLst>
      <p:ext uri="{BB962C8B-B14F-4D97-AF65-F5344CB8AC3E}">
        <p14:creationId xmlns:p14="http://schemas.microsoft.com/office/powerpoint/2010/main" val="297475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ADEA4217-1DB1-4E92-AF7F-D6C6BA93EF4E}" type="slidenum">
              <a:rPr lang="en-US"/>
              <a:pPr/>
              <a:t>‹#›</a:t>
            </a:fld>
            <a:endParaRPr lang="en-US" dirty="0"/>
          </a:p>
        </p:txBody>
      </p:sp>
    </p:spTree>
    <p:extLst>
      <p:ext uri="{BB962C8B-B14F-4D97-AF65-F5344CB8AC3E}">
        <p14:creationId xmlns:p14="http://schemas.microsoft.com/office/powerpoint/2010/main" val="130847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CF5A7C30-1FD5-4BAE-B4CF-F2A2319B9778}" type="slidenum">
              <a:rPr lang="en-US"/>
              <a:pPr/>
              <a:t>‹#›</a:t>
            </a:fld>
            <a:endParaRPr lang="en-US" dirty="0"/>
          </a:p>
        </p:txBody>
      </p:sp>
    </p:spTree>
    <p:extLst>
      <p:ext uri="{BB962C8B-B14F-4D97-AF65-F5344CB8AC3E}">
        <p14:creationId xmlns:p14="http://schemas.microsoft.com/office/powerpoint/2010/main" val="2452957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42988" y="1412875"/>
            <a:ext cx="38100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05388" y="1412875"/>
            <a:ext cx="3810000" cy="4968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9F996524-4EE6-440D-AA07-170405413960}" type="slidenum">
              <a:rPr lang="en-US"/>
              <a:pPr/>
              <a:t>‹#›</a:t>
            </a:fld>
            <a:endParaRPr lang="en-US" dirty="0"/>
          </a:p>
        </p:txBody>
      </p:sp>
    </p:spTree>
    <p:extLst>
      <p:ext uri="{BB962C8B-B14F-4D97-AF65-F5344CB8AC3E}">
        <p14:creationId xmlns:p14="http://schemas.microsoft.com/office/powerpoint/2010/main" val="3297713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p:cNvSpPr>
            <a:spLocks noGrp="1"/>
          </p:cNvSpPr>
          <p:nvPr>
            <p:ph type="ftr" sz="quarter"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92094EA2-308B-4889-BA0B-73C6F04C4CB9}" type="slidenum">
              <a:rPr lang="en-US"/>
              <a:pPr/>
              <a:t>‹#›</a:t>
            </a:fld>
            <a:endParaRPr lang="en-US" dirty="0"/>
          </a:p>
        </p:txBody>
      </p:sp>
    </p:spTree>
    <p:extLst>
      <p:ext uri="{BB962C8B-B14F-4D97-AF65-F5344CB8AC3E}">
        <p14:creationId xmlns:p14="http://schemas.microsoft.com/office/powerpoint/2010/main" val="220176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AEEAC92F-9D91-4E5F-8361-58B90067C764}" type="slidenum">
              <a:rPr lang="en-US"/>
              <a:pPr/>
              <a:t>‹#›</a:t>
            </a:fld>
            <a:endParaRPr lang="en-US" dirty="0"/>
          </a:p>
        </p:txBody>
      </p:sp>
    </p:spTree>
    <p:extLst>
      <p:ext uri="{BB962C8B-B14F-4D97-AF65-F5344CB8AC3E}">
        <p14:creationId xmlns:p14="http://schemas.microsoft.com/office/powerpoint/2010/main" val="3136797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7512C573-878B-447D-BE25-8488B52F1F6B}" type="slidenum">
              <a:rPr lang="en-US"/>
              <a:pPr/>
              <a:t>‹#›</a:t>
            </a:fld>
            <a:endParaRPr lang="en-US" dirty="0"/>
          </a:p>
        </p:txBody>
      </p:sp>
    </p:spTree>
    <p:extLst>
      <p:ext uri="{BB962C8B-B14F-4D97-AF65-F5344CB8AC3E}">
        <p14:creationId xmlns:p14="http://schemas.microsoft.com/office/powerpoint/2010/main" val="223723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3335466"/>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F16EA93-B73D-4969-92D4-0A6C8B2F43D7}" type="slidenum">
              <a:rPr lang="en-US" smtClean="0"/>
              <a:pPr/>
              <a:t>‹#›</a:t>
            </a:fld>
            <a:endParaRPr lang="en-US" dirty="0"/>
          </a:p>
        </p:txBody>
      </p:sp>
    </p:spTree>
    <p:extLst>
      <p:ext uri="{BB962C8B-B14F-4D97-AF65-F5344CB8AC3E}">
        <p14:creationId xmlns:p14="http://schemas.microsoft.com/office/powerpoint/2010/main" val="3020855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7E550CDB-083D-4840-8FA6-05549B7B4EDD}" type="slidenum">
              <a:rPr lang="en-US"/>
              <a:pPr/>
              <a:t>‹#›</a:t>
            </a:fld>
            <a:endParaRPr lang="en-US" dirty="0"/>
          </a:p>
        </p:txBody>
      </p:sp>
    </p:spTree>
    <p:extLst>
      <p:ext uri="{BB962C8B-B14F-4D97-AF65-F5344CB8AC3E}">
        <p14:creationId xmlns:p14="http://schemas.microsoft.com/office/powerpoint/2010/main" val="958113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23987724-5C7E-47D6-9F60-FEEEDAAF39B2}" type="slidenum">
              <a:rPr lang="en-US"/>
              <a:pPr/>
              <a:t>‹#›</a:t>
            </a:fld>
            <a:endParaRPr lang="en-US" dirty="0"/>
          </a:p>
        </p:txBody>
      </p:sp>
    </p:spTree>
    <p:extLst>
      <p:ext uri="{BB962C8B-B14F-4D97-AF65-F5344CB8AC3E}">
        <p14:creationId xmlns:p14="http://schemas.microsoft.com/office/powerpoint/2010/main" val="29185511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2C217ED8-A096-4DFD-899D-39198600477A}" type="slidenum">
              <a:rPr lang="en-US"/>
              <a:pPr/>
              <a:t>‹#›</a:t>
            </a:fld>
            <a:endParaRPr lang="en-US" dirty="0"/>
          </a:p>
        </p:txBody>
      </p:sp>
    </p:spTree>
    <p:extLst>
      <p:ext uri="{BB962C8B-B14F-4D97-AF65-F5344CB8AC3E}">
        <p14:creationId xmlns:p14="http://schemas.microsoft.com/office/powerpoint/2010/main" val="1577565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188913"/>
            <a:ext cx="1943100" cy="61928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42988" y="188913"/>
            <a:ext cx="5676900" cy="6192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58B1BA34-A98E-4277-A604-000AF6477640}" type="slidenum">
              <a:rPr lang="en-US"/>
              <a:pPr/>
              <a:t>‹#›</a:t>
            </a:fld>
            <a:endParaRPr lang="en-US" dirty="0"/>
          </a:p>
        </p:txBody>
      </p:sp>
    </p:spTree>
    <p:extLst>
      <p:ext uri="{BB962C8B-B14F-4D97-AF65-F5344CB8AC3E}">
        <p14:creationId xmlns:p14="http://schemas.microsoft.com/office/powerpoint/2010/main" val="4130590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5688" y="188913"/>
            <a:ext cx="6684962" cy="1008062"/>
          </a:xfrm>
        </p:spPr>
        <p:txBody>
          <a:bodyPr/>
          <a:lstStyle/>
          <a:p>
            <a:r>
              <a:rPr lang="en-US"/>
              <a:t>Click to edit Master title style</a:t>
            </a:r>
            <a:endParaRPr lang="en-GB"/>
          </a:p>
        </p:txBody>
      </p:sp>
      <p:sp>
        <p:nvSpPr>
          <p:cNvPr id="3" name="Text Placeholder 2"/>
          <p:cNvSpPr>
            <a:spLocks noGrp="1"/>
          </p:cNvSpPr>
          <p:nvPr>
            <p:ph type="body" sz="half" idx="1"/>
          </p:nvPr>
        </p:nvSpPr>
        <p:spPr>
          <a:xfrm>
            <a:off x="1042988" y="1412875"/>
            <a:ext cx="381000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05388" y="1412875"/>
            <a:ext cx="3810000" cy="4968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0"/>
          </p:nvPr>
        </p:nvSpPr>
        <p:spPr>
          <a:xfrm>
            <a:off x="3124200" y="6524625"/>
            <a:ext cx="2895600" cy="180975"/>
          </a:xfrm>
        </p:spPr>
        <p:txBody>
          <a:bodyPr/>
          <a:lstStyle>
            <a:lvl1pPr>
              <a:defRPr/>
            </a:lvl1pPr>
          </a:lstStyle>
          <a:p>
            <a:endParaRPr lang="en-US" dirty="0"/>
          </a:p>
        </p:txBody>
      </p:sp>
      <p:sp>
        <p:nvSpPr>
          <p:cNvPr id="6" name="Slide Number Placeholder 5"/>
          <p:cNvSpPr>
            <a:spLocks noGrp="1"/>
          </p:cNvSpPr>
          <p:nvPr>
            <p:ph type="sldNum" sz="quarter" idx="11"/>
          </p:nvPr>
        </p:nvSpPr>
        <p:spPr>
          <a:xfrm>
            <a:off x="8604250" y="6500813"/>
            <a:ext cx="504825" cy="312737"/>
          </a:xfrm>
        </p:spPr>
        <p:txBody>
          <a:bodyPr/>
          <a:lstStyle>
            <a:lvl1pPr>
              <a:defRPr/>
            </a:lvl1pPr>
          </a:lstStyle>
          <a:p>
            <a:fld id="{51630395-CA73-4D9F-8D84-316A4FDC3A12}" type="slidenum">
              <a:rPr lang="en-US"/>
              <a:pPr/>
              <a:t>‹#›</a:t>
            </a:fld>
            <a:endParaRPr lang="en-US" dirty="0"/>
          </a:p>
        </p:txBody>
      </p:sp>
    </p:spTree>
    <p:extLst>
      <p:ext uri="{BB962C8B-B14F-4D97-AF65-F5344CB8AC3E}">
        <p14:creationId xmlns:p14="http://schemas.microsoft.com/office/powerpoint/2010/main" val="2281143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5688" y="188913"/>
            <a:ext cx="6684962" cy="1008062"/>
          </a:xfrm>
        </p:spPr>
        <p:txBody>
          <a:bodyPr/>
          <a:lstStyle/>
          <a:p>
            <a:r>
              <a:rPr lang="en-US"/>
              <a:t>Click to edit Master title style</a:t>
            </a:r>
            <a:endParaRPr lang="en-GB"/>
          </a:p>
        </p:txBody>
      </p:sp>
      <p:sp>
        <p:nvSpPr>
          <p:cNvPr id="3" name="Table Placeholder 2"/>
          <p:cNvSpPr>
            <a:spLocks noGrp="1"/>
          </p:cNvSpPr>
          <p:nvPr>
            <p:ph type="tbl" idx="1"/>
          </p:nvPr>
        </p:nvSpPr>
        <p:spPr>
          <a:xfrm>
            <a:off x="1042988" y="1412875"/>
            <a:ext cx="7772400" cy="4968875"/>
          </a:xfrm>
        </p:spPr>
        <p:txBody>
          <a:bodyPr/>
          <a:lstStyle/>
          <a:p>
            <a:r>
              <a:rPr lang="en-US" dirty="0"/>
              <a:t>Click icon to add table</a:t>
            </a:r>
            <a:endParaRPr lang="en-GB" dirty="0"/>
          </a:p>
        </p:txBody>
      </p:sp>
      <p:sp>
        <p:nvSpPr>
          <p:cNvPr id="4" name="Footer Placeholder 3"/>
          <p:cNvSpPr>
            <a:spLocks noGrp="1"/>
          </p:cNvSpPr>
          <p:nvPr>
            <p:ph type="ftr" sz="quarter" idx="10"/>
          </p:nvPr>
        </p:nvSpPr>
        <p:spPr>
          <a:xfrm>
            <a:off x="3124200" y="6524625"/>
            <a:ext cx="2895600" cy="180975"/>
          </a:xfrm>
        </p:spPr>
        <p:txBody>
          <a:bodyPr/>
          <a:lstStyle>
            <a:lvl1pPr>
              <a:defRPr/>
            </a:lvl1pPr>
          </a:lstStyle>
          <a:p>
            <a:endParaRPr lang="en-US" dirty="0"/>
          </a:p>
        </p:txBody>
      </p:sp>
      <p:sp>
        <p:nvSpPr>
          <p:cNvPr id="5" name="Slide Number Placeholder 4"/>
          <p:cNvSpPr>
            <a:spLocks noGrp="1"/>
          </p:cNvSpPr>
          <p:nvPr>
            <p:ph type="sldNum" sz="quarter" idx="11"/>
          </p:nvPr>
        </p:nvSpPr>
        <p:spPr>
          <a:xfrm>
            <a:off x="8604250" y="6500813"/>
            <a:ext cx="504825" cy="312737"/>
          </a:xfrm>
        </p:spPr>
        <p:txBody>
          <a:bodyPr/>
          <a:lstStyle>
            <a:lvl1pPr>
              <a:defRPr/>
            </a:lvl1pPr>
          </a:lstStyle>
          <a:p>
            <a:fld id="{9C82F01F-E55A-4CBD-904D-045C9488971C}" type="slidenum">
              <a:rPr lang="en-US"/>
              <a:pPr/>
              <a:t>‹#›</a:t>
            </a:fld>
            <a:endParaRPr lang="en-US" dirty="0"/>
          </a:p>
        </p:txBody>
      </p:sp>
    </p:spTree>
    <p:extLst>
      <p:ext uri="{BB962C8B-B14F-4D97-AF65-F5344CB8AC3E}">
        <p14:creationId xmlns:p14="http://schemas.microsoft.com/office/powerpoint/2010/main" val="2614444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800000"/>
            <a:ext cx="7704000" cy="4392000"/>
          </a:xfrm>
        </p:spPr>
        <p:txBody>
          <a:bodyPr/>
          <a:lstStyle>
            <a:lvl1pPr>
              <a:spcBef>
                <a:spcPts val="0"/>
              </a:spcBef>
              <a:spcAft>
                <a:spcPts val="1200"/>
              </a:spcAft>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title"/>
          </p:nvPr>
        </p:nvSpPr>
        <p:spPr bwMode="auto">
          <a:xfrm>
            <a:off x="720000" y="792000"/>
            <a:ext cx="7704000" cy="5397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ltLang="ja-JP"/>
              <a:t>Click to edit Master title style</a:t>
            </a:r>
          </a:p>
        </p:txBody>
      </p:sp>
    </p:spTree>
    <p:extLst>
      <p:ext uri="{BB962C8B-B14F-4D97-AF65-F5344CB8AC3E}">
        <p14:creationId xmlns:p14="http://schemas.microsoft.com/office/powerpoint/2010/main" val="281395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57751989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55688" y="908050"/>
            <a:ext cx="38100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18088" y="908050"/>
            <a:ext cx="3810000"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7999375"/>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761077"/>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978886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166943"/>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615903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123349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3975" y="2852738"/>
            <a:ext cx="78105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p:cNvPicPr>
            <a:picLocks noChangeAspect="1" noChangeArrowheads="1"/>
          </p:cNvPicPr>
          <p:nvPr/>
        </p:nvPicPr>
        <p:blipFill>
          <a:blip r:embed="rId15">
            <a:extLst>
              <a:ext uri="{28A0092B-C50C-407E-A947-70E740481C1C}">
                <a14:useLocalDpi xmlns:a14="http://schemas.microsoft.com/office/drawing/2010/main" val="0"/>
              </a:ext>
            </a:extLst>
          </a:blip>
          <a:srcRect t="15486" r="83788"/>
          <a:stretch>
            <a:fillRect/>
          </a:stretch>
        </p:blipFill>
        <p:spPr bwMode="auto">
          <a:xfrm>
            <a:off x="7775575" y="0"/>
            <a:ext cx="13684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8"/>
          <p:cNvSpPr>
            <a:spLocks noGrp="1" noChangeArrowheads="1"/>
          </p:cNvSpPr>
          <p:nvPr>
            <p:ph type="title"/>
          </p:nvPr>
        </p:nvSpPr>
        <p:spPr bwMode="auto">
          <a:xfrm>
            <a:off x="1055688" y="44450"/>
            <a:ext cx="7045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9"/>
          <p:cNvSpPr>
            <a:spLocks noChangeArrowheads="1"/>
          </p:cNvSpPr>
          <p:nvPr/>
        </p:nvSpPr>
        <p:spPr bwMode="auto">
          <a:xfrm>
            <a:off x="8604250" y="6400800"/>
            <a:ext cx="539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r" eaLnBrk="1" hangingPunct="1">
              <a:defRPr/>
            </a:pPr>
            <a:fld id="{2C5E9C22-3578-4E1B-A516-97F5590E16C2}" type="slidenum">
              <a:rPr lang="en-US" altLang="en-US" sz="1400" b="1" i="1" smtClean="0">
                <a:solidFill>
                  <a:srgbClr val="000099"/>
                </a:solidFill>
                <a:latin typeface="Verdana" pitchFamily="34" charset="0"/>
              </a:rPr>
              <a:pPr algn="r" eaLnBrk="1" hangingPunct="1">
                <a:defRPr/>
              </a:pPr>
              <a:t>‹#›</a:t>
            </a:fld>
            <a:endParaRPr lang="en-US" altLang="en-US" sz="1400" b="1" i="1">
              <a:solidFill>
                <a:srgbClr val="000099"/>
              </a:solidFill>
              <a:latin typeface="Verdana" pitchFamily="34" charset="0"/>
            </a:endParaRPr>
          </a:p>
        </p:txBody>
      </p:sp>
      <p:sp>
        <p:nvSpPr>
          <p:cNvPr id="1030" name="Rectangle 2"/>
          <p:cNvSpPr>
            <a:spLocks noGrp="1" noChangeArrowheads="1"/>
          </p:cNvSpPr>
          <p:nvPr>
            <p:ph type="body" idx="1"/>
          </p:nvPr>
        </p:nvSpPr>
        <p:spPr bwMode="auto">
          <a:xfrm>
            <a:off x="1055688" y="908050"/>
            <a:ext cx="77724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957"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8" r:id="rId12"/>
  </p:sldLayoutIdLst>
  <p:transition spd="slow">
    <p:wipe/>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body" idx="1"/>
          </p:nvPr>
        </p:nvSpPr>
        <p:spPr bwMode="auto">
          <a:xfrm>
            <a:off x="1042988" y="1412875"/>
            <a:ext cx="7772400" cy="4968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651" name="Rectangle 3"/>
          <p:cNvSpPr>
            <a:spLocks noGrp="1" noChangeArrowheads="1"/>
          </p:cNvSpPr>
          <p:nvPr>
            <p:ph type="ftr" sz="quarter" idx="3"/>
          </p:nvPr>
        </p:nvSpPr>
        <p:spPr bwMode="auto">
          <a:xfrm>
            <a:off x="3124200" y="6524625"/>
            <a:ext cx="2895600" cy="180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003399"/>
                </a:solidFill>
                <a:latin typeface="+mn-lt"/>
              </a:defRPr>
            </a:lvl1pPr>
          </a:lstStyle>
          <a:p>
            <a:endParaRPr lang="en-US" dirty="0"/>
          </a:p>
        </p:txBody>
      </p:sp>
      <p:pic>
        <p:nvPicPr>
          <p:cNvPr id="411653" name="Picture 5"/>
          <p:cNvPicPr>
            <a:picLocks noChangeAspect="1" noChangeArrowheads="1"/>
          </p:cNvPicPr>
          <p:nvPr/>
        </p:nvPicPr>
        <p:blipFill>
          <a:blip r:embed="rId17" cstate="print"/>
          <a:srcRect/>
          <a:stretch>
            <a:fillRect/>
          </a:stretch>
        </p:blipFill>
        <p:spPr bwMode="auto">
          <a:xfrm>
            <a:off x="53975" y="2852738"/>
            <a:ext cx="781050" cy="3860800"/>
          </a:xfrm>
          <a:prstGeom prst="rect">
            <a:avLst/>
          </a:prstGeom>
          <a:noFill/>
          <a:ln w="9525">
            <a:noFill/>
            <a:miter lim="800000"/>
            <a:headEnd/>
            <a:tailEnd/>
          </a:ln>
        </p:spPr>
      </p:pic>
      <p:pic>
        <p:nvPicPr>
          <p:cNvPr id="411654" name="Picture 6"/>
          <p:cNvPicPr>
            <a:picLocks noChangeAspect="1" noChangeArrowheads="1"/>
          </p:cNvPicPr>
          <p:nvPr/>
        </p:nvPicPr>
        <p:blipFill>
          <a:blip r:embed="rId18" cstate="print"/>
          <a:srcRect t="15486" r="83788"/>
          <a:stretch>
            <a:fillRect/>
          </a:stretch>
        </p:blipFill>
        <p:spPr bwMode="auto">
          <a:xfrm>
            <a:off x="7775575" y="0"/>
            <a:ext cx="1368425" cy="1444625"/>
          </a:xfrm>
          <a:prstGeom prst="rect">
            <a:avLst/>
          </a:prstGeom>
          <a:noFill/>
          <a:ln w="9525">
            <a:noFill/>
            <a:miter lim="800000"/>
            <a:headEnd/>
            <a:tailEnd/>
          </a:ln>
        </p:spPr>
      </p:pic>
      <p:sp>
        <p:nvSpPr>
          <p:cNvPr id="411655" name="Rectangle 7"/>
          <p:cNvSpPr>
            <a:spLocks noGrp="1" noChangeArrowheads="1"/>
          </p:cNvSpPr>
          <p:nvPr>
            <p:ph type="title"/>
          </p:nvPr>
        </p:nvSpPr>
        <p:spPr bwMode="auto">
          <a:xfrm>
            <a:off x="1055688" y="188913"/>
            <a:ext cx="6684962" cy="10080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411657" name="Rectangle 9"/>
          <p:cNvSpPr>
            <a:spLocks noGrp="1" noChangeArrowheads="1"/>
          </p:cNvSpPr>
          <p:nvPr>
            <p:ph type="sldNum" sz="quarter" idx="4"/>
          </p:nvPr>
        </p:nvSpPr>
        <p:spPr bwMode="auto">
          <a:xfrm>
            <a:off x="8604250" y="6500813"/>
            <a:ext cx="5048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003399"/>
                </a:solidFill>
                <a:latin typeface="+mn-lt"/>
              </a:defRPr>
            </a:lvl1pPr>
          </a:lstStyle>
          <a:p>
            <a:fld id="{2F16EA93-B73D-4969-92D4-0A6C8B2F43D7}" type="slidenum">
              <a:rPr lang="en-US"/>
              <a:pPr/>
              <a:t>‹#›</a:t>
            </a:fld>
            <a:endParaRPr lang="en-US" dirty="0"/>
          </a:p>
        </p:txBody>
      </p:sp>
    </p:spTree>
    <p:extLst>
      <p:ext uri="{BB962C8B-B14F-4D97-AF65-F5344CB8AC3E}">
        <p14:creationId xmlns:p14="http://schemas.microsoft.com/office/powerpoint/2010/main" val="1670829856"/>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 id="2147483972" r:id="rId13"/>
    <p:sldLayoutId id="2147483973" r:id="rId14"/>
    <p:sldLayoutId id="2147483974" r:id="rId15"/>
  </p:sldLayoutIdLst>
  <p:hf hdr="0" ftr="0" dt="0"/>
  <p:txStyles>
    <p:title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Stone Sans ITC TT" pitchFamily="2" charset="0"/>
        </a:defRPr>
      </a:lvl2pPr>
      <a:lvl3pPr algn="ctr" rtl="0" eaLnBrk="1" fontAlgn="base" hangingPunct="1">
        <a:spcBef>
          <a:spcPct val="0"/>
        </a:spcBef>
        <a:spcAft>
          <a:spcPct val="0"/>
        </a:spcAft>
        <a:defRPr sz="3600">
          <a:solidFill>
            <a:srgbClr val="003399"/>
          </a:solidFill>
          <a:latin typeface="Stone Sans ITC TT" pitchFamily="2" charset="0"/>
        </a:defRPr>
      </a:lvl3pPr>
      <a:lvl4pPr algn="ctr" rtl="0" eaLnBrk="1" fontAlgn="base" hangingPunct="1">
        <a:spcBef>
          <a:spcPct val="0"/>
        </a:spcBef>
        <a:spcAft>
          <a:spcPct val="0"/>
        </a:spcAft>
        <a:defRPr sz="3600">
          <a:solidFill>
            <a:srgbClr val="003399"/>
          </a:solidFill>
          <a:latin typeface="Stone Sans ITC TT" pitchFamily="2" charset="0"/>
        </a:defRPr>
      </a:lvl4pPr>
      <a:lvl5pPr algn="ctr" rtl="0" eaLnBrk="1" fontAlgn="base" hangingPunct="1">
        <a:spcBef>
          <a:spcPct val="0"/>
        </a:spcBef>
        <a:spcAft>
          <a:spcPct val="0"/>
        </a:spcAft>
        <a:defRPr sz="3600">
          <a:solidFill>
            <a:srgbClr val="003399"/>
          </a:solidFill>
          <a:latin typeface="Stone Sans ITC TT" pitchFamily="2" charset="0"/>
        </a:defRPr>
      </a:lvl5pPr>
      <a:lvl6pPr marL="457200" algn="ctr" rtl="0" eaLnBrk="1" fontAlgn="base" hangingPunct="1">
        <a:spcBef>
          <a:spcPct val="0"/>
        </a:spcBef>
        <a:spcAft>
          <a:spcPct val="0"/>
        </a:spcAft>
        <a:defRPr sz="3600">
          <a:solidFill>
            <a:srgbClr val="003399"/>
          </a:solidFill>
          <a:latin typeface="Stone Sans ITC TT" pitchFamily="2" charset="0"/>
        </a:defRPr>
      </a:lvl6pPr>
      <a:lvl7pPr marL="914400" algn="ctr" rtl="0" eaLnBrk="1" fontAlgn="base" hangingPunct="1">
        <a:spcBef>
          <a:spcPct val="0"/>
        </a:spcBef>
        <a:spcAft>
          <a:spcPct val="0"/>
        </a:spcAft>
        <a:defRPr sz="3600">
          <a:solidFill>
            <a:srgbClr val="003399"/>
          </a:solidFill>
          <a:latin typeface="Stone Sans ITC TT" pitchFamily="2" charset="0"/>
        </a:defRPr>
      </a:lvl7pPr>
      <a:lvl8pPr marL="1371600" algn="ctr" rtl="0" eaLnBrk="1" fontAlgn="base" hangingPunct="1">
        <a:spcBef>
          <a:spcPct val="0"/>
        </a:spcBef>
        <a:spcAft>
          <a:spcPct val="0"/>
        </a:spcAft>
        <a:defRPr sz="3600">
          <a:solidFill>
            <a:srgbClr val="003399"/>
          </a:solidFill>
          <a:latin typeface="Stone Sans ITC TT" pitchFamily="2" charset="0"/>
        </a:defRPr>
      </a:lvl8pPr>
      <a:lvl9pPr marL="1828800" algn="ctr" rtl="0" eaLnBrk="1" fontAlgn="base" hangingPunct="1">
        <a:spcBef>
          <a:spcPct val="0"/>
        </a:spcBef>
        <a:spcAft>
          <a:spcPct val="0"/>
        </a:spcAft>
        <a:defRPr sz="3600">
          <a:solidFill>
            <a:srgbClr val="003399"/>
          </a:solidFill>
          <a:latin typeface="Stone Sans ITC TT" pitchFamily="2"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ojectcounter.org/"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harriet.joyce@tandf.co.u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mailto:caroline.blake@tandf.co.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9.jpg"/><Relationship Id="rId7" Type="http://schemas.openxmlformats.org/officeDocument/2006/relationships/hyperlink" Target="http://commons.wikimedia.org/wiki/File:Clementine_orange.jpg"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hyperlink" Target="https://creativecommons.org/licenses/by-nc-nd/3.0/" TargetMode="External"/><Relationship Id="rId4" Type="http://schemas.openxmlformats.org/officeDocument/2006/relationships/hyperlink" Target="http://myownwritersnook.blogspot.com/2011/11/love-and-apples-will-there-ever-be.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57175" y="1773238"/>
            <a:ext cx="9067800" cy="1905000"/>
          </a:xfrm>
        </p:spPr>
        <p:txBody>
          <a:bodyPr/>
          <a:lstStyle/>
          <a:p>
            <a:pPr eaLnBrk="1" hangingPunct="1"/>
            <a:br>
              <a:rPr lang="en-US" altLang="en-US" sz="2500" b="1" dirty="0">
                <a:solidFill>
                  <a:srgbClr val="0070C0"/>
                </a:solidFill>
                <a:cs typeface="Calibri" pitchFamily="34" charset="0"/>
              </a:rPr>
            </a:br>
            <a:br>
              <a:rPr lang="en-US" altLang="en-US" sz="2500" b="1" dirty="0">
                <a:solidFill>
                  <a:srgbClr val="0070C0"/>
                </a:solidFill>
                <a:cs typeface="Calibri" pitchFamily="34" charset="0"/>
              </a:rPr>
            </a:br>
            <a:r>
              <a:rPr lang="en-US" altLang="en-US" b="1" dirty="0">
                <a:solidFill>
                  <a:srgbClr val="002060"/>
                </a:solidFill>
                <a:cs typeface="Calibri" pitchFamily="34" charset="0"/>
              </a:rPr>
              <a:t>Surveys, Statistics, Narrative: Communicating Library Value to Administrators</a:t>
            </a:r>
            <a:br>
              <a:rPr lang="en-US" altLang="en-US" b="1" dirty="0">
                <a:solidFill>
                  <a:srgbClr val="0070C0"/>
                </a:solidFill>
                <a:cs typeface="Calibri" pitchFamily="34" charset="0"/>
              </a:rPr>
            </a:br>
            <a:endParaRPr lang="en-GB" altLang="en-US" sz="2900" dirty="0">
              <a:solidFill>
                <a:srgbClr val="0070C0"/>
              </a:solidFill>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4515977"/>
            <a:ext cx="2676525" cy="1704975"/>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D0263-74CE-4259-87F7-631FFDE00834}"/>
              </a:ext>
            </a:extLst>
          </p:cNvPr>
          <p:cNvSpPr>
            <a:spLocks noGrp="1"/>
          </p:cNvSpPr>
          <p:nvPr>
            <p:ph type="sldNum" sz="quarter" idx="11"/>
          </p:nvPr>
        </p:nvSpPr>
        <p:spPr>
          <a:xfrm>
            <a:off x="8496238" y="6140773"/>
            <a:ext cx="504825" cy="3127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A4217-1DB1-4E92-AF7F-D6C6BA93EF4E}" type="slidenum">
              <a:rPr kumimoji="0" lang="en-US" sz="1400" b="1" i="0" u="none" strike="noStrike" kern="1200" cap="none" spc="0" normalizeH="0" baseline="0" noProof="0" smtClean="0">
                <a:ln>
                  <a:noFill/>
                </a:ln>
                <a:solidFill>
                  <a:srgbClr val="003399"/>
                </a:solidFill>
                <a:effectLst/>
                <a:uLnTx/>
                <a:uFillTx/>
                <a:latin typeface="Stone Sans ITC T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dirty="0">
              <a:ln>
                <a:noFill/>
              </a:ln>
              <a:solidFill>
                <a:srgbClr val="003399"/>
              </a:solidFill>
              <a:effectLst/>
              <a:uLnTx/>
              <a:uFillTx/>
              <a:latin typeface="Stone Sans ITC TT"/>
              <a:ea typeface="+mn-ea"/>
              <a:cs typeface="+mn-cs"/>
            </a:endParaRPr>
          </a:p>
        </p:txBody>
      </p:sp>
      <p:sp>
        <p:nvSpPr>
          <p:cNvPr id="5" name="Rectangle 4">
            <a:extLst>
              <a:ext uri="{FF2B5EF4-FFF2-40B4-BE49-F238E27FC236}">
                <a16:creationId xmlns:a16="http://schemas.microsoft.com/office/drawing/2014/main" id="{AF011DCB-69F0-40A8-8829-1E8D7AAD24AB}"/>
              </a:ext>
            </a:extLst>
          </p:cNvPr>
          <p:cNvSpPr/>
          <p:nvPr/>
        </p:nvSpPr>
        <p:spPr>
          <a:xfrm>
            <a:off x="719572" y="3212976"/>
            <a:ext cx="1800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tone Sans ITC TT"/>
                <a:ea typeface="+mn-ea"/>
                <a:cs typeface="+mn-cs"/>
              </a:rPr>
              <a:t>Click here to view article</a:t>
            </a:r>
          </a:p>
        </p:txBody>
      </p:sp>
      <p:sp>
        <p:nvSpPr>
          <p:cNvPr id="6" name="Rectangle 5">
            <a:extLst>
              <a:ext uri="{FF2B5EF4-FFF2-40B4-BE49-F238E27FC236}">
                <a16:creationId xmlns:a16="http://schemas.microsoft.com/office/drawing/2014/main" id="{EB5F8B3F-2BA5-4964-A482-4DE55DC5D95D}"/>
              </a:ext>
            </a:extLst>
          </p:cNvPr>
          <p:cNvSpPr/>
          <p:nvPr/>
        </p:nvSpPr>
        <p:spPr>
          <a:xfrm>
            <a:off x="2747092" y="1917790"/>
            <a:ext cx="1266846" cy="7920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tone Sans ITC TT"/>
                <a:ea typeface="+mn-ea"/>
                <a:cs typeface="+mn-cs"/>
              </a:rPr>
              <a:t>HTML format</a:t>
            </a:r>
          </a:p>
        </p:txBody>
      </p:sp>
      <p:sp>
        <p:nvSpPr>
          <p:cNvPr id="7" name="Rectangle 6">
            <a:extLst>
              <a:ext uri="{FF2B5EF4-FFF2-40B4-BE49-F238E27FC236}">
                <a16:creationId xmlns:a16="http://schemas.microsoft.com/office/drawing/2014/main" id="{556D53DE-4129-4928-BB6A-84A64033823E}"/>
              </a:ext>
            </a:extLst>
          </p:cNvPr>
          <p:cNvSpPr/>
          <p:nvPr/>
        </p:nvSpPr>
        <p:spPr>
          <a:xfrm>
            <a:off x="4372124" y="1921162"/>
            <a:ext cx="1381564" cy="7920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tone Sans ITC TT"/>
                <a:ea typeface="+mn-ea"/>
                <a:cs typeface="+mn-cs"/>
              </a:rPr>
              <a:t>PDF format</a:t>
            </a:r>
          </a:p>
        </p:txBody>
      </p:sp>
      <p:cxnSp>
        <p:nvCxnSpPr>
          <p:cNvPr id="11" name="Straight Arrow Connector 10">
            <a:extLst>
              <a:ext uri="{FF2B5EF4-FFF2-40B4-BE49-F238E27FC236}">
                <a16:creationId xmlns:a16="http://schemas.microsoft.com/office/drawing/2014/main" id="{AFF10EC3-FEB1-4F1A-BDCD-03FC30A043AC}"/>
              </a:ext>
            </a:extLst>
          </p:cNvPr>
          <p:cNvCxnSpPr>
            <a:cxnSpLocks/>
          </p:cNvCxnSpPr>
          <p:nvPr/>
        </p:nvCxnSpPr>
        <p:spPr>
          <a:xfrm>
            <a:off x="4013938" y="2319042"/>
            <a:ext cx="36674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6B5B897-3DAF-4A77-9B3B-F143182DA5EA}"/>
              </a:ext>
            </a:extLst>
          </p:cNvPr>
          <p:cNvCxnSpPr>
            <a:cxnSpLocks/>
            <a:stCxn id="5" idx="0"/>
            <a:endCxn id="6" idx="1"/>
          </p:cNvCxnSpPr>
          <p:nvPr/>
        </p:nvCxnSpPr>
        <p:spPr>
          <a:xfrm flipV="1">
            <a:off x="1619672" y="2313834"/>
            <a:ext cx="1127420" cy="89914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4C3B28B9-E97F-48F0-B7BF-01E7589C0942}"/>
              </a:ext>
            </a:extLst>
          </p:cNvPr>
          <p:cNvSpPr/>
          <p:nvPr/>
        </p:nvSpPr>
        <p:spPr>
          <a:xfrm>
            <a:off x="2689733" y="4457255"/>
            <a:ext cx="3015156" cy="8952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tone Sans ITC TT"/>
                <a:ea typeface="+mn-ea"/>
                <a:cs typeface="+mn-cs"/>
              </a:rPr>
              <a:t>User chooses preferred format</a:t>
            </a:r>
          </a:p>
        </p:txBody>
      </p:sp>
      <p:cxnSp>
        <p:nvCxnSpPr>
          <p:cNvPr id="18" name="Straight Arrow Connector 17">
            <a:extLst>
              <a:ext uri="{FF2B5EF4-FFF2-40B4-BE49-F238E27FC236}">
                <a16:creationId xmlns:a16="http://schemas.microsoft.com/office/drawing/2014/main" id="{2B57B931-A63D-481D-973F-8EC2D12AFF68}"/>
              </a:ext>
            </a:extLst>
          </p:cNvPr>
          <p:cNvCxnSpPr>
            <a:cxnSpLocks/>
            <a:stCxn id="5" idx="2"/>
            <a:endCxn id="16" idx="1"/>
          </p:cNvCxnSpPr>
          <p:nvPr/>
        </p:nvCxnSpPr>
        <p:spPr>
          <a:xfrm>
            <a:off x="1619672" y="4077072"/>
            <a:ext cx="1070061" cy="82781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ECD09AA6-302F-474D-99AC-E876B0164766}"/>
              </a:ext>
            </a:extLst>
          </p:cNvPr>
          <p:cNvSpPr txBox="1"/>
          <p:nvPr/>
        </p:nvSpPr>
        <p:spPr>
          <a:xfrm>
            <a:off x="1273918" y="2226930"/>
            <a:ext cx="11853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Stone Sans ITC TT"/>
                <a:ea typeface="+mn-ea"/>
                <a:cs typeface="+mn-cs"/>
              </a:rPr>
              <a:t>Platform A</a:t>
            </a:r>
          </a:p>
        </p:txBody>
      </p:sp>
      <p:sp>
        <p:nvSpPr>
          <p:cNvPr id="21" name="TextBox 20">
            <a:extLst>
              <a:ext uri="{FF2B5EF4-FFF2-40B4-BE49-F238E27FC236}">
                <a16:creationId xmlns:a16="http://schemas.microsoft.com/office/drawing/2014/main" id="{CA816EDB-5F89-4E46-B941-6597D9C75D4E}"/>
              </a:ext>
            </a:extLst>
          </p:cNvPr>
          <p:cNvSpPr txBox="1"/>
          <p:nvPr/>
        </p:nvSpPr>
        <p:spPr>
          <a:xfrm>
            <a:off x="1285940" y="4904887"/>
            <a:ext cx="11773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Stone Sans ITC TT"/>
                <a:ea typeface="+mn-ea"/>
                <a:cs typeface="+mn-cs"/>
              </a:rPr>
              <a:t>Platform B</a:t>
            </a:r>
          </a:p>
        </p:txBody>
      </p:sp>
      <p:sp>
        <p:nvSpPr>
          <p:cNvPr id="22" name="TextBox 21">
            <a:extLst>
              <a:ext uri="{FF2B5EF4-FFF2-40B4-BE49-F238E27FC236}">
                <a16:creationId xmlns:a16="http://schemas.microsoft.com/office/drawing/2014/main" id="{C4D4E4AB-43BD-4DC0-AF76-4D6121F88B62}"/>
              </a:ext>
            </a:extLst>
          </p:cNvPr>
          <p:cNvSpPr txBox="1"/>
          <p:nvPr/>
        </p:nvSpPr>
        <p:spPr>
          <a:xfrm>
            <a:off x="6016007" y="1840075"/>
            <a:ext cx="370815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Stone Sans ITC TT"/>
                <a:ea typeface="+mn-ea"/>
                <a:cs typeface="+mn-cs"/>
              </a:rPr>
              <a:t>Platform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err="1">
                <a:ln>
                  <a:noFill/>
                </a:ln>
                <a:solidFill>
                  <a:prstClr val="black"/>
                </a:solidFill>
                <a:effectLst/>
                <a:uLnTx/>
                <a:uFillTx/>
                <a:latin typeface="Stone Sans ITC TT"/>
                <a:ea typeface="+mn-ea"/>
                <a:cs typeface="+mn-cs"/>
              </a:rPr>
              <a:t>total_item_requests</a:t>
            </a:r>
            <a:r>
              <a:rPr kumimoji="0" lang="en-GB" sz="2000" b="0" i="1" u="none" strike="noStrike" kern="1200" cap="none" spc="0" normalizeH="0" baseline="0" noProof="0" dirty="0">
                <a:ln>
                  <a:noFill/>
                </a:ln>
                <a:solidFill>
                  <a:prstClr val="black"/>
                </a:solidFill>
                <a:effectLst/>
                <a:uLnTx/>
                <a:uFillTx/>
                <a:latin typeface="Stone Sans ITC TT"/>
                <a:ea typeface="+mn-ea"/>
                <a:cs typeface="+mn-cs"/>
              </a:rPr>
              <a:t> =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err="1">
                <a:ln>
                  <a:noFill/>
                </a:ln>
                <a:solidFill>
                  <a:prstClr val="black"/>
                </a:solidFill>
                <a:effectLst/>
                <a:uLnTx/>
                <a:uFillTx/>
                <a:latin typeface="Stone Sans ITC TT"/>
                <a:ea typeface="+mn-ea"/>
                <a:cs typeface="+mn-cs"/>
              </a:rPr>
              <a:t>unique_item_requests</a:t>
            </a:r>
            <a:r>
              <a:rPr kumimoji="0" lang="en-GB" sz="2000" b="0" i="1" u="none" strike="noStrike" kern="1200" cap="none" spc="0" normalizeH="0" baseline="0" noProof="0" dirty="0">
                <a:ln>
                  <a:noFill/>
                </a:ln>
                <a:solidFill>
                  <a:prstClr val="black"/>
                </a:solidFill>
                <a:effectLst/>
                <a:uLnTx/>
                <a:uFillTx/>
                <a:latin typeface="Stone Sans ITC TT"/>
                <a:ea typeface="+mn-ea"/>
                <a:cs typeface="+mn-cs"/>
              </a:rPr>
              <a:t> = 1</a:t>
            </a:r>
          </a:p>
        </p:txBody>
      </p:sp>
      <p:sp>
        <p:nvSpPr>
          <p:cNvPr id="23" name="TextBox 22">
            <a:extLst>
              <a:ext uri="{FF2B5EF4-FFF2-40B4-BE49-F238E27FC236}">
                <a16:creationId xmlns:a16="http://schemas.microsoft.com/office/drawing/2014/main" id="{3E6E65EF-D48C-4976-AC21-648F0DCE864E}"/>
              </a:ext>
            </a:extLst>
          </p:cNvPr>
          <p:cNvSpPr txBox="1"/>
          <p:nvPr/>
        </p:nvSpPr>
        <p:spPr>
          <a:xfrm>
            <a:off x="6027824" y="4427833"/>
            <a:ext cx="417548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black"/>
                </a:solidFill>
                <a:effectLst/>
                <a:uLnTx/>
                <a:uFillTx/>
                <a:latin typeface="Stone Sans ITC TT"/>
                <a:ea typeface="+mn-ea"/>
                <a:cs typeface="+mn-cs"/>
              </a:rPr>
              <a:t>Platform B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err="1">
                <a:ln>
                  <a:noFill/>
                </a:ln>
                <a:solidFill>
                  <a:prstClr val="black"/>
                </a:solidFill>
                <a:effectLst/>
                <a:uLnTx/>
                <a:uFillTx/>
                <a:latin typeface="Stone Sans ITC TT"/>
                <a:ea typeface="+mn-ea"/>
                <a:cs typeface="+mn-cs"/>
              </a:rPr>
              <a:t>total_item_requests</a:t>
            </a:r>
            <a:r>
              <a:rPr kumimoji="0" lang="en-GB" sz="2000" b="0" i="1" u="none" strike="noStrike" kern="1200" cap="none" spc="0" normalizeH="0" baseline="0" noProof="0" dirty="0">
                <a:ln>
                  <a:noFill/>
                </a:ln>
                <a:solidFill>
                  <a:prstClr val="black"/>
                </a:solidFill>
                <a:effectLst/>
                <a:uLnTx/>
                <a:uFillTx/>
                <a:latin typeface="Stone Sans ITC TT"/>
                <a:ea typeface="+mn-ea"/>
                <a:cs typeface="+mn-cs"/>
              </a:rPr>
              <a:t> =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err="1">
                <a:ln>
                  <a:noFill/>
                </a:ln>
                <a:solidFill>
                  <a:prstClr val="black"/>
                </a:solidFill>
                <a:effectLst/>
                <a:uLnTx/>
                <a:uFillTx/>
                <a:latin typeface="Stone Sans ITC TT"/>
                <a:ea typeface="+mn-ea"/>
                <a:cs typeface="+mn-cs"/>
              </a:rPr>
              <a:t>unique_item_requests</a:t>
            </a:r>
            <a:r>
              <a:rPr kumimoji="0" lang="en-GB" sz="2000" b="0" i="1" u="none" strike="noStrike" kern="1200" cap="none" spc="0" normalizeH="0" baseline="0" noProof="0" dirty="0">
                <a:ln>
                  <a:noFill/>
                </a:ln>
                <a:solidFill>
                  <a:prstClr val="black"/>
                </a:solidFill>
                <a:effectLst/>
                <a:uLnTx/>
                <a:uFillTx/>
                <a:latin typeface="Stone Sans ITC TT"/>
                <a:ea typeface="+mn-ea"/>
                <a:cs typeface="+mn-cs"/>
              </a:rPr>
              <a:t> =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1" u="none" strike="noStrike" kern="1200" cap="none" spc="0" normalizeH="0" baseline="0" noProof="0" dirty="0">
              <a:ln>
                <a:noFill/>
              </a:ln>
              <a:solidFill>
                <a:prstClr val="black"/>
              </a:solidFill>
              <a:effectLst/>
              <a:uLnTx/>
              <a:uFillTx/>
              <a:latin typeface="Stone Sans ITC TT"/>
              <a:ea typeface="+mn-ea"/>
              <a:cs typeface="+mn-cs"/>
            </a:endParaRPr>
          </a:p>
        </p:txBody>
      </p:sp>
      <p:sp>
        <p:nvSpPr>
          <p:cNvPr id="15" name="Title 1">
            <a:extLst>
              <a:ext uri="{FF2B5EF4-FFF2-40B4-BE49-F238E27FC236}">
                <a16:creationId xmlns:a16="http://schemas.microsoft.com/office/drawing/2014/main" id="{DB7F5AFA-EF32-4AA0-82C1-EE0B762AF5CC}"/>
              </a:ext>
            </a:extLst>
          </p:cNvPr>
          <p:cNvSpPr txBox="1">
            <a:spLocks/>
          </p:cNvSpPr>
          <p:nvPr/>
        </p:nvSpPr>
        <p:spPr bwMode="auto">
          <a:xfrm>
            <a:off x="700236" y="195117"/>
            <a:ext cx="734377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Stone Sans ITC TT" pitchFamily="2" charset="0"/>
              </a:defRPr>
            </a:lvl2pPr>
            <a:lvl3pPr algn="ctr" rtl="0" eaLnBrk="1" fontAlgn="base" hangingPunct="1">
              <a:spcBef>
                <a:spcPct val="0"/>
              </a:spcBef>
              <a:spcAft>
                <a:spcPct val="0"/>
              </a:spcAft>
              <a:defRPr sz="3600">
                <a:solidFill>
                  <a:srgbClr val="003399"/>
                </a:solidFill>
                <a:latin typeface="Stone Sans ITC TT" pitchFamily="2" charset="0"/>
              </a:defRPr>
            </a:lvl3pPr>
            <a:lvl4pPr algn="ctr" rtl="0" eaLnBrk="1" fontAlgn="base" hangingPunct="1">
              <a:spcBef>
                <a:spcPct val="0"/>
              </a:spcBef>
              <a:spcAft>
                <a:spcPct val="0"/>
              </a:spcAft>
              <a:defRPr sz="3600">
                <a:solidFill>
                  <a:srgbClr val="003399"/>
                </a:solidFill>
                <a:latin typeface="Stone Sans ITC TT" pitchFamily="2" charset="0"/>
              </a:defRPr>
            </a:lvl4pPr>
            <a:lvl5pPr algn="ctr" rtl="0" eaLnBrk="1" fontAlgn="base" hangingPunct="1">
              <a:spcBef>
                <a:spcPct val="0"/>
              </a:spcBef>
              <a:spcAft>
                <a:spcPct val="0"/>
              </a:spcAft>
              <a:defRPr sz="3600">
                <a:solidFill>
                  <a:srgbClr val="003399"/>
                </a:solidFill>
                <a:latin typeface="Stone Sans ITC TT" pitchFamily="2" charset="0"/>
              </a:defRPr>
            </a:lvl5pPr>
            <a:lvl6pPr marL="457200" algn="ctr" rtl="0" eaLnBrk="1" fontAlgn="base" hangingPunct="1">
              <a:spcBef>
                <a:spcPct val="0"/>
              </a:spcBef>
              <a:spcAft>
                <a:spcPct val="0"/>
              </a:spcAft>
              <a:defRPr sz="3600">
                <a:solidFill>
                  <a:srgbClr val="003399"/>
                </a:solidFill>
                <a:latin typeface="Stone Sans ITC TT" pitchFamily="2" charset="0"/>
              </a:defRPr>
            </a:lvl6pPr>
            <a:lvl7pPr marL="914400" algn="ctr" rtl="0" eaLnBrk="1" fontAlgn="base" hangingPunct="1">
              <a:spcBef>
                <a:spcPct val="0"/>
              </a:spcBef>
              <a:spcAft>
                <a:spcPct val="0"/>
              </a:spcAft>
              <a:defRPr sz="3600">
                <a:solidFill>
                  <a:srgbClr val="003399"/>
                </a:solidFill>
                <a:latin typeface="Stone Sans ITC TT" pitchFamily="2" charset="0"/>
              </a:defRPr>
            </a:lvl7pPr>
            <a:lvl8pPr marL="1371600" algn="ctr" rtl="0" eaLnBrk="1" fontAlgn="base" hangingPunct="1">
              <a:spcBef>
                <a:spcPct val="0"/>
              </a:spcBef>
              <a:spcAft>
                <a:spcPct val="0"/>
              </a:spcAft>
              <a:defRPr sz="3600">
                <a:solidFill>
                  <a:srgbClr val="003399"/>
                </a:solidFill>
                <a:latin typeface="Stone Sans ITC TT" pitchFamily="2" charset="0"/>
              </a:defRPr>
            </a:lvl8pPr>
            <a:lvl9pPr marL="1828800" algn="ctr" rtl="0" eaLnBrk="1" fontAlgn="base" hangingPunct="1">
              <a:spcBef>
                <a:spcPct val="0"/>
              </a:spcBef>
              <a:spcAft>
                <a:spcPct val="0"/>
              </a:spcAft>
              <a:defRPr sz="3600">
                <a:solidFill>
                  <a:srgbClr val="003399"/>
                </a:solidFill>
                <a:latin typeface="Stone Sans ITC TT" pitchFamily="2" charset="0"/>
              </a:defRPr>
            </a:lvl9pPr>
          </a:lstStyle>
          <a:p>
            <a:r>
              <a:rPr lang="en-GB" altLang="en-US" sz="4200" b="1" kern="0" dirty="0">
                <a:solidFill>
                  <a:srgbClr val="002060"/>
                </a:solidFill>
              </a:rPr>
              <a:t>Improvements with Release 5</a:t>
            </a:r>
          </a:p>
          <a:p>
            <a:r>
              <a:rPr lang="en-GB" altLang="en-US" sz="3200" b="1" kern="0" dirty="0">
                <a:solidFill>
                  <a:srgbClr val="002060"/>
                </a:solidFill>
              </a:rPr>
              <a:t>Journals Example</a:t>
            </a:r>
          </a:p>
        </p:txBody>
      </p:sp>
    </p:spTree>
    <p:extLst>
      <p:ext uri="{BB962C8B-B14F-4D97-AF65-F5344CB8AC3E}">
        <p14:creationId xmlns:p14="http://schemas.microsoft.com/office/powerpoint/2010/main" val="322457892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027B2-B00A-4474-93C1-9017A771CD9B}"/>
              </a:ext>
            </a:extLst>
          </p:cNvPr>
          <p:cNvSpPr>
            <a:spLocks noGrp="1"/>
          </p:cNvSpPr>
          <p:nvPr>
            <p:ph idx="1"/>
          </p:nvPr>
        </p:nvSpPr>
        <p:spPr>
          <a:xfrm>
            <a:off x="852683" y="1832063"/>
            <a:ext cx="7772400" cy="4968875"/>
          </a:xfrm>
        </p:spPr>
        <p:txBody>
          <a:bodyPr/>
          <a:lstStyle/>
          <a:p>
            <a:pPr marL="0" indent="0">
              <a:buNone/>
            </a:pPr>
            <a:r>
              <a:rPr lang="en-GB" sz="3200" dirty="0">
                <a:solidFill>
                  <a:schemeClr val="tx2"/>
                </a:solidFill>
              </a:rPr>
              <a:t>Example: An eBook is downloaded as one entire PDF. The book has 10 chapters.</a:t>
            </a:r>
          </a:p>
          <a:p>
            <a:pPr marL="0" indent="0">
              <a:buNone/>
            </a:pPr>
            <a:endParaRPr lang="en-GB" sz="3200" dirty="0"/>
          </a:p>
          <a:p>
            <a:pPr marL="0" indent="0">
              <a:buNone/>
            </a:pPr>
            <a:r>
              <a:rPr lang="en-GB" sz="3200" dirty="0"/>
              <a:t>Platform A: 1 book download (BR1)</a:t>
            </a:r>
          </a:p>
          <a:p>
            <a:pPr marL="0" indent="0">
              <a:buNone/>
            </a:pPr>
            <a:r>
              <a:rPr lang="en-GB" sz="3200" dirty="0"/>
              <a:t>Platform B: 10 chapter downloads (BR2)</a:t>
            </a:r>
          </a:p>
          <a:p>
            <a:pPr marL="0" indent="0">
              <a:buNone/>
            </a:pPr>
            <a:endParaRPr lang="en-GB" sz="3200" dirty="0"/>
          </a:p>
        </p:txBody>
      </p:sp>
      <p:sp>
        <p:nvSpPr>
          <p:cNvPr id="4" name="Slide Number Placeholder 3">
            <a:extLst>
              <a:ext uri="{FF2B5EF4-FFF2-40B4-BE49-F238E27FC236}">
                <a16:creationId xmlns:a16="http://schemas.microsoft.com/office/drawing/2014/main" id="{2139C8E3-0123-4666-873A-F45E5026480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A4217-1DB1-4E92-AF7F-D6C6BA93EF4E}" type="slidenum">
              <a:rPr kumimoji="0" lang="en-US" sz="1400" b="1" i="0" u="none" strike="noStrike" kern="1200" cap="none" spc="0" normalizeH="0" baseline="0" noProof="0" smtClean="0">
                <a:ln>
                  <a:noFill/>
                </a:ln>
                <a:solidFill>
                  <a:srgbClr val="003399"/>
                </a:solidFill>
                <a:effectLst/>
                <a:uLnTx/>
                <a:uFillTx/>
                <a:latin typeface="Stone Sans ITC T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dirty="0">
              <a:ln>
                <a:noFill/>
              </a:ln>
              <a:solidFill>
                <a:srgbClr val="003399"/>
              </a:solidFill>
              <a:effectLst/>
              <a:uLnTx/>
              <a:uFillTx/>
              <a:latin typeface="Stone Sans ITC TT"/>
              <a:ea typeface="+mn-ea"/>
              <a:cs typeface="+mn-cs"/>
            </a:endParaRPr>
          </a:p>
        </p:txBody>
      </p:sp>
      <p:sp>
        <p:nvSpPr>
          <p:cNvPr id="5" name="Title 1">
            <a:extLst>
              <a:ext uri="{FF2B5EF4-FFF2-40B4-BE49-F238E27FC236}">
                <a16:creationId xmlns:a16="http://schemas.microsoft.com/office/drawing/2014/main" id="{E2FA358D-ED5D-4BB3-8782-BB459A45AA9B}"/>
              </a:ext>
            </a:extLst>
          </p:cNvPr>
          <p:cNvSpPr txBox="1">
            <a:spLocks/>
          </p:cNvSpPr>
          <p:nvPr/>
        </p:nvSpPr>
        <p:spPr bwMode="auto">
          <a:xfrm>
            <a:off x="683568" y="260648"/>
            <a:ext cx="734377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Stone Sans ITC TT" pitchFamily="2" charset="0"/>
              </a:defRPr>
            </a:lvl2pPr>
            <a:lvl3pPr algn="ctr" rtl="0" eaLnBrk="1" fontAlgn="base" hangingPunct="1">
              <a:spcBef>
                <a:spcPct val="0"/>
              </a:spcBef>
              <a:spcAft>
                <a:spcPct val="0"/>
              </a:spcAft>
              <a:defRPr sz="3600">
                <a:solidFill>
                  <a:srgbClr val="003399"/>
                </a:solidFill>
                <a:latin typeface="Stone Sans ITC TT" pitchFamily="2" charset="0"/>
              </a:defRPr>
            </a:lvl3pPr>
            <a:lvl4pPr algn="ctr" rtl="0" eaLnBrk="1" fontAlgn="base" hangingPunct="1">
              <a:spcBef>
                <a:spcPct val="0"/>
              </a:spcBef>
              <a:spcAft>
                <a:spcPct val="0"/>
              </a:spcAft>
              <a:defRPr sz="3600">
                <a:solidFill>
                  <a:srgbClr val="003399"/>
                </a:solidFill>
                <a:latin typeface="Stone Sans ITC TT" pitchFamily="2" charset="0"/>
              </a:defRPr>
            </a:lvl4pPr>
            <a:lvl5pPr algn="ctr" rtl="0" eaLnBrk="1" fontAlgn="base" hangingPunct="1">
              <a:spcBef>
                <a:spcPct val="0"/>
              </a:spcBef>
              <a:spcAft>
                <a:spcPct val="0"/>
              </a:spcAft>
              <a:defRPr sz="3600">
                <a:solidFill>
                  <a:srgbClr val="003399"/>
                </a:solidFill>
                <a:latin typeface="Stone Sans ITC TT" pitchFamily="2" charset="0"/>
              </a:defRPr>
            </a:lvl5pPr>
            <a:lvl6pPr marL="457200" algn="ctr" rtl="0" eaLnBrk="1" fontAlgn="base" hangingPunct="1">
              <a:spcBef>
                <a:spcPct val="0"/>
              </a:spcBef>
              <a:spcAft>
                <a:spcPct val="0"/>
              </a:spcAft>
              <a:defRPr sz="3600">
                <a:solidFill>
                  <a:srgbClr val="003399"/>
                </a:solidFill>
                <a:latin typeface="Stone Sans ITC TT" pitchFamily="2" charset="0"/>
              </a:defRPr>
            </a:lvl6pPr>
            <a:lvl7pPr marL="914400" algn="ctr" rtl="0" eaLnBrk="1" fontAlgn="base" hangingPunct="1">
              <a:spcBef>
                <a:spcPct val="0"/>
              </a:spcBef>
              <a:spcAft>
                <a:spcPct val="0"/>
              </a:spcAft>
              <a:defRPr sz="3600">
                <a:solidFill>
                  <a:srgbClr val="003399"/>
                </a:solidFill>
                <a:latin typeface="Stone Sans ITC TT" pitchFamily="2" charset="0"/>
              </a:defRPr>
            </a:lvl7pPr>
            <a:lvl8pPr marL="1371600" algn="ctr" rtl="0" eaLnBrk="1" fontAlgn="base" hangingPunct="1">
              <a:spcBef>
                <a:spcPct val="0"/>
              </a:spcBef>
              <a:spcAft>
                <a:spcPct val="0"/>
              </a:spcAft>
              <a:defRPr sz="3600">
                <a:solidFill>
                  <a:srgbClr val="003399"/>
                </a:solidFill>
                <a:latin typeface="Stone Sans ITC TT" pitchFamily="2" charset="0"/>
              </a:defRPr>
            </a:lvl8pPr>
            <a:lvl9pPr marL="1828800" algn="ctr" rtl="0" eaLnBrk="1" fontAlgn="base" hangingPunct="1">
              <a:spcBef>
                <a:spcPct val="0"/>
              </a:spcBef>
              <a:spcAft>
                <a:spcPct val="0"/>
              </a:spcAft>
              <a:defRPr sz="3600">
                <a:solidFill>
                  <a:srgbClr val="003399"/>
                </a:solidFill>
                <a:latin typeface="Stone Sans ITC TT" pitchFamily="2" charset="0"/>
              </a:defRPr>
            </a:lvl9pPr>
          </a:lstStyle>
          <a:p>
            <a:r>
              <a:rPr lang="en-GB" altLang="en-US" sz="4200" b="1" kern="0" dirty="0">
                <a:solidFill>
                  <a:srgbClr val="002060"/>
                </a:solidFill>
              </a:rPr>
              <a:t>Differing platform journeys</a:t>
            </a:r>
          </a:p>
          <a:p>
            <a:r>
              <a:rPr lang="en-GB" altLang="en-US" sz="3200" b="1" kern="0" dirty="0">
                <a:solidFill>
                  <a:srgbClr val="002060"/>
                </a:solidFill>
              </a:rPr>
              <a:t>eBooks Example</a:t>
            </a:r>
          </a:p>
        </p:txBody>
      </p:sp>
    </p:spTree>
    <p:extLst>
      <p:ext uri="{BB962C8B-B14F-4D97-AF65-F5344CB8AC3E}">
        <p14:creationId xmlns:p14="http://schemas.microsoft.com/office/powerpoint/2010/main" val="394832944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027B2-B00A-4474-93C1-9017A771CD9B}"/>
              </a:ext>
            </a:extLst>
          </p:cNvPr>
          <p:cNvSpPr>
            <a:spLocks noGrp="1"/>
          </p:cNvSpPr>
          <p:nvPr>
            <p:ph idx="1"/>
          </p:nvPr>
        </p:nvSpPr>
        <p:spPr>
          <a:xfrm>
            <a:off x="1042988" y="1412875"/>
            <a:ext cx="7772400" cy="4968875"/>
          </a:xfrm>
        </p:spPr>
        <p:txBody>
          <a:bodyPr/>
          <a:lstStyle/>
          <a:p>
            <a:pPr marL="0" indent="0">
              <a:buNone/>
            </a:pPr>
            <a:r>
              <a:rPr lang="en-GB" sz="3200" dirty="0">
                <a:solidFill>
                  <a:schemeClr val="tx2"/>
                </a:solidFill>
              </a:rPr>
              <a:t>Example: An eBook is downloaded as one entire PDF. The book has 10 chapters.</a:t>
            </a:r>
          </a:p>
          <a:p>
            <a:pPr marL="0" indent="0">
              <a:buNone/>
            </a:pPr>
            <a:endParaRPr lang="en-GB" sz="3200" dirty="0"/>
          </a:p>
          <a:p>
            <a:pPr marL="0" indent="0">
              <a:buNone/>
            </a:pPr>
            <a:endParaRPr lang="en-GB" sz="3200" dirty="0"/>
          </a:p>
        </p:txBody>
      </p:sp>
      <p:sp>
        <p:nvSpPr>
          <p:cNvPr id="4" name="Slide Number Placeholder 3">
            <a:extLst>
              <a:ext uri="{FF2B5EF4-FFF2-40B4-BE49-F238E27FC236}">
                <a16:creationId xmlns:a16="http://schemas.microsoft.com/office/drawing/2014/main" id="{2139C8E3-0123-4666-873A-F45E5026480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A4217-1DB1-4E92-AF7F-D6C6BA93EF4E}" type="slidenum">
              <a:rPr kumimoji="0" lang="en-US" sz="1400" b="1" i="0" u="none" strike="noStrike" kern="1200" cap="none" spc="0" normalizeH="0" baseline="0" noProof="0" smtClean="0">
                <a:ln>
                  <a:noFill/>
                </a:ln>
                <a:solidFill>
                  <a:srgbClr val="003399"/>
                </a:solidFill>
                <a:effectLst/>
                <a:uLnTx/>
                <a:uFillTx/>
                <a:latin typeface="Stone Sans ITC T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dirty="0">
              <a:ln>
                <a:noFill/>
              </a:ln>
              <a:solidFill>
                <a:srgbClr val="003399"/>
              </a:solidFill>
              <a:effectLst/>
              <a:uLnTx/>
              <a:uFillTx/>
              <a:latin typeface="Stone Sans ITC TT"/>
              <a:ea typeface="+mn-ea"/>
              <a:cs typeface="+mn-cs"/>
            </a:endParaRPr>
          </a:p>
        </p:txBody>
      </p:sp>
      <p:sp>
        <p:nvSpPr>
          <p:cNvPr id="6" name="TextBox 5">
            <a:extLst>
              <a:ext uri="{FF2B5EF4-FFF2-40B4-BE49-F238E27FC236}">
                <a16:creationId xmlns:a16="http://schemas.microsoft.com/office/drawing/2014/main" id="{EBADE34B-7369-4A38-9330-924FB0145075}"/>
              </a:ext>
            </a:extLst>
          </p:cNvPr>
          <p:cNvSpPr txBox="1"/>
          <p:nvPr/>
        </p:nvSpPr>
        <p:spPr>
          <a:xfrm>
            <a:off x="1011098" y="3092376"/>
            <a:ext cx="334495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tone Sans ITC TT"/>
                <a:ea typeface="+mn-ea"/>
                <a:cs typeface="+mn-cs"/>
              </a:rPr>
              <a:t>Platform A</a:t>
            </a:r>
            <a:endParaRPr kumimoji="0" lang="en-GB" sz="2400" b="1" i="1" u="none" strike="noStrike" kern="1200" cap="none" spc="0" normalizeH="0" baseline="0" noProof="0" dirty="0">
              <a:ln>
                <a:noFill/>
              </a:ln>
              <a:solidFill>
                <a:prstClr val="black"/>
              </a:solidFill>
              <a:effectLst/>
              <a:uLnTx/>
              <a:uFillTx/>
              <a:latin typeface="Stone Sans ITC T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black"/>
                </a:solidFill>
                <a:effectLst/>
                <a:uLnTx/>
                <a:uFillTx/>
                <a:latin typeface="Stone Sans ITC TT"/>
                <a:ea typeface="+mn-ea"/>
                <a:cs typeface="+mn-cs"/>
              </a:rPr>
              <a:t>Unique_Title_Requests</a:t>
            </a:r>
            <a:r>
              <a:rPr kumimoji="0" lang="en-GB" sz="2400" b="0" i="1" u="none" strike="noStrike" kern="1200" cap="none" spc="0" normalizeH="0" baseline="0" noProof="0" dirty="0">
                <a:ln>
                  <a:noFill/>
                </a:ln>
                <a:solidFill>
                  <a:prstClr val="black"/>
                </a:solidFill>
                <a:effectLst/>
                <a:uLnTx/>
                <a:uFillTx/>
                <a:latin typeface="Stone Sans ITC TT"/>
                <a:ea typeface="+mn-ea"/>
                <a:cs typeface="+mn-cs"/>
              </a:rPr>
              <a:t>: </a:t>
            </a:r>
            <a:r>
              <a:rPr kumimoji="0" lang="en-GB" sz="2400" b="1" i="1" u="none" strike="noStrike" kern="1200" cap="none" spc="0" normalizeH="0" baseline="0" noProof="0" dirty="0">
                <a:ln>
                  <a:noFill/>
                </a:ln>
                <a:solidFill>
                  <a:srgbClr val="C00000"/>
                </a:solidFill>
                <a:effectLst/>
                <a:uLnTx/>
                <a:uFillTx/>
                <a:latin typeface="Stone Sans ITC TT"/>
                <a:ea typeface="+mn-ea"/>
                <a:cs typeface="+mn-cs"/>
              </a:rPr>
              <a:t>1</a:t>
            </a:r>
          </a:p>
        </p:txBody>
      </p:sp>
      <p:sp>
        <p:nvSpPr>
          <p:cNvPr id="8" name="TextBox 7">
            <a:extLst>
              <a:ext uri="{FF2B5EF4-FFF2-40B4-BE49-F238E27FC236}">
                <a16:creationId xmlns:a16="http://schemas.microsoft.com/office/drawing/2014/main" id="{C644C99B-B2D7-47EE-8262-B021E40DCF56}"/>
              </a:ext>
            </a:extLst>
          </p:cNvPr>
          <p:cNvSpPr txBox="1"/>
          <p:nvPr/>
        </p:nvSpPr>
        <p:spPr>
          <a:xfrm>
            <a:off x="1027043" y="4365104"/>
            <a:ext cx="334495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tone Sans ITC TT"/>
                <a:ea typeface="+mn-ea"/>
                <a:cs typeface="+mn-cs"/>
              </a:rPr>
              <a:t>Platform B</a:t>
            </a:r>
            <a:endParaRPr kumimoji="0" lang="en-GB" sz="2400" b="1" i="1" u="none" strike="noStrike" kern="1200" cap="none" spc="0" normalizeH="0" baseline="0" noProof="0" dirty="0">
              <a:ln>
                <a:noFill/>
              </a:ln>
              <a:solidFill>
                <a:prstClr val="black"/>
              </a:solidFill>
              <a:effectLst/>
              <a:uLnTx/>
              <a:uFillTx/>
              <a:latin typeface="Stone Sans ITC T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black"/>
                </a:solidFill>
                <a:effectLst/>
                <a:uLnTx/>
                <a:uFillTx/>
                <a:latin typeface="Stone Sans ITC TT"/>
                <a:ea typeface="+mn-ea"/>
                <a:cs typeface="+mn-cs"/>
              </a:rPr>
              <a:t>Unique_Title_Requests</a:t>
            </a:r>
            <a:r>
              <a:rPr kumimoji="0" lang="en-GB" sz="2400" b="0" i="1" u="none" strike="noStrike" kern="1200" cap="none" spc="0" normalizeH="0" baseline="0" noProof="0" dirty="0">
                <a:ln>
                  <a:noFill/>
                </a:ln>
                <a:solidFill>
                  <a:prstClr val="black"/>
                </a:solidFill>
                <a:effectLst/>
                <a:uLnTx/>
                <a:uFillTx/>
                <a:latin typeface="Stone Sans ITC TT"/>
                <a:ea typeface="+mn-ea"/>
                <a:cs typeface="+mn-cs"/>
              </a:rPr>
              <a:t>: </a:t>
            </a:r>
            <a:r>
              <a:rPr kumimoji="0" lang="en-GB" sz="2400" b="1" i="1" u="none" strike="noStrike" kern="1200" cap="none" spc="0" normalizeH="0" baseline="0" noProof="0" dirty="0">
                <a:ln>
                  <a:noFill/>
                </a:ln>
                <a:solidFill>
                  <a:srgbClr val="C00000"/>
                </a:solidFill>
                <a:effectLst/>
                <a:uLnTx/>
                <a:uFillTx/>
                <a:latin typeface="Stone Sans ITC TT"/>
                <a:ea typeface="+mn-ea"/>
                <a:cs typeface="+mn-cs"/>
              </a:rPr>
              <a:t>1</a:t>
            </a:r>
          </a:p>
        </p:txBody>
      </p:sp>
      <p:sp>
        <p:nvSpPr>
          <p:cNvPr id="7" name="Title 1">
            <a:extLst>
              <a:ext uri="{FF2B5EF4-FFF2-40B4-BE49-F238E27FC236}">
                <a16:creationId xmlns:a16="http://schemas.microsoft.com/office/drawing/2014/main" id="{38AFCD28-0C62-4D50-AC41-BE723B315425}"/>
              </a:ext>
            </a:extLst>
          </p:cNvPr>
          <p:cNvSpPr txBox="1">
            <a:spLocks/>
          </p:cNvSpPr>
          <p:nvPr/>
        </p:nvSpPr>
        <p:spPr bwMode="auto">
          <a:xfrm>
            <a:off x="700110" y="255384"/>
            <a:ext cx="734377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Stone Sans ITC TT" pitchFamily="2" charset="0"/>
              </a:defRPr>
            </a:lvl2pPr>
            <a:lvl3pPr algn="ctr" rtl="0" eaLnBrk="1" fontAlgn="base" hangingPunct="1">
              <a:spcBef>
                <a:spcPct val="0"/>
              </a:spcBef>
              <a:spcAft>
                <a:spcPct val="0"/>
              </a:spcAft>
              <a:defRPr sz="3600">
                <a:solidFill>
                  <a:srgbClr val="003399"/>
                </a:solidFill>
                <a:latin typeface="Stone Sans ITC TT" pitchFamily="2" charset="0"/>
              </a:defRPr>
            </a:lvl3pPr>
            <a:lvl4pPr algn="ctr" rtl="0" eaLnBrk="1" fontAlgn="base" hangingPunct="1">
              <a:spcBef>
                <a:spcPct val="0"/>
              </a:spcBef>
              <a:spcAft>
                <a:spcPct val="0"/>
              </a:spcAft>
              <a:defRPr sz="3600">
                <a:solidFill>
                  <a:srgbClr val="003399"/>
                </a:solidFill>
                <a:latin typeface="Stone Sans ITC TT" pitchFamily="2" charset="0"/>
              </a:defRPr>
            </a:lvl4pPr>
            <a:lvl5pPr algn="ctr" rtl="0" eaLnBrk="1" fontAlgn="base" hangingPunct="1">
              <a:spcBef>
                <a:spcPct val="0"/>
              </a:spcBef>
              <a:spcAft>
                <a:spcPct val="0"/>
              </a:spcAft>
              <a:defRPr sz="3600">
                <a:solidFill>
                  <a:srgbClr val="003399"/>
                </a:solidFill>
                <a:latin typeface="Stone Sans ITC TT" pitchFamily="2" charset="0"/>
              </a:defRPr>
            </a:lvl5pPr>
            <a:lvl6pPr marL="457200" algn="ctr" rtl="0" eaLnBrk="1" fontAlgn="base" hangingPunct="1">
              <a:spcBef>
                <a:spcPct val="0"/>
              </a:spcBef>
              <a:spcAft>
                <a:spcPct val="0"/>
              </a:spcAft>
              <a:defRPr sz="3600">
                <a:solidFill>
                  <a:srgbClr val="003399"/>
                </a:solidFill>
                <a:latin typeface="Stone Sans ITC TT" pitchFamily="2" charset="0"/>
              </a:defRPr>
            </a:lvl6pPr>
            <a:lvl7pPr marL="914400" algn="ctr" rtl="0" eaLnBrk="1" fontAlgn="base" hangingPunct="1">
              <a:spcBef>
                <a:spcPct val="0"/>
              </a:spcBef>
              <a:spcAft>
                <a:spcPct val="0"/>
              </a:spcAft>
              <a:defRPr sz="3600">
                <a:solidFill>
                  <a:srgbClr val="003399"/>
                </a:solidFill>
                <a:latin typeface="Stone Sans ITC TT" pitchFamily="2" charset="0"/>
              </a:defRPr>
            </a:lvl7pPr>
            <a:lvl8pPr marL="1371600" algn="ctr" rtl="0" eaLnBrk="1" fontAlgn="base" hangingPunct="1">
              <a:spcBef>
                <a:spcPct val="0"/>
              </a:spcBef>
              <a:spcAft>
                <a:spcPct val="0"/>
              </a:spcAft>
              <a:defRPr sz="3600">
                <a:solidFill>
                  <a:srgbClr val="003399"/>
                </a:solidFill>
                <a:latin typeface="Stone Sans ITC TT" pitchFamily="2" charset="0"/>
              </a:defRPr>
            </a:lvl8pPr>
            <a:lvl9pPr marL="1828800" algn="ctr" rtl="0" eaLnBrk="1" fontAlgn="base" hangingPunct="1">
              <a:spcBef>
                <a:spcPct val="0"/>
              </a:spcBef>
              <a:spcAft>
                <a:spcPct val="0"/>
              </a:spcAft>
              <a:defRPr sz="3600">
                <a:solidFill>
                  <a:srgbClr val="003399"/>
                </a:solidFill>
                <a:latin typeface="Stone Sans ITC TT" pitchFamily="2" charset="0"/>
              </a:defRPr>
            </a:lvl9pPr>
          </a:lstStyle>
          <a:p>
            <a:r>
              <a:rPr lang="en-GB" altLang="en-US" sz="4200" b="1" kern="0" dirty="0">
                <a:solidFill>
                  <a:srgbClr val="002060"/>
                </a:solidFill>
              </a:rPr>
              <a:t>Improvements with Release 5</a:t>
            </a:r>
          </a:p>
          <a:p>
            <a:r>
              <a:rPr lang="en-GB" altLang="en-US" sz="3200" b="1" kern="0" dirty="0">
                <a:solidFill>
                  <a:srgbClr val="002060"/>
                </a:solidFill>
              </a:rPr>
              <a:t>eBooks Example</a:t>
            </a:r>
          </a:p>
        </p:txBody>
      </p:sp>
    </p:spTree>
    <p:extLst>
      <p:ext uri="{BB962C8B-B14F-4D97-AF65-F5344CB8AC3E}">
        <p14:creationId xmlns:p14="http://schemas.microsoft.com/office/powerpoint/2010/main" val="138948970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B027B2-B00A-4474-93C1-9017A771CD9B}"/>
              </a:ext>
            </a:extLst>
          </p:cNvPr>
          <p:cNvSpPr>
            <a:spLocks noGrp="1"/>
          </p:cNvSpPr>
          <p:nvPr>
            <p:ph idx="1"/>
          </p:nvPr>
        </p:nvSpPr>
        <p:spPr>
          <a:xfrm>
            <a:off x="1042988" y="1412875"/>
            <a:ext cx="7772400" cy="4968875"/>
          </a:xfrm>
        </p:spPr>
        <p:txBody>
          <a:bodyPr/>
          <a:lstStyle/>
          <a:p>
            <a:pPr marL="0" indent="0">
              <a:buNone/>
            </a:pPr>
            <a:r>
              <a:rPr lang="en-GB" sz="3200" dirty="0">
                <a:solidFill>
                  <a:schemeClr val="tx2"/>
                </a:solidFill>
              </a:rPr>
              <a:t>Example: An eBook is downloaded as one entire PDF. The book has 10 chapters.</a:t>
            </a:r>
          </a:p>
          <a:p>
            <a:pPr marL="0" indent="0">
              <a:buNone/>
            </a:pPr>
            <a:endParaRPr lang="en-GB" sz="3200" dirty="0"/>
          </a:p>
          <a:p>
            <a:pPr marL="0" indent="0">
              <a:buNone/>
            </a:pPr>
            <a:endParaRPr lang="en-GB" sz="3200" dirty="0"/>
          </a:p>
        </p:txBody>
      </p:sp>
      <p:sp>
        <p:nvSpPr>
          <p:cNvPr id="4" name="Slide Number Placeholder 3">
            <a:extLst>
              <a:ext uri="{FF2B5EF4-FFF2-40B4-BE49-F238E27FC236}">
                <a16:creationId xmlns:a16="http://schemas.microsoft.com/office/drawing/2014/main" id="{2139C8E3-0123-4666-873A-F45E5026480C}"/>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A4217-1DB1-4E92-AF7F-D6C6BA93EF4E}" type="slidenum">
              <a:rPr kumimoji="0" lang="en-US" sz="1400" b="1" i="0" u="none" strike="noStrike" kern="1200" cap="none" spc="0" normalizeH="0" baseline="0" noProof="0" smtClean="0">
                <a:ln>
                  <a:noFill/>
                </a:ln>
                <a:solidFill>
                  <a:srgbClr val="003399"/>
                </a:solidFill>
                <a:effectLst/>
                <a:uLnTx/>
                <a:uFillTx/>
                <a:latin typeface="Stone Sans ITC T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dirty="0">
              <a:ln>
                <a:noFill/>
              </a:ln>
              <a:solidFill>
                <a:srgbClr val="003399"/>
              </a:solidFill>
              <a:effectLst/>
              <a:uLnTx/>
              <a:uFillTx/>
              <a:latin typeface="Stone Sans ITC TT"/>
              <a:ea typeface="+mn-ea"/>
              <a:cs typeface="+mn-cs"/>
            </a:endParaRPr>
          </a:p>
        </p:txBody>
      </p:sp>
      <p:sp>
        <p:nvSpPr>
          <p:cNvPr id="6" name="TextBox 5">
            <a:extLst>
              <a:ext uri="{FF2B5EF4-FFF2-40B4-BE49-F238E27FC236}">
                <a16:creationId xmlns:a16="http://schemas.microsoft.com/office/drawing/2014/main" id="{EBADE34B-7369-4A38-9330-924FB0145075}"/>
              </a:ext>
            </a:extLst>
          </p:cNvPr>
          <p:cNvSpPr txBox="1"/>
          <p:nvPr/>
        </p:nvSpPr>
        <p:spPr>
          <a:xfrm>
            <a:off x="1064656" y="2751796"/>
            <a:ext cx="3370474"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tone Sans ITC TT"/>
                <a:ea typeface="+mn-ea"/>
                <a:cs typeface="+mn-cs"/>
              </a:rPr>
              <a:t>Platform A</a:t>
            </a:r>
            <a:endParaRPr kumimoji="0" lang="en-GB" sz="2400" b="1" i="1" u="none" strike="noStrike" kern="1200" cap="none" spc="0" normalizeH="0" baseline="0" noProof="0" dirty="0">
              <a:ln>
                <a:noFill/>
              </a:ln>
              <a:solidFill>
                <a:prstClr val="black"/>
              </a:solidFill>
              <a:effectLst/>
              <a:uLnTx/>
              <a:uFillTx/>
              <a:latin typeface="Stone Sans ITC T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black"/>
                </a:solidFill>
                <a:effectLst/>
                <a:uLnTx/>
                <a:uFillTx/>
                <a:latin typeface="Stone Sans ITC TT"/>
                <a:ea typeface="+mn-ea"/>
                <a:cs typeface="+mn-cs"/>
              </a:rPr>
              <a:t>Total_Item_Requests</a:t>
            </a:r>
            <a:r>
              <a:rPr kumimoji="0" lang="en-GB" sz="2400" b="0" i="1" u="none" strike="noStrike" kern="1200" cap="none" spc="0" normalizeH="0" baseline="0" noProof="0" dirty="0">
                <a:ln>
                  <a:noFill/>
                </a:ln>
                <a:solidFill>
                  <a:prstClr val="black"/>
                </a:solidFill>
                <a:effectLst/>
                <a:uLnTx/>
                <a:uFillTx/>
                <a:latin typeface="Stone Sans ITC TT"/>
                <a:ea typeface="+mn-ea"/>
                <a:cs typeface="+mn-cs"/>
              </a:rPr>
              <a:t>: </a:t>
            </a:r>
            <a:r>
              <a:rPr kumimoji="0" lang="en-GB" sz="2400" b="1" i="1" u="none" strike="noStrike" kern="1200" cap="none" spc="0" normalizeH="0" baseline="0" noProof="0" dirty="0">
                <a:ln>
                  <a:noFill/>
                </a:ln>
                <a:solidFill>
                  <a:srgbClr val="C00000"/>
                </a:solidFill>
                <a:effectLst/>
                <a:uLnTx/>
                <a:uFillTx/>
                <a:latin typeface="Stone Sans ITC T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black"/>
                </a:solidFill>
                <a:effectLst/>
                <a:uLnTx/>
                <a:uFillTx/>
                <a:latin typeface="Stone Sans ITC TT"/>
                <a:ea typeface="+mn-ea"/>
                <a:cs typeface="+mn-cs"/>
              </a:rPr>
              <a:t>Unique_Item_Requests</a:t>
            </a:r>
            <a:r>
              <a:rPr kumimoji="0" lang="en-GB" sz="2400" b="0" i="1" u="none" strike="noStrike" kern="1200" cap="none" spc="0" normalizeH="0" baseline="0" noProof="0" dirty="0">
                <a:ln>
                  <a:noFill/>
                </a:ln>
                <a:solidFill>
                  <a:prstClr val="black"/>
                </a:solidFill>
                <a:effectLst/>
                <a:uLnTx/>
                <a:uFillTx/>
                <a:latin typeface="Stone Sans ITC TT"/>
                <a:ea typeface="+mn-ea"/>
                <a:cs typeface="+mn-cs"/>
              </a:rPr>
              <a:t>: </a:t>
            </a:r>
            <a:r>
              <a:rPr kumimoji="0" lang="en-GB" sz="2400" b="1" i="1" u="none" strike="noStrike" kern="1200" cap="none" spc="0" normalizeH="0" baseline="0" noProof="0" dirty="0">
                <a:ln>
                  <a:noFill/>
                </a:ln>
                <a:solidFill>
                  <a:srgbClr val="C00000"/>
                </a:solidFill>
                <a:effectLst/>
                <a:uLnTx/>
                <a:uFillTx/>
                <a:latin typeface="Stone Sans ITC TT"/>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black"/>
                </a:solidFill>
                <a:effectLst/>
                <a:uLnTx/>
                <a:uFillTx/>
                <a:latin typeface="Stone Sans ITC TT"/>
                <a:ea typeface="+mn-ea"/>
                <a:cs typeface="+mn-cs"/>
              </a:rPr>
              <a:t>Unique_Title_Requests</a:t>
            </a:r>
            <a:r>
              <a:rPr kumimoji="0" lang="en-GB" sz="2400" b="0" i="1" u="none" strike="noStrike" kern="1200" cap="none" spc="0" normalizeH="0" baseline="0" noProof="0" dirty="0">
                <a:ln>
                  <a:noFill/>
                </a:ln>
                <a:solidFill>
                  <a:prstClr val="black"/>
                </a:solidFill>
                <a:effectLst/>
                <a:uLnTx/>
                <a:uFillTx/>
                <a:latin typeface="Stone Sans ITC TT"/>
                <a:ea typeface="+mn-ea"/>
                <a:cs typeface="+mn-cs"/>
              </a:rPr>
              <a:t>: </a:t>
            </a:r>
            <a:r>
              <a:rPr kumimoji="0" lang="en-GB" sz="2400" b="1" i="1" u="none" strike="noStrike" kern="1200" cap="none" spc="0" normalizeH="0" baseline="0" noProof="0" dirty="0">
                <a:ln>
                  <a:noFill/>
                </a:ln>
                <a:solidFill>
                  <a:srgbClr val="C00000"/>
                </a:solidFill>
                <a:effectLst/>
                <a:uLnTx/>
                <a:uFillTx/>
                <a:latin typeface="Stone Sans ITC TT"/>
                <a:ea typeface="+mn-ea"/>
                <a:cs typeface="+mn-cs"/>
              </a:rPr>
              <a:t>1</a:t>
            </a:r>
          </a:p>
        </p:txBody>
      </p:sp>
      <p:sp>
        <p:nvSpPr>
          <p:cNvPr id="7" name="TextBox 6">
            <a:extLst>
              <a:ext uri="{FF2B5EF4-FFF2-40B4-BE49-F238E27FC236}">
                <a16:creationId xmlns:a16="http://schemas.microsoft.com/office/drawing/2014/main" id="{D2D9AE74-800E-4805-93A3-57CCAF02D9B3}"/>
              </a:ext>
            </a:extLst>
          </p:cNvPr>
          <p:cNvSpPr txBox="1"/>
          <p:nvPr/>
        </p:nvSpPr>
        <p:spPr>
          <a:xfrm>
            <a:off x="4708872" y="3270225"/>
            <a:ext cx="349647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Stone Sans ITC TT"/>
                <a:ea typeface="+mn-ea"/>
                <a:cs typeface="+mn-cs"/>
              </a:rPr>
              <a:t>Where section type = book</a:t>
            </a:r>
          </a:p>
        </p:txBody>
      </p:sp>
      <p:sp>
        <p:nvSpPr>
          <p:cNvPr id="8" name="TextBox 7">
            <a:extLst>
              <a:ext uri="{FF2B5EF4-FFF2-40B4-BE49-F238E27FC236}">
                <a16:creationId xmlns:a16="http://schemas.microsoft.com/office/drawing/2014/main" id="{C644C99B-B2D7-47EE-8262-B021E40DCF56}"/>
              </a:ext>
            </a:extLst>
          </p:cNvPr>
          <p:cNvSpPr txBox="1"/>
          <p:nvPr/>
        </p:nvSpPr>
        <p:spPr>
          <a:xfrm>
            <a:off x="1055688" y="4660295"/>
            <a:ext cx="3525965"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Stone Sans ITC TT"/>
                <a:ea typeface="+mn-ea"/>
                <a:cs typeface="+mn-cs"/>
              </a:rPr>
              <a:t>Platform B</a:t>
            </a:r>
            <a:endParaRPr kumimoji="0" lang="en-GB" sz="2400" b="1" i="1" u="none" strike="noStrike" kern="1200" cap="none" spc="0" normalizeH="0" baseline="0" noProof="0" dirty="0">
              <a:ln>
                <a:noFill/>
              </a:ln>
              <a:solidFill>
                <a:prstClr val="black"/>
              </a:solidFill>
              <a:effectLst/>
              <a:uLnTx/>
              <a:uFillTx/>
              <a:latin typeface="Stone Sans ITC T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black"/>
                </a:solidFill>
                <a:effectLst/>
                <a:uLnTx/>
                <a:uFillTx/>
                <a:latin typeface="Stone Sans ITC TT"/>
                <a:ea typeface="+mn-ea"/>
                <a:cs typeface="+mn-cs"/>
              </a:rPr>
              <a:t>Total_Item_Requests</a:t>
            </a:r>
            <a:r>
              <a:rPr kumimoji="0" lang="en-GB" sz="2400" b="0" i="1" u="none" strike="noStrike" kern="1200" cap="none" spc="0" normalizeH="0" baseline="0" noProof="0" dirty="0">
                <a:ln>
                  <a:noFill/>
                </a:ln>
                <a:solidFill>
                  <a:prstClr val="black"/>
                </a:solidFill>
                <a:effectLst/>
                <a:uLnTx/>
                <a:uFillTx/>
                <a:latin typeface="Stone Sans ITC TT"/>
                <a:ea typeface="+mn-ea"/>
                <a:cs typeface="+mn-cs"/>
              </a:rPr>
              <a:t>: </a:t>
            </a:r>
            <a:r>
              <a:rPr kumimoji="0" lang="en-GB" sz="2400" b="1" i="1" u="none" strike="noStrike" kern="1200" cap="none" spc="0" normalizeH="0" baseline="0" noProof="0" dirty="0">
                <a:ln>
                  <a:noFill/>
                </a:ln>
                <a:solidFill>
                  <a:srgbClr val="C00000"/>
                </a:solidFill>
                <a:effectLst/>
                <a:uLnTx/>
                <a:uFillTx/>
                <a:latin typeface="Stone Sans ITC TT"/>
                <a:ea typeface="+mn-ea"/>
                <a:cs typeface="+mn-cs"/>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black"/>
                </a:solidFill>
                <a:effectLst/>
                <a:uLnTx/>
                <a:uFillTx/>
                <a:latin typeface="Stone Sans ITC TT"/>
                <a:ea typeface="+mn-ea"/>
                <a:cs typeface="+mn-cs"/>
              </a:rPr>
              <a:t>Unique_Item_Requests</a:t>
            </a:r>
            <a:r>
              <a:rPr kumimoji="0" lang="en-GB" sz="2400" b="0" i="1" u="none" strike="noStrike" kern="1200" cap="none" spc="0" normalizeH="0" baseline="0" noProof="0" dirty="0">
                <a:ln>
                  <a:noFill/>
                </a:ln>
                <a:solidFill>
                  <a:prstClr val="black"/>
                </a:solidFill>
                <a:effectLst/>
                <a:uLnTx/>
                <a:uFillTx/>
                <a:latin typeface="Stone Sans ITC TT"/>
                <a:ea typeface="+mn-ea"/>
                <a:cs typeface="+mn-cs"/>
              </a:rPr>
              <a:t>: </a:t>
            </a:r>
            <a:r>
              <a:rPr kumimoji="0" lang="en-GB" sz="2400" b="1" i="1" u="none" strike="noStrike" kern="1200" cap="none" spc="0" normalizeH="0" baseline="0" noProof="0" dirty="0">
                <a:ln>
                  <a:noFill/>
                </a:ln>
                <a:solidFill>
                  <a:srgbClr val="C00000"/>
                </a:solidFill>
                <a:effectLst/>
                <a:uLnTx/>
                <a:uFillTx/>
                <a:latin typeface="Stone Sans ITC TT"/>
                <a:ea typeface="+mn-ea"/>
                <a:cs typeface="+mn-cs"/>
              </a:rPr>
              <a: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err="1">
                <a:ln>
                  <a:noFill/>
                </a:ln>
                <a:solidFill>
                  <a:prstClr val="black"/>
                </a:solidFill>
                <a:effectLst/>
                <a:uLnTx/>
                <a:uFillTx/>
                <a:latin typeface="Stone Sans ITC TT"/>
                <a:ea typeface="+mn-ea"/>
                <a:cs typeface="+mn-cs"/>
              </a:rPr>
              <a:t>Unique_Title_Requests</a:t>
            </a:r>
            <a:r>
              <a:rPr kumimoji="0" lang="en-GB" sz="2400" b="0" i="1" u="none" strike="noStrike" kern="1200" cap="none" spc="0" normalizeH="0" baseline="0" noProof="0" dirty="0">
                <a:ln>
                  <a:noFill/>
                </a:ln>
                <a:solidFill>
                  <a:prstClr val="black"/>
                </a:solidFill>
                <a:effectLst/>
                <a:uLnTx/>
                <a:uFillTx/>
                <a:latin typeface="Stone Sans ITC TT"/>
                <a:ea typeface="+mn-ea"/>
                <a:cs typeface="+mn-cs"/>
              </a:rPr>
              <a:t>: </a:t>
            </a:r>
            <a:r>
              <a:rPr kumimoji="0" lang="en-GB" sz="2400" b="1" i="1" u="none" strike="noStrike" kern="1200" cap="none" spc="0" normalizeH="0" baseline="0" noProof="0" dirty="0">
                <a:ln>
                  <a:noFill/>
                </a:ln>
                <a:solidFill>
                  <a:srgbClr val="C00000"/>
                </a:solidFill>
                <a:effectLst/>
                <a:uLnTx/>
                <a:uFillTx/>
                <a:latin typeface="Stone Sans ITC TT"/>
                <a:ea typeface="+mn-ea"/>
                <a:cs typeface="+mn-cs"/>
              </a:rPr>
              <a:t>1</a:t>
            </a:r>
          </a:p>
        </p:txBody>
      </p:sp>
      <p:sp>
        <p:nvSpPr>
          <p:cNvPr id="9" name="TextBox 8">
            <a:extLst>
              <a:ext uri="{FF2B5EF4-FFF2-40B4-BE49-F238E27FC236}">
                <a16:creationId xmlns:a16="http://schemas.microsoft.com/office/drawing/2014/main" id="{3CFAE125-2886-4406-B063-57D19868DAF8}"/>
              </a:ext>
            </a:extLst>
          </p:cNvPr>
          <p:cNvSpPr txBox="1"/>
          <p:nvPr/>
        </p:nvSpPr>
        <p:spPr>
          <a:xfrm>
            <a:off x="4717840" y="5214292"/>
            <a:ext cx="395666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prstClr val="black"/>
                </a:solidFill>
                <a:effectLst/>
                <a:uLnTx/>
                <a:uFillTx/>
                <a:latin typeface="Stone Sans ITC TT"/>
                <a:ea typeface="+mn-ea"/>
                <a:cs typeface="+mn-cs"/>
              </a:rPr>
              <a:t>Where section type = chapter</a:t>
            </a:r>
          </a:p>
        </p:txBody>
      </p:sp>
      <p:sp>
        <p:nvSpPr>
          <p:cNvPr id="10" name="Title 1">
            <a:extLst>
              <a:ext uri="{FF2B5EF4-FFF2-40B4-BE49-F238E27FC236}">
                <a16:creationId xmlns:a16="http://schemas.microsoft.com/office/drawing/2014/main" id="{23B1E7CE-3CD6-4E9B-80F5-CFBEFBA4D088}"/>
              </a:ext>
            </a:extLst>
          </p:cNvPr>
          <p:cNvSpPr txBox="1">
            <a:spLocks/>
          </p:cNvSpPr>
          <p:nvPr/>
        </p:nvSpPr>
        <p:spPr bwMode="auto">
          <a:xfrm>
            <a:off x="611560" y="203362"/>
            <a:ext cx="734377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Stone Sans ITC TT" pitchFamily="2" charset="0"/>
              </a:defRPr>
            </a:lvl2pPr>
            <a:lvl3pPr algn="ctr" rtl="0" eaLnBrk="1" fontAlgn="base" hangingPunct="1">
              <a:spcBef>
                <a:spcPct val="0"/>
              </a:spcBef>
              <a:spcAft>
                <a:spcPct val="0"/>
              </a:spcAft>
              <a:defRPr sz="3600">
                <a:solidFill>
                  <a:srgbClr val="003399"/>
                </a:solidFill>
                <a:latin typeface="Stone Sans ITC TT" pitchFamily="2" charset="0"/>
              </a:defRPr>
            </a:lvl3pPr>
            <a:lvl4pPr algn="ctr" rtl="0" eaLnBrk="1" fontAlgn="base" hangingPunct="1">
              <a:spcBef>
                <a:spcPct val="0"/>
              </a:spcBef>
              <a:spcAft>
                <a:spcPct val="0"/>
              </a:spcAft>
              <a:defRPr sz="3600">
                <a:solidFill>
                  <a:srgbClr val="003399"/>
                </a:solidFill>
                <a:latin typeface="Stone Sans ITC TT" pitchFamily="2" charset="0"/>
              </a:defRPr>
            </a:lvl4pPr>
            <a:lvl5pPr algn="ctr" rtl="0" eaLnBrk="1" fontAlgn="base" hangingPunct="1">
              <a:spcBef>
                <a:spcPct val="0"/>
              </a:spcBef>
              <a:spcAft>
                <a:spcPct val="0"/>
              </a:spcAft>
              <a:defRPr sz="3600">
                <a:solidFill>
                  <a:srgbClr val="003399"/>
                </a:solidFill>
                <a:latin typeface="Stone Sans ITC TT" pitchFamily="2" charset="0"/>
              </a:defRPr>
            </a:lvl5pPr>
            <a:lvl6pPr marL="457200" algn="ctr" rtl="0" eaLnBrk="1" fontAlgn="base" hangingPunct="1">
              <a:spcBef>
                <a:spcPct val="0"/>
              </a:spcBef>
              <a:spcAft>
                <a:spcPct val="0"/>
              </a:spcAft>
              <a:defRPr sz="3600">
                <a:solidFill>
                  <a:srgbClr val="003399"/>
                </a:solidFill>
                <a:latin typeface="Stone Sans ITC TT" pitchFamily="2" charset="0"/>
              </a:defRPr>
            </a:lvl6pPr>
            <a:lvl7pPr marL="914400" algn="ctr" rtl="0" eaLnBrk="1" fontAlgn="base" hangingPunct="1">
              <a:spcBef>
                <a:spcPct val="0"/>
              </a:spcBef>
              <a:spcAft>
                <a:spcPct val="0"/>
              </a:spcAft>
              <a:defRPr sz="3600">
                <a:solidFill>
                  <a:srgbClr val="003399"/>
                </a:solidFill>
                <a:latin typeface="Stone Sans ITC TT" pitchFamily="2" charset="0"/>
              </a:defRPr>
            </a:lvl7pPr>
            <a:lvl8pPr marL="1371600" algn="ctr" rtl="0" eaLnBrk="1" fontAlgn="base" hangingPunct="1">
              <a:spcBef>
                <a:spcPct val="0"/>
              </a:spcBef>
              <a:spcAft>
                <a:spcPct val="0"/>
              </a:spcAft>
              <a:defRPr sz="3600">
                <a:solidFill>
                  <a:srgbClr val="003399"/>
                </a:solidFill>
                <a:latin typeface="Stone Sans ITC TT" pitchFamily="2" charset="0"/>
              </a:defRPr>
            </a:lvl8pPr>
            <a:lvl9pPr marL="1828800" algn="ctr" rtl="0" eaLnBrk="1" fontAlgn="base" hangingPunct="1">
              <a:spcBef>
                <a:spcPct val="0"/>
              </a:spcBef>
              <a:spcAft>
                <a:spcPct val="0"/>
              </a:spcAft>
              <a:defRPr sz="3600">
                <a:solidFill>
                  <a:srgbClr val="003399"/>
                </a:solidFill>
                <a:latin typeface="Stone Sans ITC TT" pitchFamily="2" charset="0"/>
              </a:defRPr>
            </a:lvl9pPr>
          </a:lstStyle>
          <a:p>
            <a:r>
              <a:rPr lang="en-GB" altLang="en-US" sz="4200" b="1" kern="0" dirty="0">
                <a:solidFill>
                  <a:srgbClr val="002060"/>
                </a:solidFill>
              </a:rPr>
              <a:t>Improvements with Release 5</a:t>
            </a:r>
          </a:p>
          <a:p>
            <a:r>
              <a:rPr lang="en-GB" altLang="en-US" sz="3200" b="1" kern="0" dirty="0">
                <a:solidFill>
                  <a:srgbClr val="002060"/>
                </a:solidFill>
              </a:rPr>
              <a:t>eBooks Example</a:t>
            </a:r>
          </a:p>
        </p:txBody>
      </p:sp>
    </p:spTree>
    <p:extLst>
      <p:ext uri="{BB962C8B-B14F-4D97-AF65-F5344CB8AC3E}">
        <p14:creationId xmlns:p14="http://schemas.microsoft.com/office/powerpoint/2010/main" val="2892332160"/>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899AAC-8E7A-4802-BFFB-B7724E231F0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A4217-1DB1-4E92-AF7F-D6C6BA93EF4E}" type="slidenum">
              <a:rPr kumimoji="0" lang="en-US" sz="1400" b="1" i="0" u="none" strike="noStrike" kern="1200" cap="none" spc="0" normalizeH="0" baseline="0" noProof="0" smtClean="0">
                <a:ln>
                  <a:noFill/>
                </a:ln>
                <a:solidFill>
                  <a:srgbClr val="003399"/>
                </a:solidFill>
                <a:effectLst/>
                <a:uLnTx/>
                <a:uFillTx/>
                <a:latin typeface="Stone Sans ITC T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dirty="0">
              <a:ln>
                <a:noFill/>
              </a:ln>
              <a:solidFill>
                <a:srgbClr val="003399"/>
              </a:solidFill>
              <a:effectLst/>
              <a:uLnTx/>
              <a:uFillTx/>
              <a:latin typeface="Stone Sans ITC TT"/>
              <a:ea typeface="+mn-ea"/>
              <a:cs typeface="+mn-cs"/>
            </a:endParaRPr>
          </a:p>
        </p:txBody>
      </p:sp>
      <p:sp>
        <p:nvSpPr>
          <p:cNvPr id="9" name="TextBox 8">
            <a:extLst>
              <a:ext uri="{FF2B5EF4-FFF2-40B4-BE49-F238E27FC236}">
                <a16:creationId xmlns:a16="http://schemas.microsoft.com/office/drawing/2014/main" id="{FF2BD779-DEB5-4C96-B97C-704C1F307269}"/>
              </a:ext>
            </a:extLst>
          </p:cNvPr>
          <p:cNvSpPr txBox="1"/>
          <p:nvPr/>
        </p:nvSpPr>
        <p:spPr>
          <a:xfrm>
            <a:off x="755576" y="1340768"/>
            <a:ext cx="7848674" cy="397031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800" b="1" i="0" u="none" strike="noStrike" kern="1200" cap="none" spc="0" normalizeH="0" baseline="0" noProof="0" dirty="0">
                <a:ln>
                  <a:noFill/>
                </a:ln>
                <a:solidFill>
                  <a:prstClr val="black"/>
                </a:solidFill>
                <a:effectLst/>
                <a:uLnTx/>
                <a:uFillTx/>
                <a:latin typeface="Stone Sans ITC TT"/>
                <a:ea typeface="+mn-ea"/>
                <a:cs typeface="+mn-cs"/>
              </a:rPr>
              <a:t>Terminology:</a:t>
            </a:r>
          </a:p>
          <a:p>
            <a:pPr marL="285750" indent="-285750" fontAlgn="auto">
              <a:spcBef>
                <a:spcPts val="0"/>
              </a:spcBef>
              <a:spcAft>
                <a:spcPts val="0"/>
              </a:spcAft>
              <a:buFont typeface="Arial" panose="020B0604020202020204" pitchFamily="34" charset="0"/>
              <a:buChar char="•"/>
              <a:defRPr/>
            </a:pPr>
            <a:r>
              <a:rPr lang="en-GB" sz="2800" u="sng" dirty="0">
                <a:solidFill>
                  <a:prstClr val="black"/>
                </a:solidFill>
                <a:latin typeface="Stone Sans ITC TT"/>
                <a:cs typeface="+mn-cs"/>
              </a:rPr>
              <a:t>R</a:t>
            </a:r>
            <a:r>
              <a:rPr kumimoji="0" lang="en-GB" sz="2800" b="0" i="0" u="sng" strike="noStrike" kern="1200" cap="none" spc="0" normalizeH="0" baseline="0" noProof="0" dirty="0" err="1">
                <a:ln>
                  <a:noFill/>
                </a:ln>
                <a:solidFill>
                  <a:prstClr val="black"/>
                </a:solidFill>
                <a:effectLst/>
                <a:uLnTx/>
                <a:uFillTx/>
                <a:latin typeface="Stone Sans ITC TT"/>
                <a:ea typeface="+mn-ea"/>
                <a:cs typeface="+mn-cs"/>
              </a:rPr>
              <a:t>equests</a:t>
            </a:r>
            <a:r>
              <a:rPr kumimoji="0" lang="en-GB" sz="2800" b="0" i="0" u="none" strike="noStrike" kern="1200" cap="none" spc="0" normalizeH="0" baseline="0" noProof="0" dirty="0">
                <a:ln>
                  <a:noFill/>
                </a:ln>
                <a:solidFill>
                  <a:prstClr val="black"/>
                </a:solidFill>
                <a:effectLst/>
                <a:uLnTx/>
                <a:uFillTx/>
                <a:latin typeface="Stone Sans ITC TT"/>
                <a:ea typeface="+mn-ea"/>
                <a:cs typeface="+mn-cs"/>
              </a:rPr>
              <a:t> - </a:t>
            </a:r>
            <a:r>
              <a:rPr kumimoji="0" lang="en-GB" sz="2800" b="0" u="none" strike="noStrike" kern="1200" cap="none" spc="0" normalizeH="0" baseline="0" noProof="0" dirty="0">
                <a:ln>
                  <a:noFill/>
                </a:ln>
                <a:solidFill>
                  <a:prstClr val="black"/>
                </a:solidFill>
                <a:effectLst/>
                <a:uLnTx/>
                <a:uFillTx/>
                <a:latin typeface="Stone Sans ITC TT"/>
                <a:ea typeface="+mn-ea"/>
                <a:cs typeface="+mn-cs"/>
              </a:rPr>
              <a:t>viewing or downloading full content</a:t>
            </a:r>
          </a:p>
          <a:p>
            <a:pPr fontAlgn="auto">
              <a:spcBef>
                <a:spcPts val="0"/>
              </a:spcBef>
              <a:spcAft>
                <a:spcPts val="0"/>
              </a:spcAft>
              <a:defRPr/>
            </a:pPr>
            <a:endParaRPr kumimoji="0" lang="en-GB" sz="2800" b="0" i="0" u="none" strike="noStrike" kern="1200" cap="none" spc="0" normalizeH="0" baseline="0" noProof="0" dirty="0">
              <a:ln>
                <a:noFill/>
              </a:ln>
              <a:solidFill>
                <a:prstClr val="black"/>
              </a:solidFill>
              <a:effectLst/>
              <a:uLnTx/>
              <a:uFillTx/>
              <a:latin typeface="Stone Sans ITC TT"/>
              <a:ea typeface="+mn-ea"/>
              <a:cs typeface="+mn-cs"/>
            </a:endParaRPr>
          </a:p>
          <a:p>
            <a:pPr marL="285750" indent="-285750" fontAlgn="auto">
              <a:spcBef>
                <a:spcPts val="0"/>
              </a:spcBef>
              <a:spcAft>
                <a:spcPts val="0"/>
              </a:spcAft>
              <a:buFont typeface="Arial" panose="020B0604020202020204" pitchFamily="34" charset="0"/>
              <a:buChar char="•"/>
              <a:defRPr/>
            </a:pPr>
            <a:r>
              <a:rPr kumimoji="0" lang="en-GB" sz="2800" b="0" i="0" u="sng" strike="noStrike" kern="1200" cap="none" spc="0" normalizeH="0" baseline="0" noProof="0" dirty="0">
                <a:ln>
                  <a:noFill/>
                </a:ln>
                <a:solidFill>
                  <a:prstClr val="black"/>
                </a:solidFill>
                <a:effectLst/>
                <a:uLnTx/>
                <a:uFillTx/>
                <a:latin typeface="Stone Sans ITC TT"/>
                <a:ea typeface="+mn-ea"/>
                <a:cs typeface="+mn-cs"/>
              </a:rPr>
              <a:t>Investigations</a:t>
            </a:r>
            <a:r>
              <a:rPr kumimoji="0" lang="en-GB" sz="2800" b="0" i="0" u="none" strike="noStrike" kern="1200" cap="none" spc="0" normalizeH="0" baseline="0" noProof="0" dirty="0">
                <a:ln>
                  <a:noFill/>
                </a:ln>
                <a:solidFill>
                  <a:prstClr val="black"/>
                </a:solidFill>
                <a:effectLst/>
                <a:uLnTx/>
                <a:uFillTx/>
                <a:latin typeface="Stone Sans ITC TT"/>
                <a:ea typeface="+mn-ea"/>
                <a:cs typeface="+mn-cs"/>
              </a:rPr>
              <a:t> - </a:t>
            </a:r>
            <a:r>
              <a:rPr kumimoji="0" lang="en-GB" sz="2800" b="0" u="none" strike="noStrike" kern="1200" cap="none" spc="0" normalizeH="0" baseline="0" noProof="0" dirty="0">
                <a:ln>
                  <a:noFill/>
                </a:ln>
                <a:solidFill>
                  <a:prstClr val="black"/>
                </a:solidFill>
                <a:effectLst/>
                <a:uLnTx/>
                <a:uFillTx/>
                <a:latin typeface="Stone Sans ITC TT"/>
                <a:ea typeface="+mn-ea"/>
                <a:cs typeface="+mn-cs"/>
              </a:rPr>
              <a:t>actions in relation to a content item or title, including requests</a:t>
            </a:r>
          </a:p>
          <a:p>
            <a:pPr fontAlgn="auto">
              <a:spcBef>
                <a:spcPts val="0"/>
              </a:spcBef>
              <a:spcAft>
                <a:spcPts val="0"/>
              </a:spcAft>
              <a:defRPr/>
            </a:pPr>
            <a:endParaRPr kumimoji="0" lang="en-GB" sz="2800" b="0" i="0" u="none" strike="noStrike" kern="1200" cap="none" spc="0" normalizeH="0" baseline="0" noProof="0" dirty="0">
              <a:ln>
                <a:noFill/>
              </a:ln>
              <a:solidFill>
                <a:prstClr val="black"/>
              </a:solidFill>
              <a:effectLst/>
              <a:uLnTx/>
              <a:uFillTx/>
              <a:latin typeface="Stone Sans ITC TT"/>
              <a:ea typeface="+mn-ea"/>
              <a:cs typeface="+mn-cs"/>
            </a:endParaRPr>
          </a:p>
          <a:p>
            <a:pPr marR="0" lvl="0" algn="l" defTabSz="914400" rtl="0" eaLnBrk="1" fontAlgn="auto" latinLnBrk="0" hangingPunct="1">
              <a:lnSpc>
                <a:spcPct val="100000"/>
              </a:lnSpc>
              <a:spcBef>
                <a:spcPts val="0"/>
              </a:spcBef>
              <a:spcAft>
                <a:spcPts val="0"/>
              </a:spcAft>
              <a:buClrTx/>
              <a:buSzTx/>
              <a:tabLst/>
              <a:defRPr/>
            </a:pPr>
            <a:r>
              <a:rPr kumimoji="0" lang="en-GB" sz="2800" b="1" i="0" u="none" strike="noStrike" kern="1200" cap="none" spc="0" normalizeH="0" baseline="0" noProof="0" dirty="0">
                <a:ln>
                  <a:noFill/>
                </a:ln>
                <a:solidFill>
                  <a:prstClr val="black"/>
                </a:solidFill>
                <a:effectLst/>
                <a:uLnTx/>
                <a:uFillTx/>
                <a:latin typeface="Stone Sans ITC TT"/>
                <a:ea typeface="+mn-ea"/>
                <a:cs typeface="+mn-cs"/>
              </a:rPr>
              <a:t>Master reports: </a:t>
            </a:r>
          </a:p>
          <a:p>
            <a:pPr marL="285750" indent="-285750" fontAlgn="auto">
              <a:spcBef>
                <a:spcPts val="0"/>
              </a:spcBef>
              <a:spcAft>
                <a:spcPts val="0"/>
              </a:spcAft>
              <a:buFont typeface="Arial" panose="020B0604020202020204" pitchFamily="34" charset="0"/>
              <a:buChar char="•"/>
              <a:defRPr/>
            </a:pPr>
            <a:r>
              <a:rPr kumimoji="0" lang="en-GB" sz="2800" b="0" i="0" u="none" strike="noStrike" kern="1200" cap="none" spc="0" normalizeH="0" baseline="0" noProof="0" dirty="0">
                <a:ln>
                  <a:noFill/>
                </a:ln>
                <a:solidFill>
                  <a:prstClr val="black"/>
                </a:solidFill>
                <a:effectLst/>
                <a:uLnTx/>
                <a:uFillTx/>
                <a:latin typeface="Stone Sans ITC TT"/>
                <a:ea typeface="+mn-ea"/>
                <a:cs typeface="+mn-cs"/>
              </a:rPr>
              <a:t>filter and configure reports to create customised views</a:t>
            </a:r>
            <a:endParaRPr kumimoji="0" lang="en-GB" sz="2800" b="1" i="0" u="none" strike="noStrike" kern="1200" cap="none" spc="0" normalizeH="0" baseline="0" noProof="0" dirty="0">
              <a:ln>
                <a:noFill/>
              </a:ln>
              <a:solidFill>
                <a:prstClr val="black"/>
              </a:solidFill>
              <a:effectLst/>
              <a:uLnTx/>
              <a:uFillTx/>
              <a:latin typeface="Stone Sans ITC TT"/>
              <a:ea typeface="+mn-ea"/>
              <a:cs typeface="+mn-cs"/>
            </a:endParaRPr>
          </a:p>
        </p:txBody>
      </p:sp>
      <p:sp>
        <p:nvSpPr>
          <p:cNvPr id="5" name="Title 1">
            <a:extLst>
              <a:ext uri="{FF2B5EF4-FFF2-40B4-BE49-F238E27FC236}">
                <a16:creationId xmlns:a16="http://schemas.microsoft.com/office/drawing/2014/main" id="{64D0611D-F7EB-4C6F-A717-231ABE3E7543}"/>
              </a:ext>
            </a:extLst>
          </p:cNvPr>
          <p:cNvSpPr txBox="1">
            <a:spLocks/>
          </p:cNvSpPr>
          <p:nvPr/>
        </p:nvSpPr>
        <p:spPr bwMode="auto">
          <a:xfrm>
            <a:off x="724694" y="-5680"/>
            <a:ext cx="734377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Stone Sans ITC TT" pitchFamily="2" charset="0"/>
              </a:defRPr>
            </a:lvl2pPr>
            <a:lvl3pPr algn="ctr" rtl="0" eaLnBrk="1" fontAlgn="base" hangingPunct="1">
              <a:spcBef>
                <a:spcPct val="0"/>
              </a:spcBef>
              <a:spcAft>
                <a:spcPct val="0"/>
              </a:spcAft>
              <a:defRPr sz="3600">
                <a:solidFill>
                  <a:srgbClr val="003399"/>
                </a:solidFill>
                <a:latin typeface="Stone Sans ITC TT" pitchFamily="2" charset="0"/>
              </a:defRPr>
            </a:lvl3pPr>
            <a:lvl4pPr algn="ctr" rtl="0" eaLnBrk="1" fontAlgn="base" hangingPunct="1">
              <a:spcBef>
                <a:spcPct val="0"/>
              </a:spcBef>
              <a:spcAft>
                <a:spcPct val="0"/>
              </a:spcAft>
              <a:defRPr sz="3600">
                <a:solidFill>
                  <a:srgbClr val="003399"/>
                </a:solidFill>
                <a:latin typeface="Stone Sans ITC TT" pitchFamily="2" charset="0"/>
              </a:defRPr>
            </a:lvl4pPr>
            <a:lvl5pPr algn="ctr" rtl="0" eaLnBrk="1" fontAlgn="base" hangingPunct="1">
              <a:spcBef>
                <a:spcPct val="0"/>
              </a:spcBef>
              <a:spcAft>
                <a:spcPct val="0"/>
              </a:spcAft>
              <a:defRPr sz="3600">
                <a:solidFill>
                  <a:srgbClr val="003399"/>
                </a:solidFill>
                <a:latin typeface="Stone Sans ITC TT" pitchFamily="2" charset="0"/>
              </a:defRPr>
            </a:lvl5pPr>
            <a:lvl6pPr marL="457200" algn="ctr" rtl="0" eaLnBrk="1" fontAlgn="base" hangingPunct="1">
              <a:spcBef>
                <a:spcPct val="0"/>
              </a:spcBef>
              <a:spcAft>
                <a:spcPct val="0"/>
              </a:spcAft>
              <a:defRPr sz="3600">
                <a:solidFill>
                  <a:srgbClr val="003399"/>
                </a:solidFill>
                <a:latin typeface="Stone Sans ITC TT" pitchFamily="2" charset="0"/>
              </a:defRPr>
            </a:lvl6pPr>
            <a:lvl7pPr marL="914400" algn="ctr" rtl="0" eaLnBrk="1" fontAlgn="base" hangingPunct="1">
              <a:spcBef>
                <a:spcPct val="0"/>
              </a:spcBef>
              <a:spcAft>
                <a:spcPct val="0"/>
              </a:spcAft>
              <a:defRPr sz="3600">
                <a:solidFill>
                  <a:srgbClr val="003399"/>
                </a:solidFill>
                <a:latin typeface="Stone Sans ITC TT" pitchFamily="2" charset="0"/>
              </a:defRPr>
            </a:lvl7pPr>
            <a:lvl8pPr marL="1371600" algn="ctr" rtl="0" eaLnBrk="1" fontAlgn="base" hangingPunct="1">
              <a:spcBef>
                <a:spcPct val="0"/>
              </a:spcBef>
              <a:spcAft>
                <a:spcPct val="0"/>
              </a:spcAft>
              <a:defRPr sz="3600">
                <a:solidFill>
                  <a:srgbClr val="003399"/>
                </a:solidFill>
                <a:latin typeface="Stone Sans ITC TT" pitchFamily="2" charset="0"/>
              </a:defRPr>
            </a:lvl8pPr>
            <a:lvl9pPr marL="1828800" algn="ctr" rtl="0" eaLnBrk="1" fontAlgn="base" hangingPunct="1">
              <a:spcBef>
                <a:spcPct val="0"/>
              </a:spcBef>
              <a:spcAft>
                <a:spcPct val="0"/>
              </a:spcAft>
              <a:defRPr sz="3600">
                <a:solidFill>
                  <a:srgbClr val="003399"/>
                </a:solidFill>
                <a:latin typeface="Stone Sans ITC TT" pitchFamily="2" charset="0"/>
              </a:defRPr>
            </a:lvl9pPr>
          </a:lstStyle>
          <a:p>
            <a:r>
              <a:rPr lang="en-GB" altLang="en-US" sz="4200" b="1" kern="0" dirty="0">
                <a:solidFill>
                  <a:srgbClr val="002060"/>
                </a:solidFill>
              </a:rPr>
              <a:t>Other Release 5 changes</a:t>
            </a:r>
            <a:endParaRPr lang="en-GB" altLang="en-US" sz="3200" b="1" kern="0" dirty="0">
              <a:solidFill>
                <a:srgbClr val="002060"/>
              </a:solidFill>
            </a:endParaRPr>
          </a:p>
        </p:txBody>
      </p:sp>
    </p:spTree>
    <p:extLst>
      <p:ext uri="{BB962C8B-B14F-4D97-AF65-F5344CB8AC3E}">
        <p14:creationId xmlns:p14="http://schemas.microsoft.com/office/powerpoint/2010/main" val="115166841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61543E-2DB0-483A-9FD8-ED7BE2C96A8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A4217-1DB1-4E92-AF7F-D6C6BA93EF4E}" type="slidenum">
              <a:rPr kumimoji="0" lang="en-US" sz="1400" b="1" i="0" u="none" strike="noStrike" kern="1200" cap="none" spc="0" normalizeH="0" baseline="0" noProof="0" smtClean="0">
                <a:ln>
                  <a:noFill/>
                </a:ln>
                <a:solidFill>
                  <a:srgbClr val="003399"/>
                </a:solidFill>
                <a:effectLst/>
                <a:uLnTx/>
                <a:uFillTx/>
                <a:latin typeface="Stone Sans ITC T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dirty="0">
              <a:ln>
                <a:noFill/>
              </a:ln>
              <a:solidFill>
                <a:srgbClr val="003399"/>
              </a:solidFill>
              <a:effectLst/>
              <a:uLnTx/>
              <a:uFillTx/>
              <a:latin typeface="Stone Sans ITC TT"/>
              <a:ea typeface="+mn-ea"/>
              <a:cs typeface="+mn-cs"/>
            </a:endParaRPr>
          </a:p>
        </p:txBody>
      </p:sp>
      <p:graphicFrame>
        <p:nvGraphicFramePr>
          <p:cNvPr id="6" name="Diagram 5">
            <a:extLst>
              <a:ext uri="{FF2B5EF4-FFF2-40B4-BE49-F238E27FC236}">
                <a16:creationId xmlns:a16="http://schemas.microsoft.com/office/drawing/2014/main" id="{0673AE15-E090-4311-8410-5F651F71224A}"/>
              </a:ext>
            </a:extLst>
          </p:cNvPr>
          <p:cNvGraphicFramePr/>
          <p:nvPr>
            <p:extLst/>
          </p:nvPr>
        </p:nvGraphicFramePr>
        <p:xfrm>
          <a:off x="1055688" y="1628800"/>
          <a:ext cx="750066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DA4DCE38-82A7-4C4E-A470-64C0ECECB15A}"/>
              </a:ext>
            </a:extLst>
          </p:cNvPr>
          <p:cNvSpPr txBox="1">
            <a:spLocks/>
          </p:cNvSpPr>
          <p:nvPr/>
        </p:nvSpPr>
        <p:spPr bwMode="auto">
          <a:xfrm>
            <a:off x="755576" y="3498"/>
            <a:ext cx="734377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Stone Sans ITC TT" pitchFamily="2" charset="0"/>
              </a:defRPr>
            </a:lvl2pPr>
            <a:lvl3pPr algn="ctr" rtl="0" eaLnBrk="1" fontAlgn="base" hangingPunct="1">
              <a:spcBef>
                <a:spcPct val="0"/>
              </a:spcBef>
              <a:spcAft>
                <a:spcPct val="0"/>
              </a:spcAft>
              <a:defRPr sz="3600">
                <a:solidFill>
                  <a:srgbClr val="003399"/>
                </a:solidFill>
                <a:latin typeface="Stone Sans ITC TT" pitchFamily="2" charset="0"/>
              </a:defRPr>
            </a:lvl3pPr>
            <a:lvl4pPr algn="ctr" rtl="0" eaLnBrk="1" fontAlgn="base" hangingPunct="1">
              <a:spcBef>
                <a:spcPct val="0"/>
              </a:spcBef>
              <a:spcAft>
                <a:spcPct val="0"/>
              </a:spcAft>
              <a:defRPr sz="3600">
                <a:solidFill>
                  <a:srgbClr val="003399"/>
                </a:solidFill>
                <a:latin typeface="Stone Sans ITC TT" pitchFamily="2" charset="0"/>
              </a:defRPr>
            </a:lvl4pPr>
            <a:lvl5pPr algn="ctr" rtl="0" eaLnBrk="1" fontAlgn="base" hangingPunct="1">
              <a:spcBef>
                <a:spcPct val="0"/>
              </a:spcBef>
              <a:spcAft>
                <a:spcPct val="0"/>
              </a:spcAft>
              <a:defRPr sz="3600">
                <a:solidFill>
                  <a:srgbClr val="003399"/>
                </a:solidFill>
                <a:latin typeface="Stone Sans ITC TT" pitchFamily="2" charset="0"/>
              </a:defRPr>
            </a:lvl5pPr>
            <a:lvl6pPr marL="457200" algn="ctr" rtl="0" eaLnBrk="1" fontAlgn="base" hangingPunct="1">
              <a:spcBef>
                <a:spcPct val="0"/>
              </a:spcBef>
              <a:spcAft>
                <a:spcPct val="0"/>
              </a:spcAft>
              <a:defRPr sz="3600">
                <a:solidFill>
                  <a:srgbClr val="003399"/>
                </a:solidFill>
                <a:latin typeface="Stone Sans ITC TT" pitchFamily="2" charset="0"/>
              </a:defRPr>
            </a:lvl6pPr>
            <a:lvl7pPr marL="914400" algn="ctr" rtl="0" eaLnBrk="1" fontAlgn="base" hangingPunct="1">
              <a:spcBef>
                <a:spcPct val="0"/>
              </a:spcBef>
              <a:spcAft>
                <a:spcPct val="0"/>
              </a:spcAft>
              <a:defRPr sz="3600">
                <a:solidFill>
                  <a:srgbClr val="003399"/>
                </a:solidFill>
                <a:latin typeface="Stone Sans ITC TT" pitchFamily="2" charset="0"/>
              </a:defRPr>
            </a:lvl7pPr>
            <a:lvl8pPr marL="1371600" algn="ctr" rtl="0" eaLnBrk="1" fontAlgn="base" hangingPunct="1">
              <a:spcBef>
                <a:spcPct val="0"/>
              </a:spcBef>
              <a:spcAft>
                <a:spcPct val="0"/>
              </a:spcAft>
              <a:defRPr sz="3600">
                <a:solidFill>
                  <a:srgbClr val="003399"/>
                </a:solidFill>
                <a:latin typeface="Stone Sans ITC TT" pitchFamily="2" charset="0"/>
              </a:defRPr>
            </a:lvl8pPr>
            <a:lvl9pPr marL="1828800" algn="ctr" rtl="0" eaLnBrk="1" fontAlgn="base" hangingPunct="1">
              <a:spcBef>
                <a:spcPct val="0"/>
              </a:spcBef>
              <a:spcAft>
                <a:spcPct val="0"/>
              </a:spcAft>
              <a:defRPr sz="3600">
                <a:solidFill>
                  <a:srgbClr val="003399"/>
                </a:solidFill>
                <a:latin typeface="Stone Sans ITC TT" pitchFamily="2" charset="0"/>
              </a:defRPr>
            </a:lvl9pPr>
          </a:lstStyle>
          <a:p>
            <a:r>
              <a:rPr lang="en-GB" altLang="en-US" sz="4200" b="1" kern="0" dirty="0">
                <a:solidFill>
                  <a:srgbClr val="002060"/>
                </a:solidFill>
              </a:rPr>
              <a:t>Transition between Releases</a:t>
            </a:r>
            <a:endParaRPr lang="en-GB" altLang="en-US" sz="3200" b="1" kern="0" dirty="0">
              <a:solidFill>
                <a:srgbClr val="002060"/>
              </a:solidFill>
            </a:endParaRPr>
          </a:p>
        </p:txBody>
      </p:sp>
    </p:spTree>
    <p:extLst>
      <p:ext uri="{BB962C8B-B14F-4D97-AF65-F5344CB8AC3E}">
        <p14:creationId xmlns:p14="http://schemas.microsoft.com/office/powerpoint/2010/main" val="741866126"/>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9213F5B-1F13-46D8-A369-370CFAA481B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A4217-1DB1-4E92-AF7F-D6C6BA93EF4E}" type="slidenum">
              <a:rPr kumimoji="0" lang="en-US" sz="1400" b="1" i="0" u="none" strike="noStrike" kern="1200" cap="none" spc="0" normalizeH="0" baseline="0" noProof="0" smtClean="0">
                <a:ln>
                  <a:noFill/>
                </a:ln>
                <a:solidFill>
                  <a:srgbClr val="003399"/>
                </a:solidFill>
                <a:effectLst/>
                <a:uLnTx/>
                <a:uFillTx/>
                <a:latin typeface="Stone Sans ITC T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1" i="0" u="none" strike="noStrike" kern="1200" cap="none" spc="0" normalizeH="0" baseline="0" noProof="0" dirty="0">
              <a:ln>
                <a:noFill/>
              </a:ln>
              <a:solidFill>
                <a:srgbClr val="003399"/>
              </a:solidFill>
              <a:effectLst/>
              <a:uLnTx/>
              <a:uFillTx/>
              <a:latin typeface="Stone Sans ITC TT"/>
              <a:ea typeface="+mn-ea"/>
              <a:cs typeface="+mn-cs"/>
            </a:endParaRPr>
          </a:p>
        </p:txBody>
      </p:sp>
      <p:graphicFrame>
        <p:nvGraphicFramePr>
          <p:cNvPr id="7" name="Table 6">
            <a:extLst>
              <a:ext uri="{FF2B5EF4-FFF2-40B4-BE49-F238E27FC236}">
                <a16:creationId xmlns:a16="http://schemas.microsoft.com/office/drawing/2014/main" id="{95DB6FD2-1DCE-446F-958D-0235FA213C37}"/>
              </a:ext>
            </a:extLst>
          </p:cNvPr>
          <p:cNvGraphicFramePr>
            <a:graphicFrameLocks noGrp="1"/>
          </p:cNvGraphicFramePr>
          <p:nvPr>
            <p:extLst>
              <p:ext uri="{D42A27DB-BD31-4B8C-83A1-F6EECF244321}">
                <p14:modId xmlns:p14="http://schemas.microsoft.com/office/powerpoint/2010/main" val="3992376486"/>
              </p:ext>
            </p:extLst>
          </p:nvPr>
        </p:nvGraphicFramePr>
        <p:xfrm>
          <a:off x="902388" y="1597979"/>
          <a:ext cx="7701861" cy="1950720"/>
        </p:xfrm>
        <a:graphic>
          <a:graphicData uri="http://schemas.openxmlformats.org/drawingml/2006/table">
            <a:tbl>
              <a:tblPr firstRow="1" bandRow="1">
                <a:tableStyleId>{5C22544A-7EE6-4342-B048-85BDC9FD1C3A}</a:tableStyleId>
              </a:tblPr>
              <a:tblGrid>
                <a:gridCol w="3741421">
                  <a:extLst>
                    <a:ext uri="{9D8B030D-6E8A-4147-A177-3AD203B41FA5}">
                      <a16:colId xmlns:a16="http://schemas.microsoft.com/office/drawing/2014/main" val="3321352928"/>
                    </a:ext>
                  </a:extLst>
                </a:gridCol>
                <a:gridCol w="216024">
                  <a:extLst>
                    <a:ext uri="{9D8B030D-6E8A-4147-A177-3AD203B41FA5}">
                      <a16:colId xmlns:a16="http://schemas.microsoft.com/office/drawing/2014/main" val="3111669120"/>
                    </a:ext>
                  </a:extLst>
                </a:gridCol>
                <a:gridCol w="3744416">
                  <a:extLst>
                    <a:ext uri="{9D8B030D-6E8A-4147-A177-3AD203B41FA5}">
                      <a16:colId xmlns:a16="http://schemas.microsoft.com/office/drawing/2014/main" val="75294775"/>
                    </a:ext>
                  </a:extLst>
                </a:gridCol>
              </a:tblGrid>
              <a:tr h="370840">
                <a:tc>
                  <a:txBody>
                    <a:bodyPr/>
                    <a:lstStyle/>
                    <a:p>
                      <a:r>
                        <a:rPr lang="en-GB" sz="2600" dirty="0"/>
                        <a:t>For Journals will you use:</a:t>
                      </a:r>
                    </a:p>
                  </a:txBody>
                  <a:tcPr/>
                </a:tc>
                <a:tc>
                  <a:txBody>
                    <a:bodyPr/>
                    <a:lstStyle/>
                    <a:p>
                      <a:endParaRPr lang="en-GB" sz="2600" dirty="0"/>
                    </a:p>
                  </a:txBody>
                  <a:tcPr>
                    <a:noFill/>
                  </a:tcPr>
                </a:tc>
                <a:tc>
                  <a:txBody>
                    <a:bodyPr/>
                    <a:lstStyle/>
                    <a:p>
                      <a:r>
                        <a:rPr lang="en-GB" sz="2600" dirty="0"/>
                        <a:t>For eBooks will you use:</a:t>
                      </a:r>
                    </a:p>
                  </a:txBody>
                  <a:tcPr/>
                </a:tc>
                <a:extLst>
                  <a:ext uri="{0D108BD9-81ED-4DB2-BD59-A6C34878D82A}">
                    <a16:rowId xmlns:a16="http://schemas.microsoft.com/office/drawing/2014/main" val="579100303"/>
                  </a:ext>
                </a:extLst>
              </a:tr>
              <a:tr h="370840">
                <a:tc>
                  <a:txBody>
                    <a:bodyPr/>
                    <a:lstStyle/>
                    <a:p>
                      <a:r>
                        <a:rPr lang="en-GB" sz="2600" b="0" dirty="0"/>
                        <a:t>- </a:t>
                      </a:r>
                      <a:r>
                        <a:rPr lang="en-GB" sz="2600" b="0" dirty="0" err="1"/>
                        <a:t>total_item_requests</a:t>
                      </a:r>
                      <a:endParaRPr lang="en-GB" sz="2600" b="0" dirty="0"/>
                    </a:p>
                  </a:txBody>
                  <a:tcPr/>
                </a:tc>
                <a:tc>
                  <a:txBody>
                    <a:bodyPr/>
                    <a:lstStyle/>
                    <a:p>
                      <a:endParaRPr lang="en-GB" sz="2600" b="0" dirty="0"/>
                    </a:p>
                  </a:txBody>
                  <a:tcPr>
                    <a:noFill/>
                  </a:tcPr>
                </a:tc>
                <a:tc>
                  <a:txBody>
                    <a:bodyPr/>
                    <a:lstStyle/>
                    <a:p>
                      <a:r>
                        <a:rPr lang="en-GB" sz="2600" b="0" dirty="0"/>
                        <a:t>- </a:t>
                      </a:r>
                      <a:r>
                        <a:rPr lang="en-GB" sz="2600" b="0" dirty="0" err="1"/>
                        <a:t>total_item_requests</a:t>
                      </a:r>
                      <a:endParaRPr lang="en-GB" sz="2600" b="0" dirty="0"/>
                    </a:p>
                  </a:txBody>
                  <a:tcPr/>
                </a:tc>
                <a:extLst>
                  <a:ext uri="{0D108BD9-81ED-4DB2-BD59-A6C34878D82A}">
                    <a16:rowId xmlns:a16="http://schemas.microsoft.com/office/drawing/2014/main" val="1724884804"/>
                  </a:ext>
                </a:extLst>
              </a:tr>
              <a:tr h="370840">
                <a:tc>
                  <a:txBody>
                    <a:bodyPr/>
                    <a:lstStyle/>
                    <a:p>
                      <a:r>
                        <a:rPr lang="en-GB" sz="2600" b="0" dirty="0"/>
                        <a:t>- </a:t>
                      </a:r>
                      <a:r>
                        <a:rPr lang="en-GB" sz="2600" b="0" dirty="0" err="1"/>
                        <a:t>unique_item_requests</a:t>
                      </a:r>
                      <a:endParaRPr lang="en-GB" sz="2600" b="0" dirty="0"/>
                    </a:p>
                  </a:txBody>
                  <a:tcPr/>
                </a:tc>
                <a:tc>
                  <a:txBody>
                    <a:bodyPr/>
                    <a:lstStyle/>
                    <a:p>
                      <a:endParaRPr lang="en-GB" sz="2600" b="0" dirty="0"/>
                    </a:p>
                  </a:txBody>
                  <a:tcPr>
                    <a:noFill/>
                  </a:tcPr>
                </a:tc>
                <a:tc>
                  <a:txBody>
                    <a:bodyPr/>
                    <a:lstStyle/>
                    <a:p>
                      <a:r>
                        <a:rPr lang="en-GB" sz="2600" b="0" dirty="0"/>
                        <a:t>- </a:t>
                      </a:r>
                      <a:r>
                        <a:rPr lang="en-GB" sz="2600" b="0" dirty="0" err="1"/>
                        <a:t>unique_title_requests</a:t>
                      </a:r>
                      <a:endParaRPr lang="en-GB" sz="2600" b="0" dirty="0"/>
                    </a:p>
                  </a:txBody>
                  <a:tcPr/>
                </a:tc>
                <a:extLst>
                  <a:ext uri="{0D108BD9-81ED-4DB2-BD59-A6C34878D82A}">
                    <a16:rowId xmlns:a16="http://schemas.microsoft.com/office/drawing/2014/main" val="3696981107"/>
                  </a:ext>
                </a:extLst>
              </a:tr>
              <a:tr h="370840">
                <a:tc>
                  <a:txBody>
                    <a:bodyPr/>
                    <a:lstStyle/>
                    <a:p>
                      <a:r>
                        <a:rPr lang="en-GB" sz="2600" b="0" dirty="0"/>
                        <a:t>- both</a:t>
                      </a:r>
                    </a:p>
                  </a:txBody>
                  <a:tcPr/>
                </a:tc>
                <a:tc>
                  <a:txBody>
                    <a:bodyPr/>
                    <a:lstStyle/>
                    <a:p>
                      <a:endParaRPr lang="en-GB" sz="2600" b="0" dirty="0"/>
                    </a:p>
                  </a:txBody>
                  <a:tcPr>
                    <a:noFill/>
                  </a:tcPr>
                </a:tc>
                <a:tc>
                  <a:txBody>
                    <a:bodyPr/>
                    <a:lstStyle/>
                    <a:p>
                      <a:r>
                        <a:rPr lang="en-GB" sz="2600" b="0" dirty="0"/>
                        <a:t>- both</a:t>
                      </a:r>
                    </a:p>
                  </a:txBody>
                  <a:tcPr/>
                </a:tc>
                <a:extLst>
                  <a:ext uri="{0D108BD9-81ED-4DB2-BD59-A6C34878D82A}">
                    <a16:rowId xmlns:a16="http://schemas.microsoft.com/office/drawing/2014/main" val="4089299000"/>
                  </a:ext>
                </a:extLst>
              </a:tr>
            </a:tbl>
          </a:graphicData>
        </a:graphic>
      </p:graphicFrame>
      <p:sp>
        <p:nvSpPr>
          <p:cNvPr id="9" name="TextBox 8">
            <a:extLst>
              <a:ext uri="{FF2B5EF4-FFF2-40B4-BE49-F238E27FC236}">
                <a16:creationId xmlns:a16="http://schemas.microsoft.com/office/drawing/2014/main" id="{FE1BC8D7-A4A7-4E6C-8291-3B7EBAC331D0}"/>
              </a:ext>
            </a:extLst>
          </p:cNvPr>
          <p:cNvSpPr txBox="1"/>
          <p:nvPr/>
        </p:nvSpPr>
        <p:spPr>
          <a:xfrm>
            <a:off x="828982" y="3783814"/>
            <a:ext cx="7848674" cy="224676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2800" i="0" u="none" strike="noStrike" kern="1200" cap="none" spc="0" normalizeH="0" baseline="0" noProof="0" dirty="0">
                <a:ln>
                  <a:noFill/>
                </a:ln>
                <a:solidFill>
                  <a:prstClr val="black"/>
                </a:solidFill>
                <a:effectLst/>
                <a:uLnTx/>
                <a:uFillTx/>
                <a:latin typeface="Stone Sans ITC TT"/>
                <a:ea typeface="+mn-ea"/>
                <a:cs typeface="+mn-cs"/>
              </a:rPr>
              <a:t>Consider when using new metrics: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GB" sz="2800" dirty="0">
                <a:solidFill>
                  <a:prstClr val="black"/>
                </a:solidFill>
                <a:latin typeface="Stone Sans ITC TT"/>
                <a:cs typeface="+mn-cs"/>
              </a:rPr>
              <a:t>Re-baselining</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GB" sz="2800" dirty="0">
                <a:solidFill>
                  <a:prstClr val="black"/>
                </a:solidFill>
                <a:latin typeface="Stone Sans ITC TT"/>
                <a:cs typeface="+mn-cs"/>
              </a:rPr>
              <a:t>Informing senior stakeholders</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lang="en-GB" sz="2800" dirty="0">
              <a:solidFill>
                <a:prstClr val="black"/>
              </a:solidFill>
              <a:latin typeface="Stone Sans ITC TT"/>
              <a:cs typeface="+mn-cs"/>
            </a:endParaRPr>
          </a:p>
          <a:p>
            <a:pPr lvl="0" fontAlgn="auto">
              <a:spcBef>
                <a:spcPts val="0"/>
              </a:spcBef>
              <a:spcAft>
                <a:spcPts val="0"/>
              </a:spcAft>
              <a:defRPr/>
            </a:pPr>
            <a:r>
              <a:rPr lang="en-GB" sz="2800" dirty="0">
                <a:solidFill>
                  <a:prstClr val="black"/>
                </a:solidFill>
                <a:latin typeface="Stone Sans ITC TT"/>
                <a:cs typeface="+mn-cs"/>
              </a:rPr>
              <a:t>More on COUNTER: </a:t>
            </a:r>
            <a:r>
              <a:rPr lang="en-GB" sz="2800" dirty="0">
                <a:solidFill>
                  <a:prstClr val="black"/>
                </a:solidFill>
                <a:latin typeface="Stone Sans ITC TT"/>
                <a:cs typeface="+mn-cs"/>
                <a:hlinkClick r:id="rId3"/>
              </a:rPr>
              <a:t>https://www.projectcounter.org</a:t>
            </a:r>
            <a:r>
              <a:rPr lang="en-GB" sz="2800" dirty="0">
                <a:solidFill>
                  <a:prstClr val="black"/>
                </a:solidFill>
                <a:latin typeface="Stone Sans ITC TT"/>
                <a:cs typeface="+mn-cs"/>
              </a:rPr>
              <a:t> </a:t>
            </a:r>
          </a:p>
        </p:txBody>
      </p:sp>
      <p:sp>
        <p:nvSpPr>
          <p:cNvPr id="6" name="Title 1">
            <a:extLst>
              <a:ext uri="{FF2B5EF4-FFF2-40B4-BE49-F238E27FC236}">
                <a16:creationId xmlns:a16="http://schemas.microsoft.com/office/drawing/2014/main" id="{3A52BF78-3C4A-4A22-96C9-CE0EEE67D459}"/>
              </a:ext>
            </a:extLst>
          </p:cNvPr>
          <p:cNvSpPr txBox="1">
            <a:spLocks/>
          </p:cNvSpPr>
          <p:nvPr/>
        </p:nvSpPr>
        <p:spPr bwMode="auto">
          <a:xfrm>
            <a:off x="755576" y="57345"/>
            <a:ext cx="734377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Stone Sans ITC TT" pitchFamily="2" charset="0"/>
              </a:defRPr>
            </a:lvl2pPr>
            <a:lvl3pPr algn="ctr" rtl="0" eaLnBrk="1" fontAlgn="base" hangingPunct="1">
              <a:spcBef>
                <a:spcPct val="0"/>
              </a:spcBef>
              <a:spcAft>
                <a:spcPct val="0"/>
              </a:spcAft>
              <a:defRPr sz="3600">
                <a:solidFill>
                  <a:srgbClr val="003399"/>
                </a:solidFill>
                <a:latin typeface="Stone Sans ITC TT" pitchFamily="2" charset="0"/>
              </a:defRPr>
            </a:lvl3pPr>
            <a:lvl4pPr algn="ctr" rtl="0" eaLnBrk="1" fontAlgn="base" hangingPunct="1">
              <a:spcBef>
                <a:spcPct val="0"/>
              </a:spcBef>
              <a:spcAft>
                <a:spcPct val="0"/>
              </a:spcAft>
              <a:defRPr sz="3600">
                <a:solidFill>
                  <a:srgbClr val="003399"/>
                </a:solidFill>
                <a:latin typeface="Stone Sans ITC TT" pitchFamily="2" charset="0"/>
              </a:defRPr>
            </a:lvl4pPr>
            <a:lvl5pPr algn="ctr" rtl="0" eaLnBrk="1" fontAlgn="base" hangingPunct="1">
              <a:spcBef>
                <a:spcPct val="0"/>
              </a:spcBef>
              <a:spcAft>
                <a:spcPct val="0"/>
              </a:spcAft>
              <a:defRPr sz="3600">
                <a:solidFill>
                  <a:srgbClr val="003399"/>
                </a:solidFill>
                <a:latin typeface="Stone Sans ITC TT" pitchFamily="2" charset="0"/>
              </a:defRPr>
            </a:lvl5pPr>
            <a:lvl6pPr marL="457200" algn="ctr" rtl="0" eaLnBrk="1" fontAlgn="base" hangingPunct="1">
              <a:spcBef>
                <a:spcPct val="0"/>
              </a:spcBef>
              <a:spcAft>
                <a:spcPct val="0"/>
              </a:spcAft>
              <a:defRPr sz="3600">
                <a:solidFill>
                  <a:srgbClr val="003399"/>
                </a:solidFill>
                <a:latin typeface="Stone Sans ITC TT" pitchFamily="2" charset="0"/>
              </a:defRPr>
            </a:lvl6pPr>
            <a:lvl7pPr marL="914400" algn="ctr" rtl="0" eaLnBrk="1" fontAlgn="base" hangingPunct="1">
              <a:spcBef>
                <a:spcPct val="0"/>
              </a:spcBef>
              <a:spcAft>
                <a:spcPct val="0"/>
              </a:spcAft>
              <a:defRPr sz="3600">
                <a:solidFill>
                  <a:srgbClr val="003399"/>
                </a:solidFill>
                <a:latin typeface="Stone Sans ITC TT" pitchFamily="2" charset="0"/>
              </a:defRPr>
            </a:lvl7pPr>
            <a:lvl8pPr marL="1371600" algn="ctr" rtl="0" eaLnBrk="1" fontAlgn="base" hangingPunct="1">
              <a:spcBef>
                <a:spcPct val="0"/>
              </a:spcBef>
              <a:spcAft>
                <a:spcPct val="0"/>
              </a:spcAft>
              <a:defRPr sz="3600">
                <a:solidFill>
                  <a:srgbClr val="003399"/>
                </a:solidFill>
                <a:latin typeface="Stone Sans ITC TT" pitchFamily="2" charset="0"/>
              </a:defRPr>
            </a:lvl8pPr>
            <a:lvl9pPr marL="1828800" algn="ctr" rtl="0" eaLnBrk="1" fontAlgn="base" hangingPunct="1">
              <a:spcBef>
                <a:spcPct val="0"/>
              </a:spcBef>
              <a:spcAft>
                <a:spcPct val="0"/>
              </a:spcAft>
              <a:defRPr sz="3600">
                <a:solidFill>
                  <a:srgbClr val="003399"/>
                </a:solidFill>
                <a:latin typeface="Stone Sans ITC TT" pitchFamily="2" charset="0"/>
              </a:defRPr>
            </a:lvl9pPr>
          </a:lstStyle>
          <a:p>
            <a:r>
              <a:rPr lang="en-GB" altLang="en-US" sz="4200" b="1" kern="0" dirty="0">
                <a:solidFill>
                  <a:srgbClr val="002060"/>
                </a:solidFill>
              </a:rPr>
              <a:t>Preparing for the future</a:t>
            </a:r>
            <a:endParaRPr lang="en-GB" altLang="en-US" sz="3200" b="1" kern="0" dirty="0">
              <a:solidFill>
                <a:srgbClr val="002060"/>
              </a:solidFill>
            </a:endParaRPr>
          </a:p>
        </p:txBody>
      </p:sp>
    </p:spTree>
    <p:extLst>
      <p:ext uri="{BB962C8B-B14F-4D97-AF65-F5344CB8AC3E}">
        <p14:creationId xmlns:p14="http://schemas.microsoft.com/office/powerpoint/2010/main" val="366564100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191744" y="78257"/>
            <a:ext cx="8160941"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kern="0" dirty="0">
                <a:solidFill>
                  <a:srgbClr val="002060"/>
                </a:solidFill>
              </a:rPr>
              <a:t>Other means of capturing value</a:t>
            </a:r>
          </a:p>
        </p:txBody>
      </p:sp>
      <p:sp>
        <p:nvSpPr>
          <p:cNvPr id="7" name="TextBox 6">
            <a:extLst>
              <a:ext uri="{FF2B5EF4-FFF2-40B4-BE49-F238E27FC236}">
                <a16:creationId xmlns:a16="http://schemas.microsoft.com/office/drawing/2014/main" id="{B4D6132E-0395-46B4-8824-C14B6C06672D}"/>
              </a:ext>
            </a:extLst>
          </p:cNvPr>
          <p:cNvSpPr txBox="1"/>
          <p:nvPr/>
        </p:nvSpPr>
        <p:spPr>
          <a:xfrm rot="20679556">
            <a:off x="533851" y="1393145"/>
            <a:ext cx="2448272" cy="1200329"/>
          </a:xfrm>
          <a:prstGeom prst="rect">
            <a:avLst/>
          </a:prstGeom>
          <a:noFill/>
        </p:spPr>
        <p:txBody>
          <a:bodyPr wrap="square" rtlCol="0">
            <a:spAutoFit/>
          </a:bodyPr>
          <a:lstStyle/>
          <a:p>
            <a:pPr algn="ctr"/>
            <a:r>
              <a:rPr lang="en-GB" sz="3600" i="1" dirty="0">
                <a:latin typeface="+mn-lt"/>
              </a:rPr>
              <a:t>Entry &amp; ID Badge Data</a:t>
            </a:r>
          </a:p>
        </p:txBody>
      </p:sp>
      <p:sp>
        <p:nvSpPr>
          <p:cNvPr id="8" name="TextBox 7">
            <a:extLst>
              <a:ext uri="{FF2B5EF4-FFF2-40B4-BE49-F238E27FC236}">
                <a16:creationId xmlns:a16="http://schemas.microsoft.com/office/drawing/2014/main" id="{8C0C11E8-351D-475B-A0C5-C44DE3068E9C}"/>
              </a:ext>
            </a:extLst>
          </p:cNvPr>
          <p:cNvSpPr txBox="1"/>
          <p:nvPr/>
        </p:nvSpPr>
        <p:spPr>
          <a:xfrm rot="21212232">
            <a:off x="5635651" y="2524123"/>
            <a:ext cx="3188528" cy="1323439"/>
          </a:xfrm>
          <a:prstGeom prst="rect">
            <a:avLst/>
          </a:prstGeom>
          <a:noFill/>
        </p:spPr>
        <p:txBody>
          <a:bodyPr wrap="square" rtlCol="0">
            <a:spAutoFit/>
          </a:bodyPr>
          <a:lstStyle/>
          <a:p>
            <a:pPr algn="ctr"/>
            <a:r>
              <a:rPr lang="en-GB" sz="4000" i="1" dirty="0">
                <a:latin typeface="+mn-lt"/>
              </a:rPr>
              <a:t>Loans of physical books</a:t>
            </a:r>
          </a:p>
        </p:txBody>
      </p:sp>
      <p:sp>
        <p:nvSpPr>
          <p:cNvPr id="9" name="TextBox 8">
            <a:extLst>
              <a:ext uri="{FF2B5EF4-FFF2-40B4-BE49-F238E27FC236}">
                <a16:creationId xmlns:a16="http://schemas.microsoft.com/office/drawing/2014/main" id="{0BA4FCEE-B4B6-4E38-A5D4-09D6EE69A6C0}"/>
              </a:ext>
            </a:extLst>
          </p:cNvPr>
          <p:cNvSpPr txBox="1"/>
          <p:nvPr/>
        </p:nvSpPr>
        <p:spPr>
          <a:xfrm rot="21167885">
            <a:off x="1026262" y="4116610"/>
            <a:ext cx="2905588" cy="1200329"/>
          </a:xfrm>
          <a:prstGeom prst="rect">
            <a:avLst/>
          </a:prstGeom>
          <a:noFill/>
        </p:spPr>
        <p:txBody>
          <a:bodyPr wrap="square" rtlCol="0">
            <a:spAutoFit/>
          </a:bodyPr>
          <a:lstStyle/>
          <a:p>
            <a:pPr algn="ctr"/>
            <a:r>
              <a:rPr lang="en-GB" sz="3600" i="1" dirty="0">
                <a:latin typeface="+mn-lt"/>
              </a:rPr>
              <a:t>Number of active patrons</a:t>
            </a:r>
          </a:p>
        </p:txBody>
      </p:sp>
      <p:sp>
        <p:nvSpPr>
          <p:cNvPr id="10" name="Rectangle 9">
            <a:extLst>
              <a:ext uri="{FF2B5EF4-FFF2-40B4-BE49-F238E27FC236}">
                <a16:creationId xmlns:a16="http://schemas.microsoft.com/office/drawing/2014/main" id="{08746B9D-3842-4762-AFAF-B306541D32DE}"/>
              </a:ext>
            </a:extLst>
          </p:cNvPr>
          <p:cNvSpPr/>
          <p:nvPr/>
        </p:nvSpPr>
        <p:spPr>
          <a:xfrm rot="398367">
            <a:off x="1295619" y="3078792"/>
            <a:ext cx="3120278" cy="830997"/>
          </a:xfrm>
          <a:prstGeom prst="rect">
            <a:avLst/>
          </a:prstGeom>
        </p:spPr>
        <p:txBody>
          <a:bodyPr wrap="none">
            <a:spAutoFit/>
          </a:bodyPr>
          <a:lstStyle/>
          <a:p>
            <a:pPr algn="ctr"/>
            <a:r>
              <a:rPr lang="en-GB" i="1" dirty="0">
                <a:latin typeface="+mn-lt"/>
              </a:rPr>
              <a:t>Use of spaces</a:t>
            </a:r>
          </a:p>
          <a:p>
            <a:pPr algn="ctr"/>
            <a:r>
              <a:rPr lang="en-GB" i="1" dirty="0">
                <a:latin typeface="+mn-lt"/>
              </a:rPr>
              <a:t>(e.g. group study areas)</a:t>
            </a:r>
          </a:p>
        </p:txBody>
      </p:sp>
      <p:sp>
        <p:nvSpPr>
          <p:cNvPr id="11" name="Rectangle 10">
            <a:extLst>
              <a:ext uri="{FF2B5EF4-FFF2-40B4-BE49-F238E27FC236}">
                <a16:creationId xmlns:a16="http://schemas.microsoft.com/office/drawing/2014/main" id="{2473F03D-230D-4CD0-928E-C78CF0503319}"/>
              </a:ext>
            </a:extLst>
          </p:cNvPr>
          <p:cNvSpPr/>
          <p:nvPr/>
        </p:nvSpPr>
        <p:spPr>
          <a:xfrm rot="20862618">
            <a:off x="2686190" y="1746094"/>
            <a:ext cx="3312968" cy="1200329"/>
          </a:xfrm>
          <a:prstGeom prst="rect">
            <a:avLst/>
          </a:prstGeom>
        </p:spPr>
        <p:txBody>
          <a:bodyPr wrap="square">
            <a:spAutoFit/>
          </a:bodyPr>
          <a:lstStyle/>
          <a:p>
            <a:pPr algn="ctr"/>
            <a:r>
              <a:rPr lang="en-GB" i="1" dirty="0">
                <a:latin typeface="+mn-lt"/>
              </a:rPr>
              <a:t>Fulfilment of research requests from collection and IL</a:t>
            </a:r>
          </a:p>
        </p:txBody>
      </p:sp>
      <p:sp>
        <p:nvSpPr>
          <p:cNvPr id="12" name="Rectangle 11">
            <a:extLst>
              <a:ext uri="{FF2B5EF4-FFF2-40B4-BE49-F238E27FC236}">
                <a16:creationId xmlns:a16="http://schemas.microsoft.com/office/drawing/2014/main" id="{33614321-0EEC-4D35-92F3-F06269956FB6}"/>
              </a:ext>
            </a:extLst>
          </p:cNvPr>
          <p:cNvSpPr/>
          <p:nvPr/>
        </p:nvSpPr>
        <p:spPr>
          <a:xfrm rot="21012408">
            <a:off x="5976205" y="5483899"/>
            <a:ext cx="2507418" cy="830997"/>
          </a:xfrm>
          <a:prstGeom prst="rect">
            <a:avLst/>
          </a:prstGeom>
        </p:spPr>
        <p:txBody>
          <a:bodyPr wrap="none">
            <a:spAutoFit/>
          </a:bodyPr>
          <a:lstStyle/>
          <a:p>
            <a:r>
              <a:rPr lang="en-GB" i="1" dirty="0">
                <a:latin typeface="+mn-lt"/>
              </a:rPr>
              <a:t>Qualitative data </a:t>
            </a:r>
          </a:p>
          <a:p>
            <a:r>
              <a:rPr lang="en-GB" i="1" dirty="0">
                <a:latin typeface="+mn-lt"/>
              </a:rPr>
              <a:t>(stories, examples)</a:t>
            </a:r>
          </a:p>
        </p:txBody>
      </p:sp>
      <p:sp>
        <p:nvSpPr>
          <p:cNvPr id="13" name="Rectangle 12">
            <a:extLst>
              <a:ext uri="{FF2B5EF4-FFF2-40B4-BE49-F238E27FC236}">
                <a16:creationId xmlns:a16="http://schemas.microsoft.com/office/drawing/2014/main" id="{77ADE63F-4C04-4D66-A8E3-2372DA0C8B40}"/>
              </a:ext>
            </a:extLst>
          </p:cNvPr>
          <p:cNvSpPr/>
          <p:nvPr/>
        </p:nvSpPr>
        <p:spPr>
          <a:xfrm rot="443715">
            <a:off x="4335552" y="4078918"/>
            <a:ext cx="3345055" cy="1200329"/>
          </a:xfrm>
          <a:prstGeom prst="rect">
            <a:avLst/>
          </a:prstGeom>
        </p:spPr>
        <p:txBody>
          <a:bodyPr wrap="square">
            <a:spAutoFit/>
          </a:bodyPr>
          <a:lstStyle/>
          <a:p>
            <a:r>
              <a:rPr lang="en-GB" i="1" dirty="0">
                <a:latin typeface="+mn-lt"/>
              </a:rPr>
              <a:t>#Instruction sessions taught and students taught </a:t>
            </a:r>
          </a:p>
        </p:txBody>
      </p:sp>
      <p:sp>
        <p:nvSpPr>
          <p:cNvPr id="14" name="Rectangle 13">
            <a:extLst>
              <a:ext uri="{FF2B5EF4-FFF2-40B4-BE49-F238E27FC236}">
                <a16:creationId xmlns:a16="http://schemas.microsoft.com/office/drawing/2014/main" id="{F9784D94-8E26-4B69-8731-039B5A3C0BB2}"/>
              </a:ext>
            </a:extLst>
          </p:cNvPr>
          <p:cNvSpPr/>
          <p:nvPr/>
        </p:nvSpPr>
        <p:spPr>
          <a:xfrm rot="1233344">
            <a:off x="4039964" y="5795377"/>
            <a:ext cx="1815497" cy="461665"/>
          </a:xfrm>
          <a:prstGeom prst="rect">
            <a:avLst/>
          </a:prstGeom>
        </p:spPr>
        <p:txBody>
          <a:bodyPr wrap="none">
            <a:spAutoFit/>
          </a:bodyPr>
          <a:lstStyle/>
          <a:p>
            <a:r>
              <a:rPr lang="en-GB" i="1" dirty="0">
                <a:latin typeface="+mn-lt"/>
              </a:rPr>
              <a:t>Focus groups</a:t>
            </a:r>
          </a:p>
        </p:txBody>
      </p:sp>
      <p:sp>
        <p:nvSpPr>
          <p:cNvPr id="15" name="Rectangle 14">
            <a:extLst>
              <a:ext uri="{FF2B5EF4-FFF2-40B4-BE49-F238E27FC236}">
                <a16:creationId xmlns:a16="http://schemas.microsoft.com/office/drawing/2014/main" id="{C4B9BCB1-6662-48E1-9B5A-CF64A399F50B}"/>
              </a:ext>
            </a:extLst>
          </p:cNvPr>
          <p:cNvSpPr/>
          <p:nvPr/>
        </p:nvSpPr>
        <p:spPr>
          <a:xfrm>
            <a:off x="974514" y="5461970"/>
            <a:ext cx="2639896" cy="1200329"/>
          </a:xfrm>
          <a:prstGeom prst="rect">
            <a:avLst/>
          </a:prstGeom>
        </p:spPr>
        <p:txBody>
          <a:bodyPr wrap="square">
            <a:spAutoFit/>
          </a:bodyPr>
          <a:lstStyle/>
          <a:p>
            <a:pPr algn="ctr"/>
            <a:r>
              <a:rPr lang="en-GB" i="1" dirty="0">
                <a:latin typeface="+mn-lt"/>
              </a:rPr>
              <a:t>Effect of library usage on student GPA </a:t>
            </a:r>
          </a:p>
        </p:txBody>
      </p:sp>
      <p:sp>
        <p:nvSpPr>
          <p:cNvPr id="16" name="Rectangle 15">
            <a:extLst>
              <a:ext uri="{FF2B5EF4-FFF2-40B4-BE49-F238E27FC236}">
                <a16:creationId xmlns:a16="http://schemas.microsoft.com/office/drawing/2014/main" id="{7C3B1A72-EEE2-4D5F-986D-B531FF4E6661}"/>
              </a:ext>
            </a:extLst>
          </p:cNvPr>
          <p:cNvSpPr/>
          <p:nvPr/>
        </p:nvSpPr>
        <p:spPr>
          <a:xfrm>
            <a:off x="6156602" y="1316668"/>
            <a:ext cx="2825280" cy="1200329"/>
          </a:xfrm>
          <a:prstGeom prst="rect">
            <a:avLst/>
          </a:prstGeom>
        </p:spPr>
        <p:txBody>
          <a:bodyPr wrap="square">
            <a:spAutoFit/>
          </a:bodyPr>
          <a:lstStyle/>
          <a:p>
            <a:pPr algn="ctr"/>
            <a:r>
              <a:rPr lang="en-GB" i="1" dirty="0">
                <a:latin typeface="+mn-lt"/>
              </a:rPr>
              <a:t>Resource integration into course curriculum</a:t>
            </a:r>
          </a:p>
        </p:txBody>
      </p:sp>
    </p:spTree>
    <p:extLst>
      <p:ext uri="{BB962C8B-B14F-4D97-AF65-F5344CB8AC3E}">
        <p14:creationId xmlns:p14="http://schemas.microsoft.com/office/powerpoint/2010/main" val="367646439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5616" y="1376055"/>
            <a:ext cx="7496448" cy="5005273"/>
          </a:xfrm>
        </p:spPr>
      </p:pic>
      <p:sp>
        <p:nvSpPr>
          <p:cNvPr id="4" name="Title 1"/>
          <p:cNvSpPr txBox="1">
            <a:spLocks noGrp="1"/>
          </p:cNvSpPr>
          <p:nvPr>
            <p:ph type="title"/>
          </p:nvPr>
        </p:nvSpPr>
        <p:spPr bwMode="auto">
          <a:xfrm>
            <a:off x="1043608" y="260648"/>
            <a:ext cx="7045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dirty="0">
                <a:solidFill>
                  <a:srgbClr val="002060"/>
                </a:solidFill>
              </a:rPr>
              <a:t>Value in supporting research</a:t>
            </a:r>
            <a:endParaRPr lang="en-GB" altLang="en-US" sz="4200" b="1" kern="0" dirty="0">
              <a:solidFill>
                <a:srgbClr val="002060"/>
              </a:solidFill>
            </a:endParaRPr>
          </a:p>
        </p:txBody>
      </p:sp>
    </p:spTree>
    <p:extLst>
      <p:ext uri="{BB962C8B-B14F-4D97-AF65-F5344CB8AC3E}">
        <p14:creationId xmlns:p14="http://schemas.microsoft.com/office/powerpoint/2010/main" val="316867231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p:nvPr>
        </p:nvSpPr>
        <p:spPr bwMode="auto">
          <a:xfrm>
            <a:off x="179512" y="399895"/>
            <a:ext cx="8281541"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dirty="0">
                <a:solidFill>
                  <a:srgbClr val="002060"/>
                </a:solidFill>
              </a:rPr>
              <a:t>Demonstrating value to library </a:t>
            </a:r>
            <a:br>
              <a:rPr lang="en-GB" altLang="en-US" sz="4200" b="1" dirty="0">
                <a:solidFill>
                  <a:srgbClr val="002060"/>
                </a:solidFill>
              </a:rPr>
            </a:br>
            <a:r>
              <a:rPr lang="en-GB" altLang="en-US" sz="4200" b="1" dirty="0">
                <a:solidFill>
                  <a:srgbClr val="002060"/>
                </a:solidFill>
              </a:rPr>
              <a:t>users</a:t>
            </a:r>
            <a:endParaRPr lang="en-GB" altLang="en-US" sz="4200" b="1" kern="0" dirty="0">
              <a:solidFill>
                <a:srgbClr val="002060"/>
              </a:solidFill>
            </a:endParaRPr>
          </a:p>
        </p:txBody>
      </p:sp>
      <p:pic>
        <p:nvPicPr>
          <p:cNvPr id="3" name="Picture 2">
            <a:extLst>
              <a:ext uri="{FF2B5EF4-FFF2-40B4-BE49-F238E27FC236}">
                <a16:creationId xmlns:a16="http://schemas.microsoft.com/office/drawing/2014/main" id="{D6677214-E5FA-4290-A74E-8B525C2D6E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549012"/>
            <a:ext cx="4232560" cy="2821707"/>
          </a:xfrm>
          <a:prstGeom prst="rect">
            <a:avLst/>
          </a:prstGeom>
        </p:spPr>
      </p:pic>
      <p:sp>
        <p:nvSpPr>
          <p:cNvPr id="6" name="Content Placeholder 3">
            <a:extLst>
              <a:ext uri="{FF2B5EF4-FFF2-40B4-BE49-F238E27FC236}">
                <a16:creationId xmlns:a16="http://schemas.microsoft.com/office/drawing/2014/main" id="{6709F3EE-DF60-4D11-9CCF-3124CE7703C0}"/>
              </a:ext>
            </a:extLst>
          </p:cNvPr>
          <p:cNvSpPr txBox="1">
            <a:spLocks/>
          </p:cNvSpPr>
          <p:nvPr/>
        </p:nvSpPr>
        <p:spPr bwMode="auto">
          <a:xfrm>
            <a:off x="611560" y="1484784"/>
            <a:ext cx="7488832" cy="1723120"/>
          </a:xfrm>
          <a:prstGeom prst="wedgeRoundRectCallout">
            <a:avLst>
              <a:gd name="adj1" fmla="val -173"/>
              <a:gd name="adj2" fmla="val 137467"/>
              <a:gd name="adj3" fmla="val 16667"/>
            </a:avLst>
          </a:prstGeom>
          <a:solidFill>
            <a:srgbClr val="CC3300"/>
          </a:solidFill>
          <a:ln w="2540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algn="ctr">
              <a:buNone/>
            </a:pPr>
            <a:r>
              <a:rPr lang="en-US" sz="2000" b="1" i="1" dirty="0"/>
              <a:t>‘</a:t>
            </a:r>
            <a:r>
              <a:rPr lang="en-US" sz="1600" b="1" i="1" dirty="0"/>
              <a:t>My campus is growing, it’s diversifying, its metrics are soaring, everything is positive, but our readership is declining. We have more data now to assess the kind of resources that we have. There’s a marketing piece that’s obviously missing. But the libraries are packed and full, and all the channels are operating full-service…’</a:t>
            </a:r>
            <a:endParaRPr lang="en-GB" sz="1600" b="1" i="1" dirty="0"/>
          </a:p>
        </p:txBody>
      </p:sp>
    </p:spTree>
    <p:extLst>
      <p:ext uri="{BB962C8B-B14F-4D97-AF65-F5344CB8AC3E}">
        <p14:creationId xmlns:p14="http://schemas.microsoft.com/office/powerpoint/2010/main" val="307773871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1050" y="1125538"/>
            <a:ext cx="5473700" cy="5473700"/>
          </a:xfrm>
        </p:spPr>
      </p:pic>
      <p:sp>
        <p:nvSpPr>
          <p:cNvPr id="5" name="Title 1"/>
          <p:cNvSpPr txBox="1">
            <a:spLocks/>
          </p:cNvSpPr>
          <p:nvPr/>
        </p:nvSpPr>
        <p:spPr bwMode="auto">
          <a:xfrm>
            <a:off x="755576" y="116632"/>
            <a:ext cx="73437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kern="0" dirty="0">
                <a:solidFill>
                  <a:srgbClr val="002060"/>
                </a:solidFill>
              </a:rPr>
              <a:t>What is value?</a:t>
            </a:r>
          </a:p>
        </p:txBody>
      </p:sp>
    </p:spTree>
    <p:extLst>
      <p:ext uri="{BB962C8B-B14F-4D97-AF65-F5344CB8AC3E}">
        <p14:creationId xmlns:p14="http://schemas.microsoft.com/office/powerpoint/2010/main" val="248511678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0" y="188640"/>
            <a:ext cx="7811319"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b="1" kern="0" dirty="0">
                <a:solidFill>
                  <a:srgbClr val="002060"/>
                </a:solidFill>
              </a:rPr>
              <a:t>How do you know you are meeting expectations when there are gaps? </a:t>
            </a:r>
          </a:p>
        </p:txBody>
      </p:sp>
      <p:graphicFrame>
        <p:nvGraphicFramePr>
          <p:cNvPr id="12" name="Content Placeholder 11">
            <a:extLst>
              <a:ext uri="{FF2B5EF4-FFF2-40B4-BE49-F238E27FC236}">
                <a16:creationId xmlns:a16="http://schemas.microsoft.com/office/drawing/2014/main" id="{FFC0E79F-F850-4932-8E1E-A29D1B727EA6}"/>
              </a:ext>
            </a:extLst>
          </p:cNvPr>
          <p:cNvGraphicFramePr>
            <a:graphicFrameLocks noGrp="1"/>
          </p:cNvGraphicFramePr>
          <p:nvPr>
            <p:ph idx="1"/>
            <p:extLst>
              <p:ext uri="{D42A27DB-BD31-4B8C-83A1-F6EECF244321}">
                <p14:modId xmlns:p14="http://schemas.microsoft.com/office/powerpoint/2010/main" val="258263878"/>
              </p:ext>
            </p:extLst>
          </p:nvPr>
        </p:nvGraphicFramePr>
        <p:xfrm>
          <a:off x="1055688" y="908050"/>
          <a:ext cx="7772400" cy="547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96329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37" y="299692"/>
            <a:ext cx="7045325" cy="720725"/>
          </a:xfrm>
        </p:spPr>
        <p:txBody>
          <a:bodyPr/>
          <a:lstStyle/>
          <a:p>
            <a:r>
              <a:rPr lang="en-GB" altLang="en-US" b="1" dirty="0">
                <a:solidFill>
                  <a:srgbClr val="002060"/>
                </a:solidFill>
              </a:rPr>
              <a:t>Communicating value: understanding the audience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8008" y="1295604"/>
            <a:ext cx="5420296" cy="5229740"/>
          </a:xfrm>
        </p:spPr>
      </p:pic>
    </p:spTree>
    <p:extLst>
      <p:ext uri="{BB962C8B-B14F-4D97-AF65-F5344CB8AC3E}">
        <p14:creationId xmlns:p14="http://schemas.microsoft.com/office/powerpoint/2010/main" val="181698913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396552" y="236226"/>
            <a:ext cx="871296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100" b="1" kern="0" dirty="0">
                <a:solidFill>
                  <a:srgbClr val="002060"/>
                </a:solidFill>
              </a:rPr>
              <a:t>Communicating value: </a:t>
            </a:r>
            <a:r>
              <a:rPr lang="en-GB" altLang="en-US" sz="4150" b="1" kern="0" dirty="0">
                <a:solidFill>
                  <a:srgbClr val="002060"/>
                </a:solidFill>
              </a:rPr>
              <a:t>mediums of communication</a:t>
            </a:r>
          </a:p>
        </p:txBody>
      </p:sp>
      <p:sp>
        <p:nvSpPr>
          <p:cNvPr id="4" name="TextBox 3">
            <a:extLst>
              <a:ext uri="{FF2B5EF4-FFF2-40B4-BE49-F238E27FC236}">
                <a16:creationId xmlns:a16="http://schemas.microsoft.com/office/drawing/2014/main" id="{20B27E0F-32EE-49C0-A7A5-FF85EC9F405A}"/>
              </a:ext>
            </a:extLst>
          </p:cNvPr>
          <p:cNvSpPr txBox="1"/>
          <p:nvPr/>
        </p:nvSpPr>
        <p:spPr>
          <a:xfrm>
            <a:off x="793616" y="1268760"/>
            <a:ext cx="6984776" cy="830997"/>
          </a:xfrm>
          <a:prstGeom prst="rect">
            <a:avLst/>
          </a:prstGeom>
          <a:noFill/>
        </p:spPr>
        <p:txBody>
          <a:bodyPr wrap="square" rtlCol="0">
            <a:spAutoFit/>
          </a:bodyPr>
          <a:lstStyle/>
          <a:p>
            <a:r>
              <a:rPr lang="en-GB" b="1" dirty="0">
                <a:latin typeface="+mn-lt"/>
              </a:rPr>
              <a:t>How do librarians communicate the value of the library within an institution? </a:t>
            </a:r>
          </a:p>
        </p:txBody>
      </p:sp>
      <p:graphicFrame>
        <p:nvGraphicFramePr>
          <p:cNvPr id="8" name="Chart 7">
            <a:extLst>
              <a:ext uri="{FF2B5EF4-FFF2-40B4-BE49-F238E27FC236}">
                <a16:creationId xmlns:a16="http://schemas.microsoft.com/office/drawing/2014/main" id="{8F470B50-6DCF-4585-9F91-FF99394E3589}"/>
              </a:ext>
            </a:extLst>
          </p:cNvPr>
          <p:cNvGraphicFramePr/>
          <p:nvPr>
            <p:extLst>
              <p:ext uri="{D42A27DB-BD31-4B8C-83A1-F6EECF244321}">
                <p14:modId xmlns:p14="http://schemas.microsoft.com/office/powerpoint/2010/main" val="1714105388"/>
              </p:ext>
            </p:extLst>
          </p:nvPr>
        </p:nvGraphicFramePr>
        <p:xfrm>
          <a:off x="1115616" y="2291575"/>
          <a:ext cx="7344816" cy="4450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2537945"/>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bwMode="auto">
          <a:xfrm>
            <a:off x="-30882" y="404664"/>
            <a:ext cx="8172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kern="0" dirty="0">
                <a:solidFill>
                  <a:srgbClr val="002060"/>
                </a:solidFill>
              </a:rPr>
              <a:t>Communicating value to drive results:</a:t>
            </a:r>
          </a:p>
        </p:txBody>
      </p:sp>
      <p:sp>
        <p:nvSpPr>
          <p:cNvPr id="3" name="TextBox 2">
            <a:extLst>
              <a:ext uri="{FF2B5EF4-FFF2-40B4-BE49-F238E27FC236}">
                <a16:creationId xmlns:a16="http://schemas.microsoft.com/office/drawing/2014/main" id="{CEB68CBF-1F80-4DEC-868A-09FAD24356E3}"/>
              </a:ext>
            </a:extLst>
          </p:cNvPr>
          <p:cNvSpPr txBox="1"/>
          <p:nvPr/>
        </p:nvSpPr>
        <p:spPr>
          <a:xfrm>
            <a:off x="971600" y="1844824"/>
            <a:ext cx="7344816" cy="707886"/>
          </a:xfrm>
          <a:prstGeom prst="rect">
            <a:avLst/>
          </a:prstGeom>
          <a:noFill/>
        </p:spPr>
        <p:txBody>
          <a:bodyPr wrap="square" rtlCol="0">
            <a:spAutoFit/>
          </a:bodyPr>
          <a:lstStyle/>
          <a:p>
            <a:r>
              <a:rPr lang="en-GB" sz="2000" b="1" dirty="0">
                <a:latin typeface="+mn-lt"/>
              </a:rPr>
              <a:t>Have you ever used data as an evidence base to win funds for a new project in your institution?</a:t>
            </a:r>
          </a:p>
        </p:txBody>
      </p:sp>
      <p:graphicFrame>
        <p:nvGraphicFramePr>
          <p:cNvPr id="7" name="Chart 6">
            <a:extLst>
              <a:ext uri="{FF2B5EF4-FFF2-40B4-BE49-F238E27FC236}">
                <a16:creationId xmlns:a16="http://schemas.microsoft.com/office/drawing/2014/main" id="{437CF30A-1ABB-4FEE-84DA-E19B1A6B364C}"/>
              </a:ext>
            </a:extLst>
          </p:cNvPr>
          <p:cNvGraphicFramePr>
            <a:graphicFrameLocks/>
          </p:cNvGraphicFramePr>
          <p:nvPr>
            <p:extLst>
              <p:ext uri="{D42A27DB-BD31-4B8C-83A1-F6EECF244321}">
                <p14:modId xmlns:p14="http://schemas.microsoft.com/office/powerpoint/2010/main" val="1099919169"/>
              </p:ext>
            </p:extLst>
          </p:nvPr>
        </p:nvGraphicFramePr>
        <p:xfrm>
          <a:off x="1115616" y="2348880"/>
          <a:ext cx="6912768" cy="4222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3501140"/>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4213" y="1484784"/>
            <a:ext cx="4104456" cy="1944216"/>
          </a:xfrm>
          <a:prstGeom prst="wedgeRoundRect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fontAlgn="b">
              <a:buNone/>
              <a:defRPr/>
            </a:pPr>
            <a:r>
              <a:rPr lang="en-GB" sz="2000" b="1" i="1" dirty="0"/>
              <a:t>‘We recorded student feedback about library space: positive, negatives, ideas, needs; these drove changes to the library space.’</a:t>
            </a:r>
            <a:endParaRPr lang="en-US" sz="2000" b="1" i="1" dirty="0">
              <a:latin typeface="Microsoft Sans Serif"/>
            </a:endParaRPr>
          </a:p>
        </p:txBody>
      </p:sp>
      <p:sp>
        <p:nvSpPr>
          <p:cNvPr id="6" name="Title 1"/>
          <p:cNvSpPr txBox="1">
            <a:spLocks/>
          </p:cNvSpPr>
          <p:nvPr/>
        </p:nvSpPr>
        <p:spPr bwMode="auto">
          <a:xfrm>
            <a:off x="684213" y="260350"/>
            <a:ext cx="73437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kern="0" dirty="0">
                <a:solidFill>
                  <a:srgbClr val="002060"/>
                </a:solidFill>
              </a:rPr>
              <a:t>Communicating value to drive results</a:t>
            </a:r>
          </a:p>
        </p:txBody>
      </p:sp>
      <p:sp>
        <p:nvSpPr>
          <p:cNvPr id="7" name="Content Placeholder 3"/>
          <p:cNvSpPr txBox="1">
            <a:spLocks/>
          </p:cNvSpPr>
          <p:nvPr/>
        </p:nvSpPr>
        <p:spPr bwMode="auto">
          <a:xfrm>
            <a:off x="3707904" y="3861048"/>
            <a:ext cx="4104456" cy="1944216"/>
          </a:xfrm>
          <a:prstGeom prst="wedgeRoundRectCallout">
            <a:avLst/>
          </a:prstGeom>
          <a:solidFill>
            <a:srgbClr val="7030A0"/>
          </a:solidFill>
          <a:ln w="2540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marL="0" indent="0" fontAlgn="b">
              <a:buFontTx/>
              <a:buNone/>
              <a:defRPr/>
            </a:pPr>
            <a:r>
              <a:rPr lang="en-GB" sz="2000" b="1" i="1" dirty="0"/>
              <a:t>‘We know for instance that noise is a problem for us and we used student provided data to argue for more enclosed study spaces. ‘</a:t>
            </a:r>
            <a:endParaRPr lang="en-US" sz="2000" b="1" i="1" kern="0" dirty="0">
              <a:latin typeface="Microsoft Sans Serif"/>
            </a:endParaRPr>
          </a:p>
        </p:txBody>
      </p:sp>
    </p:spTree>
    <p:extLst>
      <p:ext uri="{BB962C8B-B14F-4D97-AF65-F5344CB8AC3E}">
        <p14:creationId xmlns:p14="http://schemas.microsoft.com/office/powerpoint/2010/main" val="387257056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2320" y="908050"/>
            <a:ext cx="5019136" cy="5473700"/>
          </a:xfrm>
        </p:spPr>
      </p:pic>
      <p:sp>
        <p:nvSpPr>
          <p:cNvPr id="4"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dirty="0">
                <a:solidFill>
                  <a:srgbClr val="002060"/>
                </a:solidFill>
              </a:rPr>
              <a:t>S</a:t>
            </a:r>
            <a:r>
              <a:rPr lang="en-GB" altLang="en-US" sz="4200" b="1" kern="0" dirty="0">
                <a:solidFill>
                  <a:srgbClr val="002060"/>
                </a:solidFill>
              </a:rPr>
              <a:t>tats into stories</a:t>
            </a:r>
          </a:p>
        </p:txBody>
      </p:sp>
    </p:spTree>
    <p:extLst>
      <p:ext uri="{BB962C8B-B14F-4D97-AF65-F5344CB8AC3E}">
        <p14:creationId xmlns:p14="http://schemas.microsoft.com/office/powerpoint/2010/main" val="270564924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688" y="1054100"/>
            <a:ext cx="7772400" cy="5181600"/>
          </a:xfrm>
        </p:spPr>
      </p:pic>
      <p:sp>
        <p:nvSpPr>
          <p:cNvPr id="4" name="Title 1"/>
          <p:cNvSpPr txBox="1">
            <a:spLocks/>
          </p:cNvSpPr>
          <p:nvPr/>
        </p:nvSpPr>
        <p:spPr bwMode="auto">
          <a:xfrm>
            <a:off x="755576" y="11651"/>
            <a:ext cx="7045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kern="0" dirty="0">
                <a:solidFill>
                  <a:srgbClr val="002060"/>
                </a:solidFill>
              </a:rPr>
              <a:t>Conclusion</a:t>
            </a:r>
          </a:p>
        </p:txBody>
      </p:sp>
    </p:spTree>
    <p:extLst>
      <p:ext uri="{BB962C8B-B14F-4D97-AF65-F5344CB8AC3E}">
        <p14:creationId xmlns:p14="http://schemas.microsoft.com/office/powerpoint/2010/main" val="925223027"/>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619596"/>
            <a:ext cx="8000504" cy="6049764"/>
          </a:xfrm>
        </p:spPr>
        <p:txBody>
          <a:bodyPr/>
          <a:lstStyle/>
          <a:p>
            <a:pPr marL="0" indent="0">
              <a:buNone/>
            </a:pPr>
            <a:r>
              <a:rPr lang="en-GB" sz="2000" b="1" dirty="0"/>
              <a:t>Thank you to: </a:t>
            </a:r>
          </a:p>
          <a:p>
            <a:pPr marL="0" indent="0">
              <a:buNone/>
            </a:pPr>
            <a:r>
              <a:rPr lang="en-GB" sz="1100" dirty="0"/>
              <a:t>INTERVIEWS</a:t>
            </a:r>
          </a:p>
          <a:p>
            <a:pPr marL="0" indent="0">
              <a:buNone/>
            </a:pPr>
            <a:r>
              <a:rPr lang="en-GB" sz="1100" dirty="0"/>
              <a:t>Jeffrey </a:t>
            </a:r>
            <a:r>
              <a:rPr lang="en-GB" sz="1100" dirty="0" err="1"/>
              <a:t>Matlak</a:t>
            </a:r>
            <a:r>
              <a:rPr lang="en-GB" sz="1100" dirty="0"/>
              <a:t>, Collection Development &amp; Electronic Resources Librarian, Western Illinois University</a:t>
            </a:r>
          </a:p>
          <a:p>
            <a:pPr marL="0" indent="0">
              <a:buNone/>
            </a:pPr>
            <a:r>
              <a:rPr lang="en-GB" sz="1100" dirty="0"/>
              <a:t>Mark </a:t>
            </a:r>
            <a:r>
              <a:rPr lang="en-GB" sz="1100" dirty="0" err="1"/>
              <a:t>McCallon</a:t>
            </a:r>
            <a:r>
              <a:rPr lang="en-GB" sz="1100" dirty="0"/>
              <a:t>, Associate Dean for Librarian Information Services, Abilene Christian University Library</a:t>
            </a:r>
          </a:p>
          <a:p>
            <a:pPr marL="0" indent="0">
              <a:buNone/>
            </a:pPr>
            <a:r>
              <a:rPr lang="en-GB" sz="1100" dirty="0"/>
              <a:t>Luke Swindler, Collections Management Officer (Davis Library), University of North Carolina Chapel Hill</a:t>
            </a:r>
          </a:p>
          <a:p>
            <a:pPr marL="0" indent="0">
              <a:buNone/>
            </a:pPr>
            <a:r>
              <a:rPr lang="en-GB" sz="1100" dirty="0"/>
              <a:t>Alison Scott, Associate University Librarian for Collections &amp; Scholarly Communication, University of California, Riverside</a:t>
            </a:r>
          </a:p>
          <a:p>
            <a:pPr marL="0" indent="0">
              <a:buNone/>
            </a:pPr>
            <a:r>
              <a:rPr lang="en-GB" sz="1100" dirty="0"/>
              <a:t>Maria </a:t>
            </a:r>
            <a:r>
              <a:rPr lang="en-GB" sz="1100" dirty="0" err="1"/>
              <a:t>Atilano</a:t>
            </a:r>
            <a:r>
              <a:rPr lang="en-GB" sz="1100" dirty="0"/>
              <a:t>, Marketing and Student Outreach Librarian, University of North Florida</a:t>
            </a:r>
          </a:p>
          <a:p>
            <a:pPr marL="0" indent="0">
              <a:buNone/>
            </a:pPr>
            <a:r>
              <a:rPr lang="en-GB" sz="1100" dirty="0"/>
              <a:t>Lisa Blackwell, Director of Library Services, Chamberlain University</a:t>
            </a:r>
          </a:p>
          <a:p>
            <a:pPr marL="0" indent="0">
              <a:buNone/>
            </a:pPr>
            <a:endParaRPr lang="en-GB" sz="1100" dirty="0"/>
          </a:p>
          <a:p>
            <a:pPr marL="0" indent="0">
              <a:buNone/>
            </a:pPr>
            <a:r>
              <a:rPr lang="en-GB" sz="1100" dirty="0"/>
              <a:t>ACRL CONFERENCE FOCUS GROUPS</a:t>
            </a:r>
          </a:p>
          <a:p>
            <a:pPr marL="0" indent="0">
              <a:buNone/>
            </a:pPr>
            <a:r>
              <a:rPr lang="en-GB" sz="1100" dirty="0"/>
              <a:t>Zoe </a:t>
            </a:r>
            <a:r>
              <a:rPr lang="en-GB" sz="1100" dirty="0" err="1"/>
              <a:t>Unno</a:t>
            </a:r>
            <a:r>
              <a:rPr lang="en-GB" sz="1100" dirty="0"/>
              <a:t>, Science and Engineering, University of Southern California</a:t>
            </a:r>
          </a:p>
          <a:p>
            <a:pPr marL="0" indent="0">
              <a:buNone/>
            </a:pPr>
            <a:r>
              <a:rPr lang="en-GB" sz="1100" dirty="0"/>
              <a:t>Jessica Whitmore, Archives Manager and Research Assistant, Mount St. Mary’s University</a:t>
            </a:r>
          </a:p>
          <a:p>
            <a:pPr marL="0" indent="0">
              <a:buNone/>
            </a:pPr>
            <a:r>
              <a:rPr lang="en-GB" sz="1100" dirty="0"/>
              <a:t>Charles Gallagher, Special Collections Librarian, Mount St. Mary’s University</a:t>
            </a:r>
          </a:p>
          <a:p>
            <a:pPr marL="0" indent="0">
              <a:buNone/>
            </a:pPr>
            <a:r>
              <a:rPr lang="en-GB" sz="1100" dirty="0"/>
              <a:t>Julie </a:t>
            </a:r>
            <a:r>
              <a:rPr lang="en-GB" sz="1100" dirty="0" err="1"/>
              <a:t>Shenk</a:t>
            </a:r>
            <a:r>
              <a:rPr lang="en-GB" sz="1100" dirty="0"/>
              <a:t>, Information Technology Librarian, Mount St. Mary’s University</a:t>
            </a:r>
          </a:p>
          <a:p>
            <a:pPr marL="0" indent="0">
              <a:buNone/>
            </a:pPr>
            <a:r>
              <a:rPr lang="en-GB" sz="1100" dirty="0"/>
              <a:t>Emily </a:t>
            </a:r>
            <a:r>
              <a:rPr lang="en-GB" sz="1100" dirty="0" err="1"/>
              <a:t>Mross</a:t>
            </a:r>
            <a:r>
              <a:rPr lang="en-GB" sz="1100" dirty="0"/>
              <a:t>, Business and Public Administration Liaison Librarian, Penn State University at Harrisburg</a:t>
            </a:r>
          </a:p>
          <a:p>
            <a:pPr marL="0" indent="0">
              <a:buNone/>
            </a:pPr>
            <a:r>
              <a:rPr lang="en-GB" sz="1100" dirty="0"/>
              <a:t>Jennifer Dean, Dean of University Libraries and Institutional Technology, University of Detroit Mercy</a:t>
            </a:r>
          </a:p>
          <a:p>
            <a:pPr marL="0" indent="0">
              <a:buNone/>
            </a:pPr>
            <a:r>
              <a:rPr lang="en-GB" sz="1100" dirty="0"/>
              <a:t>Ryan Johnson, Head of Collections, Research, and Instruction, Georgetown University</a:t>
            </a:r>
          </a:p>
          <a:p>
            <a:pPr marL="0" indent="0">
              <a:buNone/>
            </a:pPr>
            <a:r>
              <a:rPr lang="en-GB" sz="1100" dirty="0"/>
              <a:t>Cynthia </a:t>
            </a:r>
            <a:r>
              <a:rPr lang="en-GB" sz="1100" dirty="0" err="1"/>
              <a:t>Thomes</a:t>
            </a:r>
            <a:r>
              <a:rPr lang="en-GB" sz="1100" dirty="0"/>
              <a:t>, Reference and Instruction Librarian, University of Maryland University College</a:t>
            </a:r>
          </a:p>
          <a:p>
            <a:pPr marL="0" indent="0">
              <a:buNone/>
            </a:pPr>
            <a:r>
              <a:rPr lang="en-GB" sz="1100" dirty="0"/>
              <a:t>Linda </a:t>
            </a:r>
            <a:r>
              <a:rPr lang="en-GB" sz="1100" dirty="0" err="1"/>
              <a:t>Kopecky</a:t>
            </a:r>
            <a:r>
              <a:rPr lang="en-GB" sz="1100" dirty="0"/>
              <a:t>, Head of Research Services, University of Wisconsin Milwaukee</a:t>
            </a:r>
          </a:p>
          <a:p>
            <a:pPr marL="0" indent="0">
              <a:buNone/>
            </a:pPr>
            <a:r>
              <a:rPr lang="en-GB" sz="1100" dirty="0"/>
              <a:t>Julia </a:t>
            </a:r>
            <a:r>
              <a:rPr lang="en-GB" sz="1100" dirty="0" err="1"/>
              <a:t>Gelfand</a:t>
            </a:r>
            <a:r>
              <a:rPr lang="en-GB" sz="1100" dirty="0"/>
              <a:t>, Applied Sciences, Engineering &amp; Public Health Librarian, University of California, Irvine</a:t>
            </a:r>
          </a:p>
          <a:p>
            <a:pPr marL="0" indent="0">
              <a:buNone/>
            </a:pPr>
            <a:r>
              <a:rPr lang="en-GB" sz="1100" dirty="0"/>
              <a:t>Sherry </a:t>
            </a:r>
            <a:r>
              <a:rPr lang="en-GB" sz="1100" dirty="0" err="1"/>
              <a:t>Tinerella</a:t>
            </a:r>
            <a:r>
              <a:rPr lang="en-GB" sz="1100" dirty="0"/>
              <a:t>, Public Services Librarian &amp; Liaison for Education, Physical Science &amp; Professional Studies, Arkansas Technical University</a:t>
            </a:r>
          </a:p>
          <a:p>
            <a:pPr marL="0" indent="0">
              <a:buNone/>
            </a:pPr>
            <a:r>
              <a:rPr lang="en-GB" sz="1100" dirty="0"/>
              <a:t>Teresa </a:t>
            </a:r>
            <a:r>
              <a:rPr lang="en-GB" sz="1100" dirty="0" err="1"/>
              <a:t>Slobuski</a:t>
            </a:r>
            <a:r>
              <a:rPr lang="en-GB" sz="1100" dirty="0"/>
              <a:t>, Academic Liaison Librarian , San Jose State University</a:t>
            </a:r>
          </a:p>
          <a:p>
            <a:pPr marL="0" indent="0">
              <a:buNone/>
            </a:pPr>
            <a:r>
              <a:rPr lang="en-GB" sz="1100" dirty="0"/>
              <a:t>Christine Menard, Head of Research Services, Williams College</a:t>
            </a:r>
          </a:p>
          <a:p>
            <a:pPr marL="0" indent="0">
              <a:buNone/>
            </a:pPr>
            <a:r>
              <a:rPr lang="en-GB" sz="1100" dirty="0"/>
              <a:t>Belinda Ong, Director of Reference and Information Services, The University of Alabama in Huntsville</a:t>
            </a:r>
          </a:p>
          <a:p>
            <a:pPr marL="0" indent="0">
              <a:buNone/>
            </a:pPr>
            <a:r>
              <a:rPr lang="en-GB" sz="1100" dirty="0"/>
              <a:t>Rachel </a:t>
            </a:r>
            <a:r>
              <a:rPr lang="en-GB" sz="1100" dirty="0" err="1"/>
              <a:t>Cannady</a:t>
            </a:r>
            <a:r>
              <a:rPr lang="en-GB" sz="1100" dirty="0"/>
              <a:t>, Research and Education Services Librarian, University of Texas at Antonio</a:t>
            </a:r>
          </a:p>
          <a:p>
            <a:pPr marL="0" indent="0">
              <a:buNone/>
            </a:pPr>
            <a:r>
              <a:rPr lang="en-GB" sz="1100" dirty="0"/>
              <a:t>Rebecca Graff, Humanities Research Librarian, Southern Methodist University</a:t>
            </a:r>
          </a:p>
          <a:p>
            <a:pPr marL="0" indent="0">
              <a:buNone/>
            </a:pPr>
            <a:r>
              <a:rPr lang="en-GB" sz="1100" dirty="0"/>
              <a:t>Brittany </a:t>
            </a:r>
            <a:r>
              <a:rPr lang="en-GB" sz="1100" dirty="0" err="1"/>
              <a:t>Dudek</a:t>
            </a:r>
            <a:r>
              <a:rPr lang="en-GB" sz="1100" dirty="0"/>
              <a:t>, Instructional Online Librarian, Colorado Community College</a:t>
            </a:r>
          </a:p>
          <a:p>
            <a:pPr marL="0" indent="0">
              <a:buNone/>
            </a:pPr>
            <a:endParaRPr lang="en-GB" sz="1100" dirty="0"/>
          </a:p>
          <a:p>
            <a:pPr marL="0" indent="0">
              <a:buNone/>
            </a:pPr>
            <a:endParaRPr lang="en-GB" sz="1100" dirty="0"/>
          </a:p>
        </p:txBody>
      </p:sp>
      <p:sp>
        <p:nvSpPr>
          <p:cNvPr id="5" name="Title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dirty="0">
                <a:solidFill>
                  <a:srgbClr val="002060"/>
                </a:solidFill>
              </a:rPr>
              <a:t>Acknowledgements</a:t>
            </a:r>
            <a:endParaRPr lang="en-GB" altLang="en-US" sz="4200" b="1" kern="0" dirty="0">
              <a:solidFill>
                <a:srgbClr val="002060"/>
              </a:solidFill>
            </a:endParaRPr>
          </a:p>
        </p:txBody>
      </p:sp>
    </p:spTree>
    <p:extLst>
      <p:ext uri="{BB962C8B-B14F-4D97-AF65-F5344CB8AC3E}">
        <p14:creationId xmlns:p14="http://schemas.microsoft.com/office/powerpoint/2010/main" val="560386065"/>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004598"/>
            <a:ext cx="7992888" cy="1080120"/>
          </a:xfrm>
        </p:spPr>
        <p:txBody>
          <a:bodyPr/>
          <a:lstStyle/>
          <a:p>
            <a:pPr marL="0" indent="0">
              <a:buNone/>
            </a:pPr>
            <a:r>
              <a:rPr lang="en-GB" dirty="0"/>
              <a:t>Harriet Joyce: </a:t>
            </a:r>
            <a:r>
              <a:rPr lang="en-GB" dirty="0">
                <a:solidFill>
                  <a:schemeClr val="accent2"/>
                </a:solidFill>
                <a:hlinkClick r:id="rId3">
                  <a:extLst>
                    <a:ext uri="{A12FA001-AC4F-418D-AE19-62706E023703}">
                      <ahyp:hlinkClr xmlns:ahyp="http://schemas.microsoft.com/office/drawing/2018/hyperlinkcolor" val="tx"/>
                    </a:ext>
                  </a:extLst>
                </a:hlinkClick>
              </a:rPr>
              <a:t>harriet.joyce@tandf.co.uk</a:t>
            </a:r>
            <a:endParaRPr lang="en-GB" dirty="0">
              <a:solidFill>
                <a:schemeClr val="accent2"/>
              </a:solidFill>
            </a:endParaRPr>
          </a:p>
          <a:p>
            <a:pPr marL="0" indent="0">
              <a:buNone/>
            </a:pPr>
            <a:r>
              <a:rPr lang="en-GB" dirty="0"/>
              <a:t>Caroline Blake: </a:t>
            </a:r>
            <a:r>
              <a:rPr lang="en-GB" dirty="0">
                <a:solidFill>
                  <a:schemeClr val="accent2"/>
                </a:solidFill>
                <a:hlinkClick r:id="rId4">
                  <a:extLst>
                    <a:ext uri="{A12FA001-AC4F-418D-AE19-62706E023703}">
                      <ahyp:hlinkClr xmlns:ahyp="http://schemas.microsoft.com/office/drawing/2018/hyperlinkcolor" val="tx"/>
                    </a:ext>
                  </a:extLst>
                </a:hlinkClick>
              </a:rPr>
              <a:t>caroline.blake@tandf.co.uk</a:t>
            </a:r>
            <a:r>
              <a:rPr lang="en-GB" dirty="0">
                <a:solidFill>
                  <a:schemeClr val="accent2"/>
                </a:solidFill>
              </a:rPr>
              <a:t> </a:t>
            </a:r>
          </a:p>
        </p:txBody>
      </p:sp>
      <p:sp>
        <p:nvSpPr>
          <p:cNvPr id="5" name="Title 1"/>
          <p:cNvSpPr txBox="1">
            <a:spLocks noGrp="1"/>
          </p:cNvSpPr>
          <p:nvPr>
            <p:ph type="title"/>
          </p:nvPr>
        </p:nvSpPr>
        <p:spPr bwMode="auto">
          <a:xfrm>
            <a:off x="683568" y="260648"/>
            <a:ext cx="7045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dirty="0">
                <a:solidFill>
                  <a:srgbClr val="002060"/>
                </a:solidFill>
              </a:rPr>
              <a:t>Thank you!</a:t>
            </a:r>
            <a:endParaRPr lang="en-GB" altLang="en-US" sz="4200" b="1" kern="0" dirty="0">
              <a:solidFill>
                <a:srgbClr val="002060"/>
              </a:solidFill>
            </a:endParaRPr>
          </a:p>
        </p:txBody>
      </p:sp>
    </p:spTree>
    <p:extLst>
      <p:ext uri="{BB962C8B-B14F-4D97-AF65-F5344CB8AC3E}">
        <p14:creationId xmlns:p14="http://schemas.microsoft.com/office/powerpoint/2010/main" val="409051602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899592" y="980728"/>
            <a:ext cx="7623448" cy="4824536"/>
            <a:chOff x="1187624" y="1196752"/>
            <a:chExt cx="7623448" cy="4824536"/>
          </a:xfrm>
        </p:grpSpPr>
        <p:sp>
          <p:nvSpPr>
            <p:cNvPr id="5" name="Rounded Rectangular Callout 4"/>
            <p:cNvSpPr/>
            <p:nvPr/>
          </p:nvSpPr>
          <p:spPr>
            <a:xfrm>
              <a:off x="1187624" y="1196752"/>
              <a:ext cx="7560840" cy="4752528"/>
            </a:xfrm>
            <a:prstGeom prst="wedgeRoundRectCallou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bwMode="auto">
            <a:xfrm>
              <a:off x="1254696" y="1620866"/>
              <a:ext cx="7556376" cy="440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pPr marL="0" indent="0" algn="ctr">
                <a:buFontTx/>
                <a:buNone/>
              </a:pPr>
              <a:r>
                <a:rPr lang="en-US" sz="2800" b="1" i="1" kern="0" dirty="0">
                  <a:solidFill>
                    <a:schemeClr val="accent2">
                      <a:lumMod val="75000"/>
                    </a:schemeClr>
                  </a:solidFill>
                </a:rPr>
                <a:t>‘Part of the issue is to figure out how to best express – how to define – what value means. Value to what? Value to faculty research success? Value to student success? Value to student learning? Because all of those have very different definitions, and use different metrics and tools to describe them. So, how you express value, in many ways, depends on who you’re talking to and what you’re talking about.’ </a:t>
              </a:r>
              <a:endParaRPr lang="en-GB" sz="2800" b="1" i="1" kern="0" dirty="0">
                <a:solidFill>
                  <a:srgbClr val="00B0F0"/>
                </a:solidFill>
              </a:endParaRPr>
            </a:p>
          </p:txBody>
        </p:sp>
      </p:grpSp>
      <p:sp>
        <p:nvSpPr>
          <p:cNvPr id="7" name="Title 1"/>
          <p:cNvSpPr txBox="1">
            <a:spLocks noGrp="1"/>
          </p:cNvSpPr>
          <p:nvPr>
            <p:ph type="title"/>
          </p:nvPr>
        </p:nvSpPr>
        <p:spPr bwMode="auto">
          <a:xfrm>
            <a:off x="1049337" y="137100"/>
            <a:ext cx="70453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libri" pitchFamily="34" charset="0"/>
              </a:defRPr>
            </a:lvl2pPr>
            <a:lvl3pPr algn="ctr" rtl="0" eaLnBrk="0" fontAlgn="base" hangingPunct="0">
              <a:spcBef>
                <a:spcPct val="0"/>
              </a:spcBef>
              <a:spcAft>
                <a:spcPct val="0"/>
              </a:spcAft>
              <a:defRPr sz="4000">
                <a:solidFill>
                  <a:schemeClr val="tx2"/>
                </a:solidFill>
                <a:latin typeface="Calibri" pitchFamily="34" charset="0"/>
              </a:defRPr>
            </a:lvl3pPr>
            <a:lvl4pPr algn="ctr" rtl="0" eaLnBrk="0" fontAlgn="base" hangingPunct="0">
              <a:spcBef>
                <a:spcPct val="0"/>
              </a:spcBef>
              <a:spcAft>
                <a:spcPct val="0"/>
              </a:spcAft>
              <a:defRPr sz="4000">
                <a:solidFill>
                  <a:schemeClr val="tx2"/>
                </a:solidFill>
                <a:latin typeface="Calibri" pitchFamily="34" charset="0"/>
              </a:defRPr>
            </a:lvl4pPr>
            <a:lvl5pPr algn="ctr" rtl="0" eaLnBrk="0" fontAlgn="base" hangingPunct="0">
              <a:spcBef>
                <a:spcPct val="0"/>
              </a:spcBef>
              <a:spcAft>
                <a:spcPct val="0"/>
              </a:spcAft>
              <a:defRPr sz="4000">
                <a:solidFill>
                  <a:schemeClr val="tx2"/>
                </a:solidFill>
                <a:latin typeface="Calibri" pitchFamily="34" charset="0"/>
              </a:defRPr>
            </a:lvl5pPr>
            <a:lvl6pPr marL="457200" algn="ctr" rtl="0" fontAlgn="base">
              <a:spcBef>
                <a:spcPct val="0"/>
              </a:spcBef>
              <a:spcAft>
                <a:spcPct val="0"/>
              </a:spcAft>
              <a:defRPr sz="4000">
                <a:solidFill>
                  <a:schemeClr val="tx2"/>
                </a:solidFill>
                <a:latin typeface="Stone Sans ITC TT" pitchFamily="2" charset="0"/>
              </a:defRPr>
            </a:lvl6pPr>
            <a:lvl7pPr marL="914400" algn="ctr" rtl="0" fontAlgn="base">
              <a:spcBef>
                <a:spcPct val="0"/>
              </a:spcBef>
              <a:spcAft>
                <a:spcPct val="0"/>
              </a:spcAft>
              <a:defRPr sz="4000">
                <a:solidFill>
                  <a:schemeClr val="tx2"/>
                </a:solidFill>
                <a:latin typeface="Stone Sans ITC TT" pitchFamily="2" charset="0"/>
              </a:defRPr>
            </a:lvl7pPr>
            <a:lvl8pPr marL="1371600" algn="ctr" rtl="0" fontAlgn="base">
              <a:spcBef>
                <a:spcPct val="0"/>
              </a:spcBef>
              <a:spcAft>
                <a:spcPct val="0"/>
              </a:spcAft>
              <a:defRPr sz="4000">
                <a:solidFill>
                  <a:schemeClr val="tx2"/>
                </a:solidFill>
                <a:latin typeface="Stone Sans ITC TT" pitchFamily="2" charset="0"/>
              </a:defRPr>
            </a:lvl8pPr>
            <a:lvl9pPr marL="1828800" algn="ctr" rtl="0" fontAlgn="base">
              <a:spcBef>
                <a:spcPct val="0"/>
              </a:spcBef>
              <a:spcAft>
                <a:spcPct val="0"/>
              </a:spcAft>
              <a:defRPr sz="4000">
                <a:solidFill>
                  <a:schemeClr val="tx2"/>
                </a:solidFill>
                <a:latin typeface="Stone Sans ITC TT" pitchFamily="2" charset="0"/>
              </a:defRPr>
            </a:lvl9pPr>
          </a:lstStyle>
          <a:p>
            <a:pPr eaLnBrk="1" hangingPunct="1"/>
            <a:r>
              <a:rPr lang="en-GB" altLang="en-US" sz="4200" b="1" kern="0" dirty="0">
                <a:solidFill>
                  <a:srgbClr val="002060"/>
                </a:solidFill>
              </a:rPr>
              <a:t>What is value?</a:t>
            </a:r>
          </a:p>
        </p:txBody>
      </p:sp>
    </p:spTree>
    <p:extLst>
      <p:ext uri="{BB962C8B-B14F-4D97-AF65-F5344CB8AC3E}">
        <p14:creationId xmlns:p14="http://schemas.microsoft.com/office/powerpoint/2010/main" val="245760140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317891"/>
            <a:ext cx="8304957" cy="720725"/>
          </a:xfrm>
        </p:spPr>
        <p:txBody>
          <a:bodyPr/>
          <a:lstStyle/>
          <a:p>
            <a:r>
              <a:rPr lang="en-GB" altLang="en-US" b="1" dirty="0">
                <a:solidFill>
                  <a:srgbClr val="002060"/>
                </a:solidFill>
              </a:rPr>
              <a:t>How is value perceived in a library: creating a successful library service</a:t>
            </a:r>
            <a:endParaRPr lang="en-GB" dirty="0"/>
          </a:p>
        </p:txBody>
      </p:sp>
      <p:pic>
        <p:nvPicPr>
          <p:cNvPr id="5" name="Picture 4">
            <a:extLst>
              <a:ext uri="{FF2B5EF4-FFF2-40B4-BE49-F238E27FC236}">
                <a16:creationId xmlns:a16="http://schemas.microsoft.com/office/drawing/2014/main" id="{C8E9D4FB-6ABD-413A-A98E-0FF8AEF0DCEB}"/>
              </a:ext>
            </a:extLst>
          </p:cNvPr>
          <p:cNvPicPr>
            <a:picLocks noChangeAspect="1"/>
          </p:cNvPicPr>
          <p:nvPr/>
        </p:nvPicPr>
        <p:blipFill>
          <a:blip r:embed="rId3"/>
          <a:stretch>
            <a:fillRect/>
          </a:stretch>
        </p:blipFill>
        <p:spPr>
          <a:xfrm>
            <a:off x="611560" y="1556792"/>
            <a:ext cx="8338646" cy="4622954"/>
          </a:xfrm>
          <a:prstGeom prst="rect">
            <a:avLst/>
          </a:prstGeom>
        </p:spPr>
      </p:pic>
    </p:spTree>
    <p:extLst>
      <p:ext uri="{BB962C8B-B14F-4D97-AF65-F5344CB8AC3E}">
        <p14:creationId xmlns:p14="http://schemas.microsoft.com/office/powerpoint/2010/main" val="217638311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684213" y="260350"/>
            <a:ext cx="7343775" cy="936625"/>
          </a:xfrm>
        </p:spPr>
        <p:txBody>
          <a:bodyPr/>
          <a:lstStyle/>
          <a:p>
            <a:pPr eaLnBrk="1" hangingPunct="1"/>
            <a:r>
              <a:rPr lang="en-GB" altLang="en-US" sz="4200" b="1" dirty="0">
                <a:solidFill>
                  <a:srgbClr val="002060"/>
                </a:solidFill>
              </a:rPr>
              <a:t>How is value perceived in a library: administrators</a:t>
            </a:r>
          </a:p>
        </p:txBody>
      </p:sp>
      <p:sp>
        <p:nvSpPr>
          <p:cNvPr id="3" name="Content Placeholder 2"/>
          <p:cNvSpPr>
            <a:spLocks noGrp="1"/>
          </p:cNvSpPr>
          <p:nvPr>
            <p:ph idx="1"/>
          </p:nvPr>
        </p:nvSpPr>
        <p:spPr>
          <a:xfrm>
            <a:off x="1024218" y="1196752"/>
            <a:ext cx="7772400" cy="5473700"/>
          </a:xfrm>
        </p:spPr>
        <p:txBody>
          <a:bodyPr/>
          <a:lstStyle/>
          <a:p>
            <a:pPr eaLnBrk="1" hangingPunct="1">
              <a:spcBef>
                <a:spcPts val="0"/>
              </a:spcBef>
              <a:defRPr/>
            </a:pPr>
            <a:endParaRPr lang="en-GB" sz="3500" dirty="0">
              <a:latin typeface="+mj-lt"/>
            </a:endParaRPr>
          </a:p>
          <a:p>
            <a:pPr marL="0" indent="0" eaLnBrk="1" hangingPunct="1">
              <a:spcBef>
                <a:spcPts val="0"/>
              </a:spcBef>
              <a:buFontTx/>
              <a:buNone/>
              <a:defRPr/>
            </a:pPr>
            <a:endParaRPr lang="en-GB" sz="3000" dirty="0">
              <a:latin typeface="+mj-lt"/>
            </a:endParaRPr>
          </a:p>
          <a:p>
            <a:pPr marL="0" indent="0" eaLnBrk="1" hangingPunct="1">
              <a:spcBef>
                <a:spcPts val="0"/>
              </a:spcBef>
              <a:buFontTx/>
              <a:buNone/>
              <a:defRPr/>
            </a:pPr>
            <a:endParaRPr lang="en-GB" sz="3000" dirty="0">
              <a:latin typeface="+mj-lt"/>
            </a:endParaRPr>
          </a:p>
          <a:p>
            <a:pPr marL="0" indent="0" eaLnBrk="1" hangingPunct="1">
              <a:spcBef>
                <a:spcPts val="0"/>
              </a:spcBef>
              <a:buFontTx/>
              <a:buNone/>
              <a:defRPr/>
            </a:pPr>
            <a:endParaRPr lang="en-GB" sz="3500" dirty="0">
              <a:latin typeface="+mj-lt"/>
            </a:endParaRPr>
          </a:p>
          <a:p>
            <a:pPr eaLnBrk="1" hangingPunct="1">
              <a:spcBef>
                <a:spcPts val="0"/>
              </a:spcBef>
              <a:defRPr/>
            </a:pPr>
            <a:endParaRPr lang="en-GB" sz="3500" dirty="0">
              <a:latin typeface="+mj-lt"/>
            </a:endParaRPr>
          </a:p>
          <a:p>
            <a:pPr eaLnBrk="1" hangingPunct="1">
              <a:spcBef>
                <a:spcPts val="0"/>
              </a:spcBef>
              <a:defRPr/>
            </a:pPr>
            <a:endParaRPr lang="en-GB" sz="3500" dirty="0">
              <a:latin typeface="+mj-lt"/>
            </a:endParaRPr>
          </a:p>
        </p:txBody>
      </p:sp>
      <p:pic>
        <p:nvPicPr>
          <p:cNvPr id="5" name="Picture 4">
            <a:extLst>
              <a:ext uri="{FF2B5EF4-FFF2-40B4-BE49-F238E27FC236}">
                <a16:creationId xmlns:a16="http://schemas.microsoft.com/office/drawing/2014/main" id="{434EFBCF-E087-4D32-B337-ACC5FE08C6BE}"/>
              </a:ext>
            </a:extLst>
          </p:cNvPr>
          <p:cNvPicPr>
            <a:picLocks noChangeAspect="1"/>
          </p:cNvPicPr>
          <p:nvPr/>
        </p:nvPicPr>
        <p:blipFill>
          <a:blip r:embed="rId3"/>
          <a:stretch>
            <a:fillRect/>
          </a:stretch>
        </p:blipFill>
        <p:spPr>
          <a:xfrm>
            <a:off x="364925" y="1556792"/>
            <a:ext cx="9103619" cy="4916622"/>
          </a:xfrm>
          <a:prstGeom prst="rect">
            <a:avLst/>
          </a:prstGeom>
        </p:spPr>
      </p:pic>
    </p:spTree>
    <p:extLst>
      <p:ext uri="{BB962C8B-B14F-4D97-AF65-F5344CB8AC3E}">
        <p14:creationId xmlns:p14="http://schemas.microsoft.com/office/powerpoint/2010/main" val="202631462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9337" y="187995"/>
            <a:ext cx="7045325" cy="720725"/>
          </a:xfrm>
        </p:spPr>
        <p:txBody>
          <a:bodyPr/>
          <a:lstStyle/>
          <a:p>
            <a:r>
              <a:rPr lang="en-GB" sz="4200" b="1" dirty="0">
                <a:solidFill>
                  <a:srgbClr val="002060"/>
                </a:solidFill>
              </a:rPr>
              <a:t>Usage Statistics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6562" y="1340768"/>
            <a:ext cx="6912768" cy="4608512"/>
          </a:xfrm>
          <a:prstGeom prst="rect">
            <a:avLst/>
          </a:prstGeom>
        </p:spPr>
      </p:pic>
    </p:spTree>
    <p:extLst>
      <p:ext uri="{BB962C8B-B14F-4D97-AF65-F5344CB8AC3E}">
        <p14:creationId xmlns:p14="http://schemas.microsoft.com/office/powerpoint/2010/main" val="407357453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04597" y="1524000"/>
            <a:ext cx="8209359" cy="1905000"/>
          </a:xfrm>
        </p:spPr>
        <p:txBody>
          <a:bodyPr/>
          <a:lstStyle/>
          <a:p>
            <a:pPr eaLnBrk="1" hangingPunct="1"/>
            <a:br>
              <a:rPr lang="en-US" altLang="en-US" sz="2500" b="1" dirty="0">
                <a:solidFill>
                  <a:srgbClr val="0070C0"/>
                </a:solidFill>
                <a:cs typeface="Calibri" pitchFamily="34" charset="0"/>
              </a:rPr>
            </a:br>
            <a:br>
              <a:rPr lang="en-US" altLang="en-US" sz="2500" b="1" dirty="0">
                <a:solidFill>
                  <a:srgbClr val="0070C0"/>
                </a:solidFill>
                <a:cs typeface="Calibri" pitchFamily="34" charset="0"/>
              </a:rPr>
            </a:br>
            <a:r>
              <a:rPr lang="en-US" altLang="en-US" b="1" dirty="0">
                <a:solidFill>
                  <a:srgbClr val="002060"/>
                </a:solidFill>
                <a:cs typeface="Calibri" pitchFamily="34" charset="0"/>
              </a:rPr>
              <a:t>COUNTER Usage Reporting on Different Platforms</a:t>
            </a:r>
            <a:br>
              <a:rPr lang="en-US" altLang="en-US" b="1" dirty="0">
                <a:solidFill>
                  <a:srgbClr val="0070C0"/>
                </a:solidFill>
                <a:cs typeface="Calibri" pitchFamily="34" charset="0"/>
              </a:rPr>
            </a:br>
            <a:endParaRPr lang="en-GB" altLang="en-US" sz="2900" dirty="0">
              <a:solidFill>
                <a:srgbClr val="0070C0"/>
              </a:solidFill>
              <a:cs typeface="Calibri" pitchFamily="34" charset="0"/>
            </a:endParaRPr>
          </a:p>
        </p:txBody>
      </p:sp>
      <p:sp>
        <p:nvSpPr>
          <p:cNvPr id="4" name="Text Placeholder 2">
            <a:extLst>
              <a:ext uri="{FF2B5EF4-FFF2-40B4-BE49-F238E27FC236}">
                <a16:creationId xmlns:a16="http://schemas.microsoft.com/office/drawing/2014/main" id="{328E9CF3-2E40-44C7-B7EC-C6515AB33523}"/>
              </a:ext>
            </a:extLst>
          </p:cNvPr>
          <p:cNvSpPr txBox="1">
            <a:spLocks/>
          </p:cNvSpPr>
          <p:nvPr/>
        </p:nvSpPr>
        <p:spPr bwMode="auto">
          <a:xfrm>
            <a:off x="685800" y="3429000"/>
            <a:ext cx="7772400" cy="4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a:lstStyle>
          <a:p>
            <a:r>
              <a:rPr lang="en-GB" sz="2800" i="1" dirty="0">
                <a:solidFill>
                  <a:srgbClr val="002060"/>
                </a:solidFill>
                <a:latin typeface="+mj-lt"/>
                <a:ea typeface="+mj-ea"/>
                <a:cs typeface="Calibri" pitchFamily="34" charset="0"/>
              </a:rPr>
              <a:t>Are we comparing apples to oranges?</a:t>
            </a:r>
          </a:p>
        </p:txBody>
      </p:sp>
      <p:pic>
        <p:nvPicPr>
          <p:cNvPr id="5" name="Picture 4">
            <a:extLst>
              <a:ext uri="{FF2B5EF4-FFF2-40B4-BE49-F238E27FC236}">
                <a16:creationId xmlns:a16="http://schemas.microsoft.com/office/drawing/2014/main" id="{A5629314-A9B2-427D-A2CB-E2199D70979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91680" y="4725144"/>
            <a:ext cx="2285868" cy="1712160"/>
          </a:xfrm>
          <a:prstGeom prst="rect">
            <a:avLst/>
          </a:prstGeom>
        </p:spPr>
      </p:pic>
      <p:sp>
        <p:nvSpPr>
          <p:cNvPr id="6" name="TextBox 5">
            <a:extLst>
              <a:ext uri="{FF2B5EF4-FFF2-40B4-BE49-F238E27FC236}">
                <a16:creationId xmlns:a16="http://schemas.microsoft.com/office/drawing/2014/main" id="{D462CB2A-9C6D-4F8D-803C-D556699813D3}"/>
              </a:ext>
            </a:extLst>
          </p:cNvPr>
          <p:cNvSpPr txBox="1"/>
          <p:nvPr/>
        </p:nvSpPr>
        <p:spPr>
          <a:xfrm>
            <a:off x="10476656" y="3428284"/>
            <a:ext cx="3312366" cy="230832"/>
          </a:xfrm>
          <a:prstGeom prst="rect">
            <a:avLst/>
          </a:prstGeom>
          <a:noFill/>
        </p:spPr>
        <p:txBody>
          <a:bodyPr wrap="square" rtlCol="0">
            <a:spAutoFit/>
          </a:bodyPr>
          <a:lstStyle/>
          <a:p>
            <a:r>
              <a:rPr lang="en-GB" sz="900" dirty="0">
                <a:hlinkClick r:id="rId4" tooltip="http://myownwritersnook.blogspot.com/2011/11/love-and-apples-will-there-ever-be.html"/>
              </a:rPr>
              <a:t>This Photo</a:t>
            </a:r>
            <a:r>
              <a:rPr lang="en-GB" sz="900" dirty="0"/>
              <a:t> by Unknown Author is licensed under </a:t>
            </a:r>
            <a:r>
              <a:rPr lang="en-GB" sz="900" dirty="0">
                <a:hlinkClick r:id="rId5" tooltip="https://creativecommons.org/licenses/by-nc-nd/3.0/"/>
              </a:rPr>
              <a:t>CC BY-NC-ND</a:t>
            </a:r>
            <a:endParaRPr lang="en-GB" sz="900" dirty="0"/>
          </a:p>
        </p:txBody>
      </p:sp>
      <p:pic>
        <p:nvPicPr>
          <p:cNvPr id="8" name="Picture 7">
            <a:extLst>
              <a:ext uri="{FF2B5EF4-FFF2-40B4-BE49-F238E27FC236}">
                <a16:creationId xmlns:a16="http://schemas.microsoft.com/office/drawing/2014/main" id="{72DA5E8E-BACE-4D8C-B7F4-2D828B3C9EE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4558520" y="4591698"/>
            <a:ext cx="2893800" cy="1928948"/>
          </a:xfrm>
          <a:prstGeom prst="rect">
            <a:avLst/>
          </a:prstGeom>
        </p:spPr>
      </p:pic>
      <p:sp>
        <p:nvSpPr>
          <p:cNvPr id="9" name="TextBox 8">
            <a:extLst>
              <a:ext uri="{FF2B5EF4-FFF2-40B4-BE49-F238E27FC236}">
                <a16:creationId xmlns:a16="http://schemas.microsoft.com/office/drawing/2014/main" id="{307B87B8-B7E2-4E77-BAB6-D11C0BFB3D0A}"/>
              </a:ext>
            </a:extLst>
          </p:cNvPr>
          <p:cNvSpPr txBox="1"/>
          <p:nvPr/>
        </p:nvSpPr>
        <p:spPr>
          <a:xfrm>
            <a:off x="10476656" y="3921075"/>
            <a:ext cx="2592288" cy="369332"/>
          </a:xfrm>
          <a:prstGeom prst="rect">
            <a:avLst/>
          </a:prstGeom>
          <a:noFill/>
        </p:spPr>
        <p:txBody>
          <a:bodyPr wrap="square" rtlCol="0">
            <a:spAutoFit/>
          </a:bodyPr>
          <a:lstStyle/>
          <a:p>
            <a:r>
              <a:rPr lang="en-GB" sz="900">
                <a:hlinkClick r:id="rId7" tooltip="http://commons.wikimedia.org/wiki/File:Clementine_orange.jpg"/>
              </a:rPr>
              <a:t>This Photo</a:t>
            </a:r>
            <a:r>
              <a:rPr lang="en-GB" sz="900"/>
              <a:t> by Unknown Author is licensed under </a:t>
            </a:r>
            <a:r>
              <a:rPr lang="en-GB" sz="900">
                <a:hlinkClick r:id="rId8" tooltip="https://creativecommons.org/licenses/by-sa/3.0/"/>
              </a:rPr>
              <a:t>CC BY-SA</a:t>
            </a:r>
            <a:endParaRPr lang="en-GB" sz="900"/>
          </a:p>
        </p:txBody>
      </p:sp>
    </p:spTree>
    <p:extLst>
      <p:ext uri="{BB962C8B-B14F-4D97-AF65-F5344CB8AC3E}">
        <p14:creationId xmlns:p14="http://schemas.microsoft.com/office/powerpoint/2010/main" val="321818780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D0263-74CE-4259-87F7-631FFDE00834}"/>
              </a:ext>
            </a:extLst>
          </p:cNvPr>
          <p:cNvSpPr>
            <a:spLocks noGrp="1"/>
          </p:cNvSpPr>
          <p:nvPr>
            <p:ph type="sldNum" sz="quarter" idx="11"/>
          </p:nvPr>
        </p:nvSpPr>
        <p:spPr>
          <a:xfrm>
            <a:off x="8496238" y="6140773"/>
            <a:ext cx="504825" cy="31273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A4217-1DB1-4E92-AF7F-D6C6BA93EF4E}" type="slidenum">
              <a:rPr kumimoji="0" lang="en-US" sz="1400" b="1" i="0" u="none" strike="noStrike" kern="1200" cap="none" spc="0" normalizeH="0" baseline="0" noProof="0" smtClean="0">
                <a:ln>
                  <a:noFill/>
                </a:ln>
                <a:solidFill>
                  <a:srgbClr val="003399"/>
                </a:solidFill>
                <a:effectLst/>
                <a:uLnTx/>
                <a:uFillTx/>
                <a:latin typeface="Stone Sans ITC T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dirty="0">
              <a:ln>
                <a:noFill/>
              </a:ln>
              <a:solidFill>
                <a:srgbClr val="003399"/>
              </a:solidFill>
              <a:effectLst/>
              <a:uLnTx/>
              <a:uFillTx/>
              <a:latin typeface="Stone Sans ITC TT"/>
              <a:ea typeface="+mn-ea"/>
              <a:cs typeface="+mn-cs"/>
            </a:endParaRPr>
          </a:p>
        </p:txBody>
      </p:sp>
      <p:sp>
        <p:nvSpPr>
          <p:cNvPr id="5" name="Rectangle 4">
            <a:extLst>
              <a:ext uri="{FF2B5EF4-FFF2-40B4-BE49-F238E27FC236}">
                <a16:creationId xmlns:a16="http://schemas.microsoft.com/office/drawing/2014/main" id="{AF011DCB-69F0-40A8-8829-1E8D7AAD24AB}"/>
              </a:ext>
            </a:extLst>
          </p:cNvPr>
          <p:cNvSpPr/>
          <p:nvPr/>
        </p:nvSpPr>
        <p:spPr>
          <a:xfrm>
            <a:off x="719572" y="3212976"/>
            <a:ext cx="1800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tone Sans ITC TT"/>
                <a:ea typeface="+mn-ea"/>
                <a:cs typeface="+mn-cs"/>
              </a:rPr>
              <a:t>Click here to view article</a:t>
            </a:r>
          </a:p>
        </p:txBody>
      </p:sp>
      <p:sp>
        <p:nvSpPr>
          <p:cNvPr id="6" name="Rectangle 5">
            <a:extLst>
              <a:ext uri="{FF2B5EF4-FFF2-40B4-BE49-F238E27FC236}">
                <a16:creationId xmlns:a16="http://schemas.microsoft.com/office/drawing/2014/main" id="{EB5F8B3F-2BA5-4964-A482-4DE55DC5D95D}"/>
              </a:ext>
            </a:extLst>
          </p:cNvPr>
          <p:cNvSpPr/>
          <p:nvPr/>
        </p:nvSpPr>
        <p:spPr>
          <a:xfrm>
            <a:off x="3563888" y="1772816"/>
            <a:ext cx="1266846" cy="7920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tone Sans ITC TT"/>
                <a:ea typeface="+mn-ea"/>
                <a:cs typeface="+mn-cs"/>
              </a:rPr>
              <a:t>HTML format</a:t>
            </a:r>
          </a:p>
        </p:txBody>
      </p:sp>
      <p:sp>
        <p:nvSpPr>
          <p:cNvPr id="7" name="Rectangle 6">
            <a:extLst>
              <a:ext uri="{FF2B5EF4-FFF2-40B4-BE49-F238E27FC236}">
                <a16:creationId xmlns:a16="http://schemas.microsoft.com/office/drawing/2014/main" id="{556D53DE-4129-4928-BB6A-84A64033823E}"/>
              </a:ext>
            </a:extLst>
          </p:cNvPr>
          <p:cNvSpPr/>
          <p:nvPr/>
        </p:nvSpPr>
        <p:spPr>
          <a:xfrm>
            <a:off x="5197480" y="1767778"/>
            <a:ext cx="1381564" cy="7920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tone Sans ITC TT"/>
                <a:ea typeface="+mn-ea"/>
                <a:cs typeface="+mn-cs"/>
              </a:rPr>
              <a:t>PDF format</a:t>
            </a:r>
          </a:p>
        </p:txBody>
      </p:sp>
      <p:cxnSp>
        <p:nvCxnSpPr>
          <p:cNvPr id="11" name="Straight Arrow Connector 10">
            <a:extLst>
              <a:ext uri="{FF2B5EF4-FFF2-40B4-BE49-F238E27FC236}">
                <a16:creationId xmlns:a16="http://schemas.microsoft.com/office/drawing/2014/main" id="{AFF10EC3-FEB1-4F1A-BDCD-03FC30A043AC}"/>
              </a:ext>
            </a:extLst>
          </p:cNvPr>
          <p:cNvCxnSpPr>
            <a:cxnSpLocks/>
          </p:cNvCxnSpPr>
          <p:nvPr/>
        </p:nvCxnSpPr>
        <p:spPr>
          <a:xfrm>
            <a:off x="4830734" y="2168860"/>
            <a:ext cx="366746"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76B5B897-3DAF-4A77-9B3B-F143182DA5EA}"/>
              </a:ext>
            </a:extLst>
          </p:cNvPr>
          <p:cNvCxnSpPr>
            <a:cxnSpLocks/>
            <a:stCxn id="5" idx="0"/>
            <a:endCxn id="6" idx="1"/>
          </p:cNvCxnSpPr>
          <p:nvPr/>
        </p:nvCxnSpPr>
        <p:spPr>
          <a:xfrm flipV="1">
            <a:off x="1619672" y="2168860"/>
            <a:ext cx="1944216" cy="104411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4C3B28B9-E97F-48F0-B7BF-01E7589C0942}"/>
              </a:ext>
            </a:extLst>
          </p:cNvPr>
          <p:cNvSpPr/>
          <p:nvPr/>
        </p:nvSpPr>
        <p:spPr>
          <a:xfrm>
            <a:off x="3563888" y="5013132"/>
            <a:ext cx="3015156" cy="8952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Stone Sans ITC TT"/>
                <a:ea typeface="+mn-ea"/>
                <a:cs typeface="+mn-cs"/>
              </a:rPr>
              <a:t>User chooses preferred format</a:t>
            </a:r>
          </a:p>
        </p:txBody>
      </p:sp>
      <p:cxnSp>
        <p:nvCxnSpPr>
          <p:cNvPr id="18" name="Straight Arrow Connector 17">
            <a:extLst>
              <a:ext uri="{FF2B5EF4-FFF2-40B4-BE49-F238E27FC236}">
                <a16:creationId xmlns:a16="http://schemas.microsoft.com/office/drawing/2014/main" id="{2B57B931-A63D-481D-973F-8EC2D12AFF68}"/>
              </a:ext>
            </a:extLst>
          </p:cNvPr>
          <p:cNvCxnSpPr>
            <a:cxnSpLocks/>
            <a:stCxn id="5" idx="2"/>
            <a:endCxn id="16" idx="1"/>
          </p:cNvCxnSpPr>
          <p:nvPr/>
        </p:nvCxnSpPr>
        <p:spPr>
          <a:xfrm>
            <a:off x="1619672" y="4077072"/>
            <a:ext cx="1944216" cy="13836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ECD09AA6-302F-474D-99AC-E876B0164766}"/>
              </a:ext>
            </a:extLst>
          </p:cNvPr>
          <p:cNvSpPr txBox="1"/>
          <p:nvPr/>
        </p:nvSpPr>
        <p:spPr>
          <a:xfrm>
            <a:off x="1273918" y="2226930"/>
            <a:ext cx="11853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Stone Sans ITC TT"/>
                <a:ea typeface="+mn-ea"/>
                <a:cs typeface="+mn-cs"/>
              </a:rPr>
              <a:t>Platform A</a:t>
            </a:r>
          </a:p>
        </p:txBody>
      </p:sp>
      <p:sp>
        <p:nvSpPr>
          <p:cNvPr id="21" name="TextBox 20">
            <a:extLst>
              <a:ext uri="{FF2B5EF4-FFF2-40B4-BE49-F238E27FC236}">
                <a16:creationId xmlns:a16="http://schemas.microsoft.com/office/drawing/2014/main" id="{CA816EDB-5F89-4E46-B941-6597D9C75D4E}"/>
              </a:ext>
            </a:extLst>
          </p:cNvPr>
          <p:cNvSpPr txBox="1"/>
          <p:nvPr/>
        </p:nvSpPr>
        <p:spPr>
          <a:xfrm>
            <a:off x="1285940" y="4904887"/>
            <a:ext cx="11773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prstClr val="black"/>
                </a:solidFill>
                <a:effectLst/>
                <a:uLnTx/>
                <a:uFillTx/>
                <a:latin typeface="Stone Sans ITC TT"/>
                <a:ea typeface="+mn-ea"/>
                <a:cs typeface="+mn-cs"/>
              </a:rPr>
              <a:t>Platform B</a:t>
            </a:r>
          </a:p>
        </p:txBody>
      </p:sp>
      <p:sp>
        <p:nvSpPr>
          <p:cNvPr id="22" name="TextBox 21">
            <a:extLst>
              <a:ext uri="{FF2B5EF4-FFF2-40B4-BE49-F238E27FC236}">
                <a16:creationId xmlns:a16="http://schemas.microsoft.com/office/drawing/2014/main" id="{C4D4E4AB-43BD-4DC0-AF76-4D6121F88B62}"/>
              </a:ext>
            </a:extLst>
          </p:cNvPr>
          <p:cNvSpPr txBox="1"/>
          <p:nvPr/>
        </p:nvSpPr>
        <p:spPr>
          <a:xfrm>
            <a:off x="6696499" y="1767778"/>
            <a:ext cx="21599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Stone Sans ITC TT"/>
                <a:ea typeface="+mn-ea"/>
                <a:cs typeface="+mn-cs"/>
              </a:rPr>
              <a:t>Platform A </a:t>
            </a:r>
            <a:r>
              <a:rPr kumimoji="0" lang="en-GB" sz="1800" b="0" i="1" u="none" strike="noStrike" kern="1200" cap="none" spc="0" normalizeH="0" baseline="0" noProof="0" dirty="0">
                <a:ln>
                  <a:noFill/>
                </a:ln>
                <a:solidFill>
                  <a:prstClr val="black"/>
                </a:solidFill>
                <a:effectLst/>
                <a:uLnTx/>
                <a:uFillTx/>
                <a:latin typeface="Stone Sans ITC TT"/>
                <a:ea typeface="+mn-ea"/>
                <a:cs typeface="+mn-cs"/>
              </a:rPr>
              <a:t>counts 2 against article usage</a:t>
            </a:r>
          </a:p>
        </p:txBody>
      </p:sp>
      <p:sp>
        <p:nvSpPr>
          <p:cNvPr id="23" name="TextBox 22">
            <a:extLst>
              <a:ext uri="{FF2B5EF4-FFF2-40B4-BE49-F238E27FC236}">
                <a16:creationId xmlns:a16="http://schemas.microsoft.com/office/drawing/2014/main" id="{3E6E65EF-D48C-4976-AC21-648F0DCE864E}"/>
              </a:ext>
            </a:extLst>
          </p:cNvPr>
          <p:cNvSpPr txBox="1"/>
          <p:nvPr/>
        </p:nvSpPr>
        <p:spPr>
          <a:xfrm>
            <a:off x="6733221" y="5137598"/>
            <a:ext cx="21599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none" strike="noStrike" kern="1200" cap="none" spc="0" normalizeH="0" baseline="0" noProof="0" dirty="0">
                <a:ln>
                  <a:noFill/>
                </a:ln>
                <a:solidFill>
                  <a:prstClr val="black"/>
                </a:solidFill>
                <a:effectLst/>
                <a:uLnTx/>
                <a:uFillTx/>
                <a:latin typeface="Stone Sans ITC TT"/>
                <a:ea typeface="+mn-ea"/>
                <a:cs typeface="+mn-cs"/>
              </a:rPr>
              <a:t>Platform B </a:t>
            </a:r>
            <a:r>
              <a:rPr kumimoji="0" lang="en-GB" sz="1800" b="0" i="1" u="none" strike="noStrike" kern="1200" cap="none" spc="0" normalizeH="0" baseline="0" noProof="0" dirty="0">
                <a:ln>
                  <a:noFill/>
                </a:ln>
                <a:solidFill>
                  <a:prstClr val="black"/>
                </a:solidFill>
                <a:effectLst/>
                <a:uLnTx/>
                <a:uFillTx/>
                <a:latin typeface="Stone Sans ITC TT"/>
                <a:ea typeface="+mn-ea"/>
                <a:cs typeface="+mn-cs"/>
              </a:rPr>
              <a:t>counts 1 against article usage</a:t>
            </a:r>
          </a:p>
        </p:txBody>
      </p:sp>
      <p:sp>
        <p:nvSpPr>
          <p:cNvPr id="15" name="Title 1">
            <a:extLst>
              <a:ext uri="{FF2B5EF4-FFF2-40B4-BE49-F238E27FC236}">
                <a16:creationId xmlns:a16="http://schemas.microsoft.com/office/drawing/2014/main" id="{B10CAC93-1459-4DD2-9492-76EEB5147C93}"/>
              </a:ext>
            </a:extLst>
          </p:cNvPr>
          <p:cNvSpPr txBox="1">
            <a:spLocks/>
          </p:cNvSpPr>
          <p:nvPr/>
        </p:nvSpPr>
        <p:spPr bwMode="auto">
          <a:xfrm>
            <a:off x="713875" y="214439"/>
            <a:ext cx="734377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Stone Sans ITC TT" pitchFamily="2" charset="0"/>
              </a:defRPr>
            </a:lvl2pPr>
            <a:lvl3pPr algn="ctr" rtl="0" eaLnBrk="1" fontAlgn="base" hangingPunct="1">
              <a:spcBef>
                <a:spcPct val="0"/>
              </a:spcBef>
              <a:spcAft>
                <a:spcPct val="0"/>
              </a:spcAft>
              <a:defRPr sz="3600">
                <a:solidFill>
                  <a:srgbClr val="003399"/>
                </a:solidFill>
                <a:latin typeface="Stone Sans ITC TT" pitchFamily="2" charset="0"/>
              </a:defRPr>
            </a:lvl3pPr>
            <a:lvl4pPr algn="ctr" rtl="0" eaLnBrk="1" fontAlgn="base" hangingPunct="1">
              <a:spcBef>
                <a:spcPct val="0"/>
              </a:spcBef>
              <a:spcAft>
                <a:spcPct val="0"/>
              </a:spcAft>
              <a:defRPr sz="3600">
                <a:solidFill>
                  <a:srgbClr val="003399"/>
                </a:solidFill>
                <a:latin typeface="Stone Sans ITC TT" pitchFamily="2" charset="0"/>
              </a:defRPr>
            </a:lvl4pPr>
            <a:lvl5pPr algn="ctr" rtl="0" eaLnBrk="1" fontAlgn="base" hangingPunct="1">
              <a:spcBef>
                <a:spcPct val="0"/>
              </a:spcBef>
              <a:spcAft>
                <a:spcPct val="0"/>
              </a:spcAft>
              <a:defRPr sz="3600">
                <a:solidFill>
                  <a:srgbClr val="003399"/>
                </a:solidFill>
                <a:latin typeface="Stone Sans ITC TT" pitchFamily="2" charset="0"/>
              </a:defRPr>
            </a:lvl5pPr>
            <a:lvl6pPr marL="457200" algn="ctr" rtl="0" eaLnBrk="1" fontAlgn="base" hangingPunct="1">
              <a:spcBef>
                <a:spcPct val="0"/>
              </a:spcBef>
              <a:spcAft>
                <a:spcPct val="0"/>
              </a:spcAft>
              <a:defRPr sz="3600">
                <a:solidFill>
                  <a:srgbClr val="003399"/>
                </a:solidFill>
                <a:latin typeface="Stone Sans ITC TT" pitchFamily="2" charset="0"/>
              </a:defRPr>
            </a:lvl6pPr>
            <a:lvl7pPr marL="914400" algn="ctr" rtl="0" eaLnBrk="1" fontAlgn="base" hangingPunct="1">
              <a:spcBef>
                <a:spcPct val="0"/>
              </a:spcBef>
              <a:spcAft>
                <a:spcPct val="0"/>
              </a:spcAft>
              <a:defRPr sz="3600">
                <a:solidFill>
                  <a:srgbClr val="003399"/>
                </a:solidFill>
                <a:latin typeface="Stone Sans ITC TT" pitchFamily="2" charset="0"/>
              </a:defRPr>
            </a:lvl7pPr>
            <a:lvl8pPr marL="1371600" algn="ctr" rtl="0" eaLnBrk="1" fontAlgn="base" hangingPunct="1">
              <a:spcBef>
                <a:spcPct val="0"/>
              </a:spcBef>
              <a:spcAft>
                <a:spcPct val="0"/>
              </a:spcAft>
              <a:defRPr sz="3600">
                <a:solidFill>
                  <a:srgbClr val="003399"/>
                </a:solidFill>
                <a:latin typeface="Stone Sans ITC TT" pitchFamily="2" charset="0"/>
              </a:defRPr>
            </a:lvl8pPr>
            <a:lvl9pPr marL="1828800" algn="ctr" rtl="0" eaLnBrk="1" fontAlgn="base" hangingPunct="1">
              <a:spcBef>
                <a:spcPct val="0"/>
              </a:spcBef>
              <a:spcAft>
                <a:spcPct val="0"/>
              </a:spcAft>
              <a:defRPr sz="3600">
                <a:solidFill>
                  <a:srgbClr val="003399"/>
                </a:solidFill>
                <a:latin typeface="Stone Sans ITC TT" pitchFamily="2" charset="0"/>
              </a:defRPr>
            </a:lvl9pPr>
          </a:lstStyle>
          <a:p>
            <a:r>
              <a:rPr lang="en-GB" altLang="en-US" sz="4200" b="1" kern="0" dirty="0">
                <a:solidFill>
                  <a:srgbClr val="002060"/>
                </a:solidFill>
              </a:rPr>
              <a:t>Differing platform journeys</a:t>
            </a:r>
          </a:p>
          <a:p>
            <a:r>
              <a:rPr lang="en-GB" altLang="en-US" sz="3200" b="1" kern="0" dirty="0">
                <a:solidFill>
                  <a:srgbClr val="002060"/>
                </a:solidFill>
              </a:rPr>
              <a:t>Journals Example</a:t>
            </a:r>
          </a:p>
        </p:txBody>
      </p:sp>
    </p:spTree>
    <p:extLst>
      <p:ext uri="{BB962C8B-B14F-4D97-AF65-F5344CB8AC3E}">
        <p14:creationId xmlns:p14="http://schemas.microsoft.com/office/powerpoint/2010/main" val="375094474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D0263-74CE-4259-87F7-631FFDE0083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A4217-1DB1-4E92-AF7F-D6C6BA93EF4E}" type="slidenum">
              <a:rPr kumimoji="0" lang="en-US" sz="1400" b="1" i="0" u="none" strike="noStrike" kern="1200" cap="none" spc="0" normalizeH="0" baseline="0" noProof="0" smtClean="0">
                <a:ln>
                  <a:noFill/>
                </a:ln>
                <a:solidFill>
                  <a:srgbClr val="003399"/>
                </a:solidFill>
                <a:effectLst/>
                <a:uLnTx/>
                <a:uFillTx/>
                <a:latin typeface="Stone Sans ITC T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dirty="0">
              <a:ln>
                <a:noFill/>
              </a:ln>
              <a:solidFill>
                <a:srgbClr val="003399"/>
              </a:solidFill>
              <a:effectLst/>
              <a:uLnTx/>
              <a:uFillTx/>
              <a:latin typeface="Stone Sans ITC TT"/>
              <a:ea typeface="+mn-ea"/>
              <a:cs typeface="+mn-cs"/>
            </a:endParaRPr>
          </a:p>
        </p:txBody>
      </p:sp>
      <p:sp>
        <p:nvSpPr>
          <p:cNvPr id="10" name="TextBox 9">
            <a:extLst>
              <a:ext uri="{FF2B5EF4-FFF2-40B4-BE49-F238E27FC236}">
                <a16:creationId xmlns:a16="http://schemas.microsoft.com/office/drawing/2014/main" id="{EC3F3FA7-E489-407D-AA16-D755BB0A8D90}"/>
              </a:ext>
            </a:extLst>
          </p:cNvPr>
          <p:cNvSpPr txBox="1"/>
          <p:nvPr/>
        </p:nvSpPr>
        <p:spPr>
          <a:xfrm>
            <a:off x="755576" y="1844824"/>
            <a:ext cx="379565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Stone Sans ITC TT"/>
                <a:ea typeface="+mn-ea"/>
                <a:cs typeface="+mn-cs"/>
              </a:rPr>
              <a:t>New metrics to address this:</a:t>
            </a:r>
          </a:p>
        </p:txBody>
      </p:sp>
      <p:sp>
        <p:nvSpPr>
          <p:cNvPr id="12" name="TextBox 11">
            <a:extLst>
              <a:ext uri="{FF2B5EF4-FFF2-40B4-BE49-F238E27FC236}">
                <a16:creationId xmlns:a16="http://schemas.microsoft.com/office/drawing/2014/main" id="{E84EBBD2-0086-4515-96B1-86E1CD092364}"/>
              </a:ext>
            </a:extLst>
          </p:cNvPr>
          <p:cNvSpPr txBox="1"/>
          <p:nvPr/>
        </p:nvSpPr>
        <p:spPr>
          <a:xfrm>
            <a:off x="838800" y="2954338"/>
            <a:ext cx="3733200"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err="1">
                <a:ln>
                  <a:noFill/>
                </a:ln>
                <a:solidFill>
                  <a:prstClr val="black"/>
                </a:solidFill>
                <a:effectLst/>
                <a:uLnTx/>
                <a:uFillTx/>
                <a:latin typeface="Stone Sans ITC TT"/>
                <a:ea typeface="+mn-ea"/>
                <a:cs typeface="+mn-cs"/>
              </a:rPr>
              <a:t>total_item_requests</a:t>
            </a:r>
            <a:endParaRPr kumimoji="0" lang="en-GB" sz="2400" b="1" i="1" u="none" strike="noStrike" kern="1200" cap="none" spc="0" normalizeH="0" baseline="0" noProof="0" dirty="0">
              <a:ln>
                <a:noFill/>
              </a:ln>
              <a:solidFill>
                <a:prstClr val="black"/>
              </a:solidFill>
              <a:effectLst/>
              <a:uLnTx/>
              <a:uFillTx/>
              <a:latin typeface="Stone Sans ITC T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Stone Sans ITC T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Stone Sans ITC TT"/>
                <a:ea typeface="+mn-ea"/>
                <a:cs typeface="+mn-cs"/>
              </a:rPr>
              <a:t>all article full-content views across all formats</a:t>
            </a:r>
          </a:p>
        </p:txBody>
      </p:sp>
      <p:sp>
        <p:nvSpPr>
          <p:cNvPr id="23" name="TextBox 22">
            <a:extLst>
              <a:ext uri="{FF2B5EF4-FFF2-40B4-BE49-F238E27FC236}">
                <a16:creationId xmlns:a16="http://schemas.microsoft.com/office/drawing/2014/main" id="{C6F4975F-22BF-4606-A39F-EFF5419E0704}"/>
              </a:ext>
            </a:extLst>
          </p:cNvPr>
          <p:cNvSpPr txBox="1"/>
          <p:nvPr/>
        </p:nvSpPr>
        <p:spPr>
          <a:xfrm>
            <a:off x="4806077" y="2954338"/>
            <a:ext cx="3734458"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err="1">
                <a:ln>
                  <a:noFill/>
                </a:ln>
                <a:solidFill>
                  <a:prstClr val="black"/>
                </a:solidFill>
                <a:effectLst/>
                <a:uLnTx/>
                <a:uFillTx/>
                <a:latin typeface="Stone Sans ITC TT"/>
                <a:ea typeface="+mn-ea"/>
                <a:cs typeface="+mn-cs"/>
              </a:rPr>
              <a:t>unique_item_requests</a:t>
            </a:r>
            <a:endParaRPr kumimoji="0" lang="en-GB" sz="2400" b="1" i="1" u="none" strike="noStrike" kern="1200" cap="none" spc="0" normalizeH="0" baseline="0" noProof="0" dirty="0">
              <a:ln>
                <a:noFill/>
              </a:ln>
              <a:solidFill>
                <a:prstClr val="black"/>
              </a:solidFill>
              <a:effectLst/>
              <a:uLnTx/>
              <a:uFillTx/>
              <a:latin typeface="Stone Sans ITC T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1" u="none" strike="noStrike" kern="1200" cap="none" spc="0" normalizeH="0" baseline="0" noProof="0" dirty="0">
              <a:ln>
                <a:noFill/>
              </a:ln>
              <a:solidFill>
                <a:prstClr val="black"/>
              </a:solidFill>
              <a:effectLst/>
              <a:uLnTx/>
              <a:uFillTx/>
              <a:latin typeface="Stone Sans ITC T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Stone Sans ITC TT"/>
                <a:ea typeface="+mn-ea"/>
                <a:cs typeface="+mn-cs"/>
              </a:rPr>
              <a:t>unique article full-content views regardless of format</a:t>
            </a:r>
          </a:p>
        </p:txBody>
      </p:sp>
      <p:sp>
        <p:nvSpPr>
          <p:cNvPr id="7" name="Title 1">
            <a:extLst>
              <a:ext uri="{FF2B5EF4-FFF2-40B4-BE49-F238E27FC236}">
                <a16:creationId xmlns:a16="http://schemas.microsoft.com/office/drawing/2014/main" id="{DF241688-77E9-4298-8CBD-03D3DB81A221}"/>
              </a:ext>
            </a:extLst>
          </p:cNvPr>
          <p:cNvSpPr txBox="1">
            <a:spLocks/>
          </p:cNvSpPr>
          <p:nvPr/>
        </p:nvSpPr>
        <p:spPr bwMode="auto">
          <a:xfrm>
            <a:off x="755576" y="232766"/>
            <a:ext cx="7343775"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003399"/>
                </a:solidFill>
                <a:latin typeface="+mj-lt"/>
                <a:ea typeface="+mj-ea"/>
                <a:cs typeface="+mj-cs"/>
              </a:defRPr>
            </a:lvl1pPr>
            <a:lvl2pPr algn="ctr" rtl="0" eaLnBrk="1" fontAlgn="base" hangingPunct="1">
              <a:spcBef>
                <a:spcPct val="0"/>
              </a:spcBef>
              <a:spcAft>
                <a:spcPct val="0"/>
              </a:spcAft>
              <a:defRPr sz="3600">
                <a:solidFill>
                  <a:srgbClr val="003399"/>
                </a:solidFill>
                <a:latin typeface="Stone Sans ITC TT" pitchFamily="2" charset="0"/>
              </a:defRPr>
            </a:lvl2pPr>
            <a:lvl3pPr algn="ctr" rtl="0" eaLnBrk="1" fontAlgn="base" hangingPunct="1">
              <a:spcBef>
                <a:spcPct val="0"/>
              </a:spcBef>
              <a:spcAft>
                <a:spcPct val="0"/>
              </a:spcAft>
              <a:defRPr sz="3600">
                <a:solidFill>
                  <a:srgbClr val="003399"/>
                </a:solidFill>
                <a:latin typeface="Stone Sans ITC TT" pitchFamily="2" charset="0"/>
              </a:defRPr>
            </a:lvl3pPr>
            <a:lvl4pPr algn="ctr" rtl="0" eaLnBrk="1" fontAlgn="base" hangingPunct="1">
              <a:spcBef>
                <a:spcPct val="0"/>
              </a:spcBef>
              <a:spcAft>
                <a:spcPct val="0"/>
              </a:spcAft>
              <a:defRPr sz="3600">
                <a:solidFill>
                  <a:srgbClr val="003399"/>
                </a:solidFill>
                <a:latin typeface="Stone Sans ITC TT" pitchFamily="2" charset="0"/>
              </a:defRPr>
            </a:lvl4pPr>
            <a:lvl5pPr algn="ctr" rtl="0" eaLnBrk="1" fontAlgn="base" hangingPunct="1">
              <a:spcBef>
                <a:spcPct val="0"/>
              </a:spcBef>
              <a:spcAft>
                <a:spcPct val="0"/>
              </a:spcAft>
              <a:defRPr sz="3600">
                <a:solidFill>
                  <a:srgbClr val="003399"/>
                </a:solidFill>
                <a:latin typeface="Stone Sans ITC TT" pitchFamily="2" charset="0"/>
              </a:defRPr>
            </a:lvl5pPr>
            <a:lvl6pPr marL="457200" algn="ctr" rtl="0" eaLnBrk="1" fontAlgn="base" hangingPunct="1">
              <a:spcBef>
                <a:spcPct val="0"/>
              </a:spcBef>
              <a:spcAft>
                <a:spcPct val="0"/>
              </a:spcAft>
              <a:defRPr sz="3600">
                <a:solidFill>
                  <a:srgbClr val="003399"/>
                </a:solidFill>
                <a:latin typeface="Stone Sans ITC TT" pitchFamily="2" charset="0"/>
              </a:defRPr>
            </a:lvl6pPr>
            <a:lvl7pPr marL="914400" algn="ctr" rtl="0" eaLnBrk="1" fontAlgn="base" hangingPunct="1">
              <a:spcBef>
                <a:spcPct val="0"/>
              </a:spcBef>
              <a:spcAft>
                <a:spcPct val="0"/>
              </a:spcAft>
              <a:defRPr sz="3600">
                <a:solidFill>
                  <a:srgbClr val="003399"/>
                </a:solidFill>
                <a:latin typeface="Stone Sans ITC TT" pitchFamily="2" charset="0"/>
              </a:defRPr>
            </a:lvl7pPr>
            <a:lvl8pPr marL="1371600" algn="ctr" rtl="0" eaLnBrk="1" fontAlgn="base" hangingPunct="1">
              <a:spcBef>
                <a:spcPct val="0"/>
              </a:spcBef>
              <a:spcAft>
                <a:spcPct val="0"/>
              </a:spcAft>
              <a:defRPr sz="3600">
                <a:solidFill>
                  <a:srgbClr val="003399"/>
                </a:solidFill>
                <a:latin typeface="Stone Sans ITC TT" pitchFamily="2" charset="0"/>
              </a:defRPr>
            </a:lvl8pPr>
            <a:lvl9pPr marL="1828800" algn="ctr" rtl="0" eaLnBrk="1" fontAlgn="base" hangingPunct="1">
              <a:spcBef>
                <a:spcPct val="0"/>
              </a:spcBef>
              <a:spcAft>
                <a:spcPct val="0"/>
              </a:spcAft>
              <a:defRPr sz="3600">
                <a:solidFill>
                  <a:srgbClr val="003399"/>
                </a:solidFill>
                <a:latin typeface="Stone Sans ITC TT" pitchFamily="2" charset="0"/>
              </a:defRPr>
            </a:lvl9pPr>
          </a:lstStyle>
          <a:p>
            <a:r>
              <a:rPr lang="en-GB" altLang="en-US" sz="4200" b="1" kern="0" dirty="0">
                <a:solidFill>
                  <a:srgbClr val="002060"/>
                </a:solidFill>
              </a:rPr>
              <a:t>Improvements with Release 5</a:t>
            </a:r>
          </a:p>
          <a:p>
            <a:r>
              <a:rPr lang="en-GB" altLang="en-US" sz="3200" b="1" kern="0" dirty="0">
                <a:solidFill>
                  <a:srgbClr val="002060"/>
                </a:solidFill>
              </a:rPr>
              <a:t>Journals Example</a:t>
            </a:r>
          </a:p>
        </p:txBody>
      </p:sp>
    </p:spTree>
    <p:extLst>
      <p:ext uri="{BB962C8B-B14F-4D97-AF65-F5344CB8AC3E}">
        <p14:creationId xmlns:p14="http://schemas.microsoft.com/office/powerpoint/2010/main" val="3535207915"/>
      </p:ext>
    </p:extLst>
  </p:cSld>
  <p:clrMapOvr>
    <a:masterClrMapping/>
  </p:clrMapOvr>
  <p:transition spd="slow">
    <p:wipe/>
  </p:transition>
</p:sld>
</file>

<file path=ppt/theme/theme1.xml><?xml version="1.0" encoding="utf-8"?>
<a:theme xmlns:a="http://schemas.openxmlformats.org/drawingml/2006/main" name="NEW T&amp;F template">
  <a:themeElements>
    <a:clrScheme name="NEW T&amp;F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 T&amp;F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T&amp;F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T&amp;F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T&amp;F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T&amp;F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T&amp;F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T&amp;F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T&amp;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NEW T&amp;F template">
      <a:majorFont>
        <a:latin typeface="Stone Sans ITC TT"/>
        <a:ea typeface=""/>
        <a:cs typeface=""/>
      </a:majorFont>
      <a:minorFont>
        <a:latin typeface="Stone Sans ITC T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NEW T&amp;F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NEW T&amp;F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NEW T&amp;F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NEW T&amp;F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NEW T&amp;F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NEW T&amp;F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NEW T&amp;F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tandfgroup</Template>
  <TotalTime>10572</TotalTime>
  <Words>5264</Words>
  <Application>Microsoft Office PowerPoint</Application>
  <PresentationFormat>On-screen Show (4:3)</PresentationFormat>
  <Paragraphs>452</Paragraphs>
  <Slides>28</Slides>
  <Notes>28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Arial Unicode MS</vt:lpstr>
      <vt:lpstr>Calibri</vt:lpstr>
      <vt:lpstr>Microsoft Sans Serif</vt:lpstr>
      <vt:lpstr>Stone Sans ITC TT</vt:lpstr>
      <vt:lpstr>Times New Roman</vt:lpstr>
      <vt:lpstr>Trebuchet MS</vt:lpstr>
      <vt:lpstr>Verdana</vt:lpstr>
      <vt:lpstr>NEW T&amp;F template</vt:lpstr>
      <vt:lpstr>1_NEW T&amp;F template</vt:lpstr>
      <vt:lpstr>  Surveys, Statistics, Narrative: Communicating Library Value to Administrators </vt:lpstr>
      <vt:lpstr>PowerPoint Presentation</vt:lpstr>
      <vt:lpstr>What is value?</vt:lpstr>
      <vt:lpstr>How is value perceived in a library: creating a successful library service</vt:lpstr>
      <vt:lpstr>How is value perceived in a library: administrators</vt:lpstr>
      <vt:lpstr>Usage Statistics</vt:lpstr>
      <vt:lpstr>  COUNTER Usage Reporting on Different Platforms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means of capturing value</vt:lpstr>
      <vt:lpstr>Value in supporting research</vt:lpstr>
      <vt:lpstr>Demonstrating value to library  users</vt:lpstr>
      <vt:lpstr>PowerPoint Presentation</vt:lpstr>
      <vt:lpstr>Communicating value: understanding the audience</vt:lpstr>
      <vt:lpstr>PowerPoint Presentation</vt:lpstr>
      <vt:lpstr>Communicating value to drive results:</vt:lpstr>
      <vt:lpstr>PowerPoint Presentation</vt:lpstr>
      <vt:lpstr>Stats into stories</vt:lpstr>
      <vt:lpstr>PowerPoint Presentation</vt:lpstr>
      <vt:lpstr>Acknowledgements</vt:lpstr>
      <vt:lpstr>Thank you!</vt:lpstr>
    </vt:vector>
  </TitlesOfParts>
  <Company>Taylor &amp; Francis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Elyse Profera</dc:creator>
  <cp:lastModifiedBy>Joyce, Harriet</cp:lastModifiedBy>
  <cp:revision>539</cp:revision>
  <cp:lastPrinted>2018-10-17T09:16:31Z</cp:lastPrinted>
  <dcterms:created xsi:type="dcterms:W3CDTF">2005-10-24T13:09:27Z</dcterms:created>
  <dcterms:modified xsi:type="dcterms:W3CDTF">2018-10-23T12:48:05Z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TC011812891033</vt:lpwstr>
  </property>
</Properties>
</file>