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56" r:id="rId2"/>
    <p:sldMasterId id="2147483775" r:id="rId3"/>
    <p:sldMasterId id="2147483788" r:id="rId4"/>
    <p:sldMasterId id="2147483803" r:id="rId5"/>
  </p:sldMasterIdLst>
  <p:notesMasterIdLst>
    <p:notesMasterId r:id="rId23"/>
  </p:notesMasterIdLst>
  <p:handoutMasterIdLst>
    <p:handoutMasterId r:id="rId24"/>
  </p:handoutMasterIdLst>
  <p:sldIdLst>
    <p:sldId id="514" r:id="rId6"/>
    <p:sldId id="645" r:id="rId7"/>
    <p:sldId id="650" r:id="rId8"/>
    <p:sldId id="654" r:id="rId9"/>
    <p:sldId id="579" r:id="rId10"/>
    <p:sldId id="608" r:id="rId11"/>
    <p:sldId id="618" r:id="rId12"/>
    <p:sldId id="610" r:id="rId13"/>
    <p:sldId id="621" r:id="rId14"/>
    <p:sldId id="648" r:id="rId15"/>
    <p:sldId id="646" r:id="rId16"/>
    <p:sldId id="649" r:id="rId17"/>
    <p:sldId id="652" r:id="rId18"/>
    <p:sldId id="655" r:id="rId19"/>
    <p:sldId id="647" r:id="rId20"/>
    <p:sldId id="615" r:id="rId21"/>
    <p:sldId id="657" r:id="rId22"/>
  </p:sldIdLst>
  <p:sldSz cx="9144000" cy="6858000" type="screen4x3"/>
  <p:notesSz cx="6797675" cy="9926638"/>
  <p:defaultTextStyle>
    <a:defPPr>
      <a:defRPr lang="en-GB"/>
    </a:defPPr>
    <a:lvl1pPr algn="l" rtl="0" eaLnBrk="0" fontAlgn="base" hangingPunct="0">
      <a:spcBef>
        <a:spcPct val="0"/>
      </a:spcBef>
      <a:spcAft>
        <a:spcPct val="0"/>
      </a:spcAft>
      <a:defRPr sz="2800" kern="1200">
        <a:solidFill>
          <a:srgbClr val="004D75"/>
        </a:solidFill>
        <a:latin typeface="Verdana" pitchFamily="34" charset="0"/>
        <a:ea typeface="+mn-ea"/>
        <a:cs typeface="Arial" charset="0"/>
      </a:defRPr>
    </a:lvl1pPr>
    <a:lvl2pPr marL="457200" algn="l" rtl="0" eaLnBrk="0" fontAlgn="base" hangingPunct="0">
      <a:spcBef>
        <a:spcPct val="0"/>
      </a:spcBef>
      <a:spcAft>
        <a:spcPct val="0"/>
      </a:spcAft>
      <a:defRPr sz="2800" kern="1200">
        <a:solidFill>
          <a:srgbClr val="004D75"/>
        </a:solidFill>
        <a:latin typeface="Verdana" pitchFamily="34" charset="0"/>
        <a:ea typeface="+mn-ea"/>
        <a:cs typeface="Arial" charset="0"/>
      </a:defRPr>
    </a:lvl2pPr>
    <a:lvl3pPr marL="914400" algn="l" rtl="0" eaLnBrk="0" fontAlgn="base" hangingPunct="0">
      <a:spcBef>
        <a:spcPct val="0"/>
      </a:spcBef>
      <a:spcAft>
        <a:spcPct val="0"/>
      </a:spcAft>
      <a:defRPr sz="2800" kern="1200">
        <a:solidFill>
          <a:srgbClr val="004D75"/>
        </a:solidFill>
        <a:latin typeface="Verdana" pitchFamily="34" charset="0"/>
        <a:ea typeface="+mn-ea"/>
        <a:cs typeface="Arial" charset="0"/>
      </a:defRPr>
    </a:lvl3pPr>
    <a:lvl4pPr marL="1371600" algn="l" rtl="0" eaLnBrk="0" fontAlgn="base" hangingPunct="0">
      <a:spcBef>
        <a:spcPct val="0"/>
      </a:spcBef>
      <a:spcAft>
        <a:spcPct val="0"/>
      </a:spcAft>
      <a:defRPr sz="2800" kern="1200">
        <a:solidFill>
          <a:srgbClr val="004D75"/>
        </a:solidFill>
        <a:latin typeface="Verdana" pitchFamily="34" charset="0"/>
        <a:ea typeface="+mn-ea"/>
        <a:cs typeface="Arial" charset="0"/>
      </a:defRPr>
    </a:lvl4pPr>
    <a:lvl5pPr marL="1828800" algn="l" rtl="0" eaLnBrk="0" fontAlgn="base" hangingPunct="0">
      <a:spcBef>
        <a:spcPct val="0"/>
      </a:spcBef>
      <a:spcAft>
        <a:spcPct val="0"/>
      </a:spcAft>
      <a:defRPr sz="2800" kern="1200">
        <a:solidFill>
          <a:srgbClr val="004D75"/>
        </a:solidFill>
        <a:latin typeface="Verdana" pitchFamily="34" charset="0"/>
        <a:ea typeface="+mn-ea"/>
        <a:cs typeface="Arial" charset="0"/>
      </a:defRPr>
    </a:lvl5pPr>
    <a:lvl6pPr marL="2286000" algn="l" defTabSz="914400" rtl="0" eaLnBrk="1" latinLnBrk="0" hangingPunct="1">
      <a:defRPr sz="2800" kern="1200">
        <a:solidFill>
          <a:srgbClr val="004D75"/>
        </a:solidFill>
        <a:latin typeface="Verdana" pitchFamily="34" charset="0"/>
        <a:ea typeface="+mn-ea"/>
        <a:cs typeface="Arial" charset="0"/>
      </a:defRPr>
    </a:lvl6pPr>
    <a:lvl7pPr marL="2743200" algn="l" defTabSz="914400" rtl="0" eaLnBrk="1" latinLnBrk="0" hangingPunct="1">
      <a:defRPr sz="2800" kern="1200">
        <a:solidFill>
          <a:srgbClr val="004D75"/>
        </a:solidFill>
        <a:latin typeface="Verdana" pitchFamily="34" charset="0"/>
        <a:ea typeface="+mn-ea"/>
        <a:cs typeface="Arial" charset="0"/>
      </a:defRPr>
    </a:lvl7pPr>
    <a:lvl8pPr marL="3200400" algn="l" defTabSz="914400" rtl="0" eaLnBrk="1" latinLnBrk="0" hangingPunct="1">
      <a:defRPr sz="2800" kern="1200">
        <a:solidFill>
          <a:srgbClr val="004D75"/>
        </a:solidFill>
        <a:latin typeface="Verdana" pitchFamily="34" charset="0"/>
        <a:ea typeface="+mn-ea"/>
        <a:cs typeface="Arial" charset="0"/>
      </a:defRPr>
    </a:lvl8pPr>
    <a:lvl9pPr marL="3657600" algn="l" defTabSz="914400" rtl="0" eaLnBrk="1" latinLnBrk="0" hangingPunct="1">
      <a:defRPr sz="2800" kern="1200">
        <a:solidFill>
          <a:srgbClr val="004D75"/>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4D75"/>
    <a:srgbClr val="004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81602" autoAdjust="0"/>
  </p:normalViewPr>
  <p:slideViewPr>
    <p:cSldViewPr>
      <p:cViewPr varScale="1">
        <p:scale>
          <a:sx n="74" d="100"/>
          <a:sy n="74" d="100"/>
        </p:scale>
        <p:origin x="1800" y="66"/>
      </p:cViewPr>
      <p:guideLst>
        <p:guide orient="horz" pos="2160"/>
        <p:guide pos="2880"/>
      </p:guideLst>
    </p:cSldViewPr>
  </p:slideViewPr>
  <p:outlineViewPr>
    <p:cViewPr>
      <p:scale>
        <a:sx n="33" d="100"/>
        <a:sy n="33" d="100"/>
      </p:scale>
      <p:origin x="0" y="1026"/>
    </p:cViewPr>
  </p:outlineViewPr>
  <p:notesTextViewPr>
    <p:cViewPr>
      <p:scale>
        <a:sx n="66" d="100"/>
        <a:sy n="66" d="100"/>
      </p:scale>
      <p:origin x="0" y="0"/>
    </p:cViewPr>
  </p:notesTextViewPr>
  <p:sorterViewPr>
    <p:cViewPr>
      <p:scale>
        <a:sx n="130" d="100"/>
        <a:sy n="130" d="100"/>
      </p:scale>
      <p:origin x="0" y="-4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1568" tIns="45784" rIns="91568" bIns="45784" rtlCol="0"/>
          <a:lstStyle>
            <a:lvl1pPr algn="r">
              <a:defRPr sz="1200"/>
            </a:lvl1pPr>
          </a:lstStyle>
          <a:p>
            <a:fld id="{51A8D15B-A178-441E-96F8-1C42FA2CD035}" type="datetimeFigureOut">
              <a:rPr lang="en-GB" smtClean="0"/>
              <a:pPr/>
              <a:t>31/10/2018</a:t>
            </a:fld>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568" tIns="45784" rIns="91568" bIns="457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568" tIns="45784" rIns="91568" bIns="45784" rtlCol="0" anchor="b"/>
          <a:lstStyle>
            <a:lvl1pPr algn="r">
              <a:defRPr sz="1200"/>
            </a:lvl1pPr>
          </a:lstStyle>
          <a:p>
            <a:fld id="{9C7A5665-2EB5-4FE7-A302-6097B5C9CF81}" type="slidenum">
              <a:rPr lang="en-GB" smtClean="0"/>
              <a:pPr/>
              <a:t>‹#›</a:t>
            </a:fld>
            <a:endParaRPr lang="en-GB" dirty="0"/>
          </a:p>
        </p:txBody>
      </p:sp>
    </p:spTree>
    <p:extLst>
      <p:ext uri="{BB962C8B-B14F-4D97-AF65-F5344CB8AC3E}">
        <p14:creationId xmlns:p14="http://schemas.microsoft.com/office/powerpoint/2010/main" val="172606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eaLnBrk="1" hangingPunct="1">
              <a:defRPr sz="1200">
                <a:solidFill>
                  <a:schemeClr val="tx1"/>
                </a:solidFill>
                <a:latin typeface="Arial" charset="0"/>
              </a:defRPr>
            </a:lvl1pPr>
          </a:lstStyle>
          <a:p>
            <a:endParaRPr lang="en-US" dirty="0"/>
          </a:p>
        </p:txBody>
      </p:sp>
      <p:sp>
        <p:nvSpPr>
          <p:cNvPr id="116739" name="Rectangle 3"/>
          <p:cNvSpPr>
            <a:spLocks noGrp="1" noChangeArrowheads="1"/>
          </p:cNvSpPr>
          <p:nvPr>
            <p:ph type="dt" idx="1"/>
          </p:nvPr>
        </p:nvSpPr>
        <p:spPr bwMode="auto">
          <a:xfrm>
            <a:off x="3850444"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dirty="0"/>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674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6742"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eaLnBrk="1" hangingPunct="1">
              <a:defRPr sz="1200">
                <a:solidFill>
                  <a:schemeClr val="tx1"/>
                </a:solidFill>
                <a:latin typeface="Arial" charset="0"/>
              </a:defRPr>
            </a:lvl1pPr>
          </a:lstStyle>
          <a:p>
            <a:endParaRPr lang="en-US" dirty="0"/>
          </a:p>
        </p:txBody>
      </p:sp>
      <p:sp>
        <p:nvSpPr>
          <p:cNvPr id="116743"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eaLnBrk="1" hangingPunct="1">
              <a:defRPr sz="1200">
                <a:solidFill>
                  <a:schemeClr val="tx1"/>
                </a:solidFill>
                <a:latin typeface="Arial" charset="0"/>
              </a:defRPr>
            </a:lvl1pPr>
          </a:lstStyle>
          <a:p>
            <a:fld id="{F85503CA-720E-4627-B61C-B236D8CE105F}" type="slidenum">
              <a:rPr lang="en-GB"/>
              <a:pPr/>
              <a:t>‹#›</a:t>
            </a:fld>
            <a:endParaRPr lang="en-GB" dirty="0"/>
          </a:p>
        </p:txBody>
      </p:sp>
    </p:spTree>
    <p:extLst>
      <p:ext uri="{BB962C8B-B14F-4D97-AF65-F5344CB8AC3E}">
        <p14:creationId xmlns:p14="http://schemas.microsoft.com/office/powerpoint/2010/main" val="1299424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a:t>
            </a:fld>
            <a:endParaRPr lang="en-GB" dirty="0"/>
          </a:p>
        </p:txBody>
      </p:sp>
    </p:spTree>
    <p:extLst>
      <p:ext uri="{BB962C8B-B14F-4D97-AF65-F5344CB8AC3E}">
        <p14:creationId xmlns:p14="http://schemas.microsoft.com/office/powerpoint/2010/main" val="56809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 example from last week, of</a:t>
            </a:r>
            <a:r>
              <a:rPr lang="en-GB" baseline="0" dirty="0" smtClean="0"/>
              <a:t> a library Facebook post, encouraging our customers to try out Kanopy</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10</a:t>
            </a:fld>
            <a:endParaRPr lang="en-GB" dirty="0"/>
          </a:p>
        </p:txBody>
      </p:sp>
    </p:spTree>
    <p:extLst>
      <p:ext uri="{BB962C8B-B14F-4D97-AF65-F5344CB8AC3E}">
        <p14:creationId xmlns:p14="http://schemas.microsoft.com/office/powerpoint/2010/main" val="350767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the</a:t>
            </a:r>
            <a:r>
              <a:rPr lang="en-GB" baseline="0" dirty="0" smtClean="0"/>
              <a:t> data on hours of Kanopy videos used during the week when the Facebook post appeared.  The 12</a:t>
            </a:r>
            <a:r>
              <a:rPr lang="en-GB" baseline="30000" dirty="0" smtClean="0"/>
              <a:t>th</a:t>
            </a:r>
            <a:r>
              <a:rPr lang="en-GB" baseline="0" dirty="0" smtClean="0"/>
              <a:t> October does show an increase in usage from the day before and the day after but its not the busiest day that week so the evidence is inconclusive.  Maybe there is a delay and our customer only look at our Facebook posts at the weekend so the usage could be delayed, or maybe the Facebook post had no impact at all? </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11</a:t>
            </a:fld>
            <a:endParaRPr lang="en-GB" dirty="0"/>
          </a:p>
        </p:txBody>
      </p:sp>
    </p:spTree>
    <p:extLst>
      <p:ext uri="{BB962C8B-B14F-4D97-AF65-F5344CB8AC3E}">
        <p14:creationId xmlns:p14="http://schemas.microsoft.com/office/powerpoint/2010/main" val="389886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cross check with the referring URLS again, we can see that a </a:t>
            </a:r>
            <a:r>
              <a:rPr lang="en-GB" baseline="0" dirty="0" smtClean="0"/>
              <a:t> small amount of Kanopy traffic is coming via Facebook, so this is an area that needs more work and experimentation.</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12</a:t>
            </a:fld>
            <a:endParaRPr lang="en-GB" dirty="0"/>
          </a:p>
        </p:txBody>
      </p:sp>
    </p:spTree>
    <p:extLst>
      <p:ext uri="{BB962C8B-B14F-4D97-AF65-F5344CB8AC3E}">
        <p14:creationId xmlns:p14="http://schemas.microsoft.com/office/powerpoint/2010/main" val="363375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Returning to the bigger</a:t>
            </a:r>
            <a:r>
              <a:rPr lang="en-GB" baseline="0" dirty="0" smtClean="0"/>
              <a:t> picture again, I thought it might be helpful to give </a:t>
            </a:r>
            <a:r>
              <a:rPr lang="en-GB" baseline="0" dirty="0" smtClean="0"/>
              <a:t>some </a:t>
            </a:r>
            <a:r>
              <a:rPr lang="en-GB" baseline="0" dirty="0" smtClean="0"/>
              <a:t>r</a:t>
            </a:r>
            <a:r>
              <a:rPr lang="en-GB" dirty="0" smtClean="0"/>
              <a:t>eal life</a:t>
            </a:r>
            <a:r>
              <a:rPr lang="en-GB" baseline="0" dirty="0" smtClean="0"/>
              <a:t> examples from NTU  -  things we’ve changed because of data /  intelligence.</a:t>
            </a:r>
          </a:p>
          <a:p>
            <a:r>
              <a:rPr lang="en-GB" baseline="0" dirty="0" smtClean="0"/>
              <a:t>RLMS  -  can’t underestimate impact  -  it underpins so many of our stock and collection decisions, and generally provides us with far better data, and makes us  more informed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Turnaways -  can be compelling. The vast majority of our end of year purchases if we have any money left now goes on purchases which we hop will eradicate turnaways and access denials, because we believe that these are negative experiences for our users</a:t>
            </a:r>
          </a:p>
          <a:p>
            <a:pPr marL="171450" indent="-171450">
              <a:buFont typeface="Arial" panose="020B0604020202020204" pitchFamily="34" charset="0"/>
              <a:buChar char="•"/>
            </a:pPr>
            <a:r>
              <a:rPr lang="en-GB" baseline="0" dirty="0" smtClean="0"/>
              <a:t>eBooks turnaways    we did move business and suppliers based on this data; more likely to try publishers deals as leads to  better student experience.  Increasingly use data to lobby publishers and suppliers more effectively</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5503CA-720E-4627-B61C-B236D8CE105F}"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35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been in place for a few weeks.  Button only appear if all copies are out on loan.  Too soon to tell how effective this will be but arose</a:t>
            </a:r>
            <a:r>
              <a:rPr lang="en-GB" baseline="0" dirty="0" smtClean="0"/>
              <a:t> after increase  in the number of reservations which were never collected.  Raised question of how effective reservation system can be if students are routinely leaving things to last minute, and do we need a more dynamic way of interacting with and serving out customers.  </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14</a:t>
            </a:fld>
            <a:endParaRPr lang="en-GB" dirty="0"/>
          </a:p>
        </p:txBody>
      </p:sp>
    </p:spTree>
    <p:extLst>
      <p:ext uri="{BB962C8B-B14F-4D97-AF65-F5344CB8AC3E}">
        <p14:creationId xmlns:p14="http://schemas.microsoft.com/office/powerpoint/2010/main" val="324985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the</a:t>
            </a:r>
            <a:r>
              <a:rPr lang="en-GB" baseline="0" dirty="0" smtClean="0"/>
              <a:t> best indicator of how well we are performing comes from or customer views.  These NTU score from the NSS show a marked increase in satisfaction since 2015 when we really started to use data consistently in many of our collections decisions making.  It won’t be the only factor </a:t>
            </a:r>
            <a:r>
              <a:rPr lang="en-GB" baseline="0" dirty="0" err="1" smtClean="0"/>
              <a:t>impaxcting</a:t>
            </a:r>
            <a:r>
              <a:rPr lang="en-GB" baseline="0" dirty="0" smtClean="0"/>
              <a:t> on satisfaction but the correlation in the dates suggest that there is some sort of link or contribution to the overall raise in satisfaction.</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15</a:t>
            </a:fld>
            <a:endParaRPr lang="en-GB" dirty="0"/>
          </a:p>
        </p:txBody>
      </p:sp>
    </p:spTree>
    <p:extLst>
      <p:ext uri="{BB962C8B-B14F-4D97-AF65-F5344CB8AC3E}">
        <p14:creationId xmlns:p14="http://schemas.microsoft.com/office/powerpoint/2010/main" val="176703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Would</a:t>
            </a:r>
            <a:r>
              <a:rPr lang="en-GB" baseline="0" dirty="0" smtClean="0"/>
              <a:t> like to challenge /  encourage text base publishers to consider what </a:t>
            </a:r>
            <a:r>
              <a:rPr lang="en-GB" baseline="0" smtClean="0"/>
              <a:t>additional engagement </a:t>
            </a:r>
            <a:r>
              <a:rPr lang="en-GB" baseline="0" dirty="0" smtClean="0"/>
              <a:t>analytics they could report /  produce</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16</a:t>
            </a:fld>
            <a:endParaRPr lang="en-GB" dirty="0"/>
          </a:p>
        </p:txBody>
      </p:sp>
    </p:spTree>
    <p:extLst>
      <p:ext uri="{BB962C8B-B14F-4D97-AF65-F5344CB8AC3E}">
        <p14:creationId xmlns:p14="http://schemas.microsoft.com/office/powerpoint/2010/main" val="186024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5503CA-720E-4627-B61C-B236D8CE105F}"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73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5503CA-720E-4627-B61C-B236D8CE105F}"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920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Wider</a:t>
            </a:r>
            <a:r>
              <a:rPr lang="en-GB" baseline="0" dirty="0" smtClean="0"/>
              <a:t> context of library data driven decision making.  Many libraries are already collecting a large amount of data and using it to drive decisions:</a:t>
            </a:r>
          </a:p>
          <a:p>
            <a:pPr marL="171450" indent="-171450">
              <a:buFont typeface="Arial" panose="020B0604020202020204" pitchFamily="34" charset="0"/>
              <a:buChar char="•"/>
            </a:pPr>
            <a:r>
              <a:rPr lang="en-GB" baseline="0" dirty="0" smtClean="0"/>
              <a:t>Resource list data  -  at NTU it drives the majority of our book purchasing decision; plays a part in stock management and serials review processes</a:t>
            </a:r>
          </a:p>
          <a:p>
            <a:pPr marL="171450" indent="-171450">
              <a:buFont typeface="Arial" panose="020B0604020202020204" pitchFamily="34" charset="0"/>
              <a:buChar char="•"/>
            </a:pPr>
            <a:r>
              <a:rPr lang="en-GB" baseline="0" dirty="0" smtClean="0"/>
              <a:t>Turnaway and high demand data in monitored multiple times per week to try and spot any problems arising or negative customer experiences.  It also often drives end of year purchasing decisions so that we but materials that we know our customers have been trying to access</a:t>
            </a:r>
          </a:p>
          <a:p>
            <a:pPr marL="171450" indent="-171450">
              <a:buFont typeface="Arial" panose="020B0604020202020204" pitchFamily="34" charset="0"/>
              <a:buChar char="•"/>
            </a:pPr>
            <a:r>
              <a:rPr lang="en-GB" baseline="0" dirty="0" smtClean="0"/>
              <a:t>Cost per use -  core data for serials review, renewal and cancellation exercises</a:t>
            </a:r>
          </a:p>
          <a:p>
            <a:pPr marL="171450" indent="-171450">
              <a:buFont typeface="Arial" panose="020B0604020202020204" pitchFamily="34" charset="0"/>
              <a:buChar char="•"/>
            </a:pPr>
            <a:r>
              <a:rPr lang="en-GB" baseline="0" dirty="0" smtClean="0"/>
              <a:t>Appointments and attendees -  Which  are the popular library training events &amp; what help do our students need</a:t>
            </a:r>
          </a:p>
          <a:p>
            <a:pPr marL="171450" indent="-171450">
              <a:buFont typeface="Arial" panose="020B0604020202020204" pitchFamily="34" charset="0"/>
              <a:buChar char="•"/>
            </a:pPr>
            <a:r>
              <a:rPr lang="en-GB" baseline="0" dirty="0" smtClean="0"/>
              <a:t>Usage, Loans ILL can help inform stock review, withdrawal and serials review processes</a:t>
            </a:r>
          </a:p>
          <a:p>
            <a:pPr marL="171450" indent="-171450">
              <a:buFont typeface="Arial" panose="020B0604020202020204" pitchFamily="34" charset="0"/>
              <a:buChar char="•"/>
            </a:pPr>
            <a:r>
              <a:rPr lang="en-GB" baseline="0" dirty="0" smtClean="0"/>
              <a:t>Library occupancy data help inform our requests for more space and decisions about furniture, stock layout and library design</a:t>
            </a:r>
          </a:p>
          <a:p>
            <a:pPr marL="171450" indent="-171450">
              <a:buFont typeface="Arial" panose="020B0604020202020204" pitchFamily="34" charset="0"/>
              <a:buChar char="•"/>
            </a:pPr>
            <a:r>
              <a:rPr lang="en-GB" baseline="0" dirty="0" smtClean="0"/>
              <a:t>Enquiries -  we collect data on how many enquiries are resolved first time to assess the efficiency of our processes; look at commonly asked enquiries in case they can be solved by better signing and guiding.</a:t>
            </a:r>
          </a:p>
          <a:p>
            <a:pPr marL="171450" indent="-171450">
              <a:buFont typeface="Arial" panose="020B0604020202020204" pitchFamily="34" charset="0"/>
              <a:buChar char="•"/>
            </a:pPr>
            <a:r>
              <a:rPr lang="en-GB" baseline="0" dirty="0" smtClean="0"/>
              <a:t>Survey data -  we analysed comments in survey  data, use it to improve our services, drive up satisfaction, investigate low scoring areas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3</a:t>
            </a:fld>
            <a:endParaRPr lang="en-GB" dirty="0"/>
          </a:p>
        </p:txBody>
      </p:sp>
    </p:spTree>
    <p:extLst>
      <p:ext uri="{BB962C8B-B14F-4D97-AF65-F5344CB8AC3E}">
        <p14:creationId xmlns:p14="http://schemas.microsoft.com/office/powerpoint/2010/main" val="71482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library priorities change</a:t>
            </a:r>
            <a:r>
              <a:rPr lang="en-GB" baseline="0" dirty="0" smtClean="0"/>
              <a:t> and our previous “subject librarian” teams are restructured into more functional teams supporting research or learning and teaching, they are more likely to be involved in higher priority University initiatives such as Skills for success.  Increasingly we are using data to inform decision and to fill the gap where previously subject  librarians provide expertise</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4</a:t>
            </a:fld>
            <a:endParaRPr lang="en-GB" dirty="0"/>
          </a:p>
        </p:txBody>
      </p:sp>
    </p:spTree>
    <p:extLst>
      <p:ext uri="{BB962C8B-B14F-4D97-AF65-F5344CB8AC3E}">
        <p14:creationId xmlns:p14="http://schemas.microsoft.com/office/powerpoint/2010/main" val="229154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put the possibly rather vague idea of Impact and User Engagement Analytics into context, I want to start by giving a couple of examples from Nottingham Trent University when my colleagues and I had been looking at what might be termed conventional usage data, and we found that it wasn’t really enough to make decisions about which we could be confident and we couldn’t be sure exactly what they were  was telling us. </a:t>
            </a:r>
          </a:p>
          <a:p>
            <a:r>
              <a:rPr lang="en-GB" baseline="0" dirty="0" smtClean="0"/>
              <a:t> </a:t>
            </a:r>
          </a:p>
          <a:p>
            <a:r>
              <a:rPr lang="en-GB" baseline="0" dirty="0" smtClean="0"/>
              <a:t>In 2015, NTU Libraries launched a new service called Your Books More Books, whereby we undertook to supply our final year UG and post grads with any items which we didn’t already stock, within 3 days of them asking.  As part of this YBMB service we ran 5 EBA plans and at the end of each plan, we found that each plan had been used differently and our initially deposited funds performed in widely different ways for each one.  For one, our deposited funds would purchase all items used 9 times or more; for another plan, the level was set at items used 25 times or more; the 3</a:t>
            </a:r>
            <a:r>
              <a:rPr lang="en-GB" baseline="30000" dirty="0" smtClean="0"/>
              <a:t>rd</a:t>
            </a:r>
            <a:r>
              <a:rPr lang="en-GB" baseline="0" dirty="0" smtClean="0"/>
              <a:t> one, we could buy items used 7 times or more and so on.  At the time, we couldn’t really work out whether this was something we should worry about, and we had no clear idea of what would be our measure of good usage.  In the end, we largely want with what was affordable, but for some of the plans, we didn’t really feel confident about our decisions or whether we had “purchased” the correct things. We have since gone on to adopt more EBA plans from a variety of publishers and again, they have all performed differently</a:t>
            </a:r>
          </a:p>
          <a:p>
            <a:endParaRPr lang="en-GB" baseline="0" dirty="0" smtClean="0"/>
          </a:p>
          <a:p>
            <a:r>
              <a:rPr lang="en-GB" baseline="0" dirty="0" smtClean="0"/>
              <a:t>The other strand of the YBMB project was to offer much quicker ILL service, satisfying requests for items not held,  by using whatever route was quickest. This including next day British Library supply; Amazon Prime next day and short term eBook rentals.  Again at the end of the project, we analysed and reported on what had worked well and what could have worked better. As part of this analysis, we found that a significant number of the short term rental eBooks links that we had sent to our users had been used for less than 5 minutes and had therefore cost us nothing. Again -  we couldn’t work out whether this was a good or a bad thing.  Its good that we hadn’t paid, but what would be the verdict of our customers who had hardly used the links we had sent them.  Were they really unhappy that the book wasn’t what they needed? Were they Ok about it, because they could tick the book off the list of titles that they needed to look at, and could move on to the next item on their list; or  were they thrilled because they quickly found the quote or references they needed in no time at all? We simply had no idea.</a:t>
            </a:r>
          </a:p>
          <a:p>
            <a:endParaRPr lang="en-GB" baseline="0" dirty="0" smtClean="0"/>
          </a:p>
          <a:p>
            <a:r>
              <a:rPr lang="en-GB" baseline="0" dirty="0" smtClean="0"/>
              <a:t>This started us thinking about what sort of metrics and data WOULD be helpful when trying to make decisions about how well our services are being used and how satisfied our users might be with the services that we had provided. Is there  a risk in basing decisions on usage alone?  We have probably all borrowed or downloaded a book and returned it unread, or been attracted by an interesting title but a quick look at the contents page is all we need to decide not to read any further.  All of this type if use will have been  “counted” in Counter reports but wouldn’t demonstrate impact or engagement.  So, we started to ask, would it be helpful to understand more about how long a customer used an item for rather than how many times an item has been viewed?  Are there some types of measurable usage which really would be meaningful and provide us with better evidence and data on which to base our decision making and service delivery?  Around about this time AS approached us with an offer to work with us on developing a suit of user engagement analytics,</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5</a:t>
            </a:fld>
            <a:endParaRPr lang="en-GB" dirty="0"/>
          </a:p>
        </p:txBody>
      </p:sp>
    </p:spTree>
    <p:extLst>
      <p:ext uri="{BB962C8B-B14F-4D97-AF65-F5344CB8AC3E}">
        <p14:creationId xmlns:p14="http://schemas.microsoft.com/office/powerpoint/2010/main" val="165914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NTU has recently concluded our EBA plan with</a:t>
            </a:r>
            <a:r>
              <a:rPr lang="en-GB" baseline="0" dirty="0" smtClean="0"/>
              <a:t> AS and has used these engagement analytics in our decision making. We have found them both fascinating and useful.  I’m going to pick out some examples for you that we believe are helpful from an acquisitions point of view (POV); a more technical point of view and finally from a marketing point of view.</a:t>
            </a:r>
          </a:p>
          <a:p>
            <a:endParaRPr lang="en-GB" baseline="0" dirty="0" smtClean="0"/>
          </a:p>
          <a:p>
            <a:r>
              <a:rPr lang="en-GB" baseline="0" dirty="0" smtClean="0"/>
              <a:t>Starting with the Acquisitions POV;  the first thing to say is that the quality and range of data on offer is much much richer that we find in the normal Counter usage reports. We were thrilled to get a better understanding of how (e.g. in  what ways)  the resources are being used  and for how long.  At its heart, we wanted data that we could interrogate to see if the decisions made on  content not acquired at the end of an EBA plan  was going to come back and bite us- e.g. was there content which may have only been used 6 times, but had been used actively and engaged with,  by comparison with other items which had been used 7 times but had been opened and quickly closed.  Like most libraries, we would naturally lean towards acquiring the content which had been most used, but we were keen to see if it was possible to see other data and metrics which might be better indicators of how our users have engaged with the content. So, is there any data which shows very active involvement with content provided which might give us some sense of how much it was VALUED by our users.  In this slide which shows title views we can see the almost conventional data of most used items in descending order but we can also see on average, how much of the content was played.  It is interesting to see here that the item with the largest average % played is not the most viewed title – so if the decision was made to only acquire the top 3 most viewed titles  -  would we be in danger of rejecting some items which had been viewed for longer or more of their content had been looked at -  albeit not as many times?  This type of information played a significant part in our end of EBA plan decision making and helped us to make much more informed decisions.</a:t>
            </a:r>
          </a:p>
          <a:p>
            <a:endParaRPr lang="en-GB" baseline="0" dirty="0" smtClean="0"/>
          </a:p>
        </p:txBody>
      </p:sp>
      <p:sp>
        <p:nvSpPr>
          <p:cNvPr id="4" name="Slide Number Placeholder 3"/>
          <p:cNvSpPr>
            <a:spLocks noGrp="1"/>
          </p:cNvSpPr>
          <p:nvPr>
            <p:ph type="sldNum" sz="quarter" idx="10"/>
          </p:nvPr>
        </p:nvSpPr>
        <p:spPr/>
        <p:txBody>
          <a:bodyPr/>
          <a:lstStyle/>
          <a:p>
            <a:fld id="{F85503CA-720E-4627-B61C-B236D8CE105F}" type="slidenum">
              <a:rPr lang="en-GB" smtClean="0"/>
              <a:pPr/>
              <a:t>6</a:t>
            </a:fld>
            <a:endParaRPr lang="en-GB" dirty="0"/>
          </a:p>
        </p:txBody>
      </p:sp>
    </p:spTree>
    <p:extLst>
      <p:ext uri="{BB962C8B-B14F-4D97-AF65-F5344CB8AC3E}">
        <p14:creationId xmlns:p14="http://schemas.microsoft.com/office/powerpoint/2010/main" val="15870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these are the types of reporting that we can</a:t>
            </a:r>
            <a:r>
              <a:rPr lang="en-GB" baseline="0" dirty="0" smtClean="0"/>
              <a:t> see in the engagement analytics and from an Acquisitions point of view, we feel that all of these have value. An item which has been cited suggests both importance and value; Someone liking content so much that they shared it; or added it to a playlist; watched it on their mobile; clipped bits of content and maybe added to their resource list or embedded it in some sort of learning content, emailed; saved or printed it, all suggest some level of engagement and interest in the content we have made available.  We feel that all of these types of metrics have the potential to give us useful insight on which to make our decisions.</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7</a:t>
            </a:fld>
            <a:endParaRPr lang="en-GB" dirty="0"/>
          </a:p>
        </p:txBody>
      </p:sp>
    </p:spTree>
    <p:extLst>
      <p:ext uri="{BB962C8B-B14F-4D97-AF65-F5344CB8AC3E}">
        <p14:creationId xmlns:p14="http://schemas.microsoft.com/office/powerpoint/2010/main" val="221911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Moving on to some of this “technical” data that we find useful and interesting:  </a:t>
            </a:r>
          </a:p>
          <a:p>
            <a:endParaRPr lang="en-GB" baseline="0" dirty="0" smtClean="0"/>
          </a:p>
          <a:p>
            <a:r>
              <a:rPr lang="en-GB" baseline="0" dirty="0" smtClean="0"/>
              <a:t>Firstly we were thrilled about this data on the top referring URLS showing our Library Discovery system being the most used route into Alexander St content.  Its almost a received wisdom that librarians assume that most of our users have Google as their starting  point and it has also been questioned whether it is really worth all the hassle of loading marc records or should we just switch content on and off in our link resolver. It is  only a couple of years ago that there was a session at a UKSG conference on whether libraries still need an OPAC /  catalogue and should we just depend on google?  We feel this data firmly backs up our practice of loading marc records as being the key to driving both discovery and usage, and this metric alone was very pleasing and encouraging. </a:t>
            </a:r>
          </a:p>
          <a:p>
            <a:endParaRPr lang="en-GB" baseline="0" dirty="0" smtClean="0"/>
          </a:p>
          <a:p>
            <a:r>
              <a:rPr lang="en-GB" baseline="0" dirty="0" smtClean="0"/>
              <a:t>The other important piece of data in this slide is the 100 referrals from our resource List system. Going back to our acquisition decision making again -  this is critical data in that decision making process especially for EBA plans:  - if we don’t spot that some of the content is on a resource list and it falls outside of the usage levels that would normally drive what gets onto the final list of items to be acquired, then we risk links being broken in our resource lists, EBA content being discarded which our academics wish to use in their teaching, and very dissatisfied users.</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8</a:t>
            </a:fld>
            <a:endParaRPr lang="en-GB" dirty="0"/>
          </a:p>
        </p:txBody>
      </p:sp>
    </p:spTree>
    <p:extLst>
      <p:ext uri="{BB962C8B-B14F-4D97-AF65-F5344CB8AC3E}">
        <p14:creationId xmlns:p14="http://schemas.microsoft.com/office/powerpoint/2010/main" val="345195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Issue</a:t>
            </a:r>
            <a:r>
              <a:rPr lang="en-GB" baseline="0" dirty="0" smtClean="0"/>
              <a:t>s around Marketing and Promotion of resources are becoming more important to libraries and NTU is no different.  We have only started to promote our collection resources using social media routes relatively recently and the granularity of the engagement analytics data gives us the chance to try out different marketing tools and routes, watch for the impact in the user engagement analytics and see what this might tell us about the most monitored or effective communication routes.  </a:t>
            </a:r>
            <a:endParaRPr lang="en-GB" dirty="0"/>
          </a:p>
        </p:txBody>
      </p:sp>
      <p:sp>
        <p:nvSpPr>
          <p:cNvPr id="4" name="Slide Number Placeholder 3"/>
          <p:cNvSpPr>
            <a:spLocks noGrp="1"/>
          </p:cNvSpPr>
          <p:nvPr>
            <p:ph type="sldNum" sz="quarter" idx="10"/>
          </p:nvPr>
        </p:nvSpPr>
        <p:spPr/>
        <p:txBody>
          <a:bodyPr/>
          <a:lstStyle/>
          <a:p>
            <a:fld id="{F85503CA-720E-4627-B61C-B236D8CE105F}" type="slidenum">
              <a:rPr lang="en-GB" smtClean="0"/>
              <a:pPr/>
              <a:t>9</a:t>
            </a:fld>
            <a:endParaRPr lang="en-GB" dirty="0"/>
          </a:p>
        </p:txBody>
      </p:sp>
    </p:spTree>
    <p:extLst>
      <p:ext uri="{BB962C8B-B14F-4D97-AF65-F5344CB8AC3E}">
        <p14:creationId xmlns:p14="http://schemas.microsoft.com/office/powerpoint/2010/main" val="175434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w="9525">
            <a:noFill/>
            <a:miter lim="800000"/>
            <a:headEnd/>
            <a:tailEnd/>
          </a:ln>
          <a:effectLst/>
        </p:spPr>
        <p:txBody>
          <a:bodyPr wrap="none" anchor="ctr"/>
          <a:lstStyle/>
          <a:p>
            <a:pPr algn="ctr"/>
            <a:endParaRPr lang="en-US" sz="2400" dirty="0">
              <a:solidFill>
                <a:schemeClr val="tx1"/>
              </a:solidFill>
              <a:latin typeface="Times" pitchFamily="18" charset="0"/>
            </a:endParaRPr>
          </a:p>
        </p:txBody>
      </p:sp>
      <p:pic>
        <p:nvPicPr>
          <p:cNvPr id="5" name="Picture 5" descr="NTU logo RGB"/>
          <p:cNvPicPr>
            <a:picLocks noChangeAspect="1" noChangeArrowheads="1"/>
          </p:cNvPicPr>
          <p:nvPr/>
        </p:nvPicPr>
        <p:blipFill>
          <a:blip r:embed="rId2" cstate="print"/>
          <a:srcRect/>
          <a:stretch>
            <a:fillRect/>
          </a:stretch>
        </p:blipFill>
        <p:spPr bwMode="auto">
          <a:xfrm>
            <a:off x="6410325" y="323850"/>
            <a:ext cx="2435225" cy="565150"/>
          </a:xfrm>
          <a:prstGeom prst="rect">
            <a:avLst/>
          </a:prstGeom>
          <a:noFill/>
          <a:ln w="9525">
            <a:noFill/>
            <a:miter lim="800000"/>
            <a:headEnd/>
            <a:tailEnd/>
          </a:ln>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noProof="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544D1378-49B1-4A5E-9439-E2B1218768C9}"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60CF1909-6981-473D-BDB9-9BFBA4DE7538}"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9B8E134E-A064-4CCC-9B00-E6CC78926CCB}"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B6BF825D-3A70-4DC2-9CD7-1DFA2ED285A1}"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447800"/>
            <a:ext cx="8305800" cy="1465263"/>
          </a:xfrm>
        </p:spPr>
        <p:txBody>
          <a:bodyPr/>
          <a:lstStyle/>
          <a:p>
            <a:pPr lvl="0"/>
            <a:endParaRPr lang="en-GB" noProof="0" dirty="0"/>
          </a:p>
        </p:txBody>
      </p:sp>
      <p:sp>
        <p:nvSpPr>
          <p:cNvPr id="4" name="Rectangle 7"/>
          <p:cNvSpPr>
            <a:spLocks noGrp="1" noChangeArrowheads="1"/>
          </p:cNvSpPr>
          <p:nvPr>
            <p:ph type="dt" sz="half" idx="10"/>
          </p:nvPr>
        </p:nvSpPr>
        <p:spPr>
          <a:ln/>
        </p:spPr>
        <p:txBody>
          <a:bodyPr/>
          <a:lstStyle>
            <a:lvl1pPr>
              <a:defRPr/>
            </a:lvl1pPr>
          </a:lstStyle>
          <a:p>
            <a:fld id="{EB176724-639B-4FC4-90BF-A15B2CD9042F}"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12348CEE-5756-4038-B348-E282D3460632}" type="slidenum">
              <a:rPr lang="en-GB"/>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447800"/>
            <a:ext cx="4076700" cy="1465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447800"/>
            <a:ext cx="4076700" cy="65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2255838"/>
            <a:ext cx="4076700" cy="65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7"/>
          <p:cNvSpPr>
            <a:spLocks noGrp="1" noChangeArrowheads="1"/>
          </p:cNvSpPr>
          <p:nvPr>
            <p:ph type="dt" sz="half" idx="10"/>
          </p:nvPr>
        </p:nvSpPr>
        <p:spPr>
          <a:ln/>
        </p:spPr>
        <p:txBody>
          <a:bodyPr/>
          <a:lstStyle>
            <a:lvl1pPr>
              <a:defRPr/>
            </a:lvl1pPr>
          </a:lstStyle>
          <a:p>
            <a:fld id="{07A69778-8424-4512-A84A-43715489B034}" type="datetime4">
              <a:rPr lang="en-GB"/>
              <a:pPr/>
              <a:t>31 October 2018</a:t>
            </a:fld>
            <a:endParaRPr lang="en-GB" dirty="0"/>
          </a:p>
        </p:txBody>
      </p:sp>
      <p:sp>
        <p:nvSpPr>
          <p:cNvPr id="7" name="Rectangle 8"/>
          <p:cNvSpPr>
            <a:spLocks noGrp="1" noChangeArrowheads="1"/>
          </p:cNvSpPr>
          <p:nvPr>
            <p:ph type="sldNum" sz="quarter" idx="11"/>
          </p:nvPr>
        </p:nvSpPr>
        <p:spPr>
          <a:ln/>
        </p:spPr>
        <p:txBody>
          <a:bodyPr/>
          <a:lstStyle>
            <a:lvl1pPr>
              <a:defRPr/>
            </a:lvl1pPr>
          </a:lstStyle>
          <a:p>
            <a:fld id="{E1CCA24F-BF94-4111-925E-1D9D51248AF7}" type="slidenum">
              <a:rPr lang="en-GB"/>
              <a:pPr/>
              <a:t>‹#›</a:t>
            </a:fld>
            <a:endParaRPr lang="en-GB" dirty="0"/>
          </a:p>
        </p:txBody>
      </p:sp>
    </p:spTree>
    <p:extLst>
      <p:ext uri="{BB962C8B-B14F-4D97-AF65-F5344CB8AC3E}">
        <p14:creationId xmlns:p14="http://schemas.microsoft.com/office/powerpoint/2010/main" val="290323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 name="Oval 7"/>
          <p:cNvSpPr/>
          <p:nvPr userDrawn="1"/>
        </p:nvSpPr>
        <p:spPr>
          <a:xfrm>
            <a:off x="286295" y="-3193384"/>
            <a:ext cx="9848607" cy="9725755"/>
          </a:xfrm>
          <a:prstGeom prst="ellipse">
            <a:avLst/>
          </a:prstGeom>
          <a:solidFill>
            <a:srgbClr val="81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1515321" y="2630879"/>
            <a:ext cx="7772400" cy="91057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15321" y="3587025"/>
            <a:ext cx="6400800" cy="719705"/>
          </a:xfrm>
        </p:spPr>
        <p:txBody>
          <a:bodyPr l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0" name="Straight Connector 9"/>
          <p:cNvCxnSpPr/>
          <p:nvPr userDrawn="1"/>
        </p:nvCxnSpPr>
        <p:spPr>
          <a:xfrm>
            <a:off x="1515321" y="3552873"/>
            <a:ext cx="7772400" cy="1588"/>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34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lIns="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138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010"/>
          </a:xfrm>
        </p:spPr>
        <p:txBody>
          <a:bodyPr/>
          <a:lstStyle/>
          <a:p>
            <a:r>
              <a:rPr lang="en-US" dirty="0"/>
              <a:t>Click to edit Master title style</a:t>
            </a:r>
          </a:p>
        </p:txBody>
      </p:sp>
      <p:sp>
        <p:nvSpPr>
          <p:cNvPr id="3" name="Content Placeholder 2"/>
          <p:cNvSpPr>
            <a:spLocks noGrp="1"/>
          </p:cNvSpPr>
          <p:nvPr>
            <p:ph idx="1"/>
          </p:nvPr>
        </p:nvSpPr>
        <p:spPr>
          <a:xfrm>
            <a:off x="457200" y="1198078"/>
            <a:ext cx="8229600" cy="4928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bIns="0" anchor="t"/>
          <a:lstStyle/>
          <a:p>
            <a:fld id="{DD0CC183-1BD4-A34A-945C-35A18F8BDC11}" type="slidenum">
              <a:rPr lang="en-US" smtClean="0">
                <a:solidFill>
                  <a:prstClr val="black"/>
                </a:solidFill>
              </a:rPr>
              <a:pPr/>
              <a:t>‹#›</a:t>
            </a:fld>
            <a:endParaRPr lang="en-US" dirty="0">
              <a:solidFill>
                <a:prstClr val="black"/>
              </a:solidFill>
            </a:endParaRPr>
          </a:p>
        </p:txBody>
      </p:sp>
      <p:grpSp>
        <p:nvGrpSpPr>
          <p:cNvPr id="15" name="Group 14"/>
          <p:cNvGrpSpPr/>
          <p:nvPr userDrawn="1"/>
        </p:nvGrpSpPr>
        <p:grpSpPr>
          <a:xfrm>
            <a:off x="0" y="0"/>
            <a:ext cx="9144000" cy="921648"/>
            <a:chOff x="0" y="0"/>
            <a:chExt cx="9144000" cy="921648"/>
          </a:xfrm>
        </p:grpSpPr>
        <p:sp>
          <p:nvSpPr>
            <p:cNvPr id="8" name="Rectangle 7"/>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4" name="Straight Connector 13"/>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2578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waterm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010"/>
          </a:xfrm>
        </p:spPr>
        <p:txBody>
          <a:bodyPr/>
          <a:lstStyle/>
          <a:p>
            <a:r>
              <a:rPr lang="en-US" dirty="0"/>
              <a:t>Click to edit Master title style</a:t>
            </a:r>
          </a:p>
        </p:txBody>
      </p:sp>
      <p:sp>
        <p:nvSpPr>
          <p:cNvPr id="3" name="Content Placeholder 2"/>
          <p:cNvSpPr>
            <a:spLocks noGrp="1"/>
          </p:cNvSpPr>
          <p:nvPr>
            <p:ph idx="1"/>
          </p:nvPr>
        </p:nvSpPr>
        <p:spPr>
          <a:xfrm>
            <a:off x="457200" y="1198078"/>
            <a:ext cx="8229600" cy="4928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14"/>
          <p:cNvGrpSpPr/>
          <p:nvPr userDrawn="1"/>
        </p:nvGrpSpPr>
        <p:grpSpPr>
          <a:xfrm>
            <a:off x="0" y="0"/>
            <a:ext cx="9144000" cy="921648"/>
            <a:chOff x="0" y="0"/>
            <a:chExt cx="9144000" cy="921648"/>
          </a:xfrm>
        </p:grpSpPr>
        <p:sp>
          <p:nvSpPr>
            <p:cNvPr id="8" name="Rectangle 7"/>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4" name="Straight Connector 13"/>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 name="Slide Number Placeholder 12"/>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164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nSpc>
                <a:spcPts val="3440"/>
              </a:lnSpc>
              <a:defRPr sz="3200" baseline="0"/>
            </a:lvl1pPr>
          </a:lstStyle>
          <a:p>
            <a:r>
              <a:rPr lang="en-US" dirty="0"/>
              <a:t>Two-Line Title: for extra-long titles that are longer than one line, use this slide</a:t>
            </a:r>
          </a:p>
        </p:txBody>
      </p:sp>
      <p:grpSp>
        <p:nvGrpSpPr>
          <p:cNvPr id="10" name="Group 9"/>
          <p:cNvGrpSpPr/>
          <p:nvPr userDrawn="1"/>
        </p:nvGrpSpPr>
        <p:grpSpPr>
          <a:xfrm>
            <a:off x="0" y="0"/>
            <a:ext cx="9144000" cy="1320998"/>
            <a:chOff x="0" y="0"/>
            <a:chExt cx="9144000" cy="1320998"/>
          </a:xfrm>
        </p:grpSpPr>
        <p:sp>
          <p:nvSpPr>
            <p:cNvPr id="6" name="Rectangle 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9" name="Straight Connector 8"/>
            <p:cNvCxnSpPr/>
            <p:nvPr userDrawn="1"/>
          </p:nvCxnSpPr>
          <p:spPr>
            <a:xfrm>
              <a:off x="0" y="131941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666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line: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495300"/>
          </a:xfrm>
        </p:spPr>
        <p:txBody>
          <a:bodyPr>
            <a:normAutofit/>
          </a:bodyPr>
          <a:lstStyle>
            <a:lvl1pPr>
              <a:lnSpc>
                <a:spcPts val="3440"/>
              </a:lnSpc>
              <a:defRPr sz="3200" b="1" baseline="0">
                <a:latin typeface="Arial Narrow"/>
                <a:cs typeface="Arial Narrow"/>
              </a:defRPr>
            </a:lvl1pPr>
          </a:lstStyle>
          <a:p>
            <a:r>
              <a:rPr lang="en-US" dirty="0"/>
              <a:t>Two-Line Title – title &amp; subtitle</a:t>
            </a:r>
            <a:br>
              <a:rPr lang="en-US" dirty="0"/>
            </a:br>
            <a:endParaRPr lang="en-US" dirty="0"/>
          </a:p>
        </p:txBody>
      </p:sp>
      <p:grpSp>
        <p:nvGrpSpPr>
          <p:cNvPr id="10" name="Group 9"/>
          <p:cNvGrpSpPr/>
          <p:nvPr userDrawn="1"/>
        </p:nvGrpSpPr>
        <p:grpSpPr>
          <a:xfrm>
            <a:off x="0" y="0"/>
            <a:ext cx="9144000" cy="1320998"/>
            <a:chOff x="0" y="0"/>
            <a:chExt cx="9144000" cy="1320998"/>
          </a:xfrm>
        </p:grpSpPr>
        <p:sp>
          <p:nvSpPr>
            <p:cNvPr id="6" name="Rectangle 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9" name="Straight Connector 8"/>
            <p:cNvCxnSpPr/>
            <p:nvPr userDrawn="1"/>
          </p:nvCxnSpPr>
          <p:spPr>
            <a:xfrm>
              <a:off x="0" y="131941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427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0F92AE0A-A688-4738-B2FB-07DA1A26042F}"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9EACCFF8-F68D-4591-B6CA-D91C6D921B03}" type="slidenum">
              <a:rPr lang="en-GB"/>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0"/>
            <a:ext cx="9144000" cy="921648"/>
            <a:chOff x="0" y="0"/>
            <a:chExt cx="9144000" cy="921648"/>
          </a:xfrm>
        </p:grpSpPr>
        <p:sp>
          <p:nvSpPr>
            <p:cNvPr id="15" name="Rectangle 14"/>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6" name="Straight Connector 15"/>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8" name="Slide Number Placeholder 17"/>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397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2col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8"/>
          <p:cNvGrpSpPr/>
          <p:nvPr userDrawn="1"/>
        </p:nvGrpSpPr>
        <p:grpSpPr>
          <a:xfrm>
            <a:off x="0" y="0"/>
            <a:ext cx="9144000" cy="921648"/>
            <a:chOff x="0" y="0"/>
            <a:chExt cx="9144000" cy="921648"/>
          </a:xfrm>
        </p:grpSpPr>
        <p:sp>
          <p:nvSpPr>
            <p:cNvPr id="20" name="Rectangle 19"/>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1" name="Straight Connector 20"/>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16"/>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483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ection-ma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6637"/>
          </a:xfrm>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457200" y="1311275"/>
            <a:ext cx="4040188" cy="4814888"/>
          </a:xfrm>
        </p:spPr>
        <p:txBody>
          <a:bodyPr/>
          <a:lstStyle>
            <a:lvl1pPr>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5" name="Text Placeholder 4"/>
          <p:cNvSpPr>
            <a:spLocks noGrp="1"/>
          </p:cNvSpPr>
          <p:nvPr>
            <p:ph type="body" sz="quarter" idx="3"/>
          </p:nvPr>
        </p:nvSpPr>
        <p:spPr>
          <a:xfrm>
            <a:off x="4645025" y="1311275"/>
            <a:ext cx="4041775" cy="5241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92049"/>
            <a:ext cx="4041775" cy="41341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18"/>
          <p:cNvGrpSpPr/>
          <p:nvPr userDrawn="1"/>
        </p:nvGrpSpPr>
        <p:grpSpPr>
          <a:xfrm>
            <a:off x="0" y="0"/>
            <a:ext cx="9144000" cy="921648"/>
            <a:chOff x="0" y="0"/>
            <a:chExt cx="9144000" cy="921648"/>
          </a:xfrm>
        </p:grpSpPr>
        <p:sp>
          <p:nvSpPr>
            <p:cNvPr id="20" name="Rectangle 19"/>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21" name="Straight Connector 20"/>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16"/>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854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5" name="Group 14"/>
          <p:cNvGrpSpPr/>
          <p:nvPr userDrawn="1"/>
        </p:nvGrpSpPr>
        <p:grpSpPr>
          <a:xfrm>
            <a:off x="0" y="0"/>
            <a:ext cx="9144000" cy="921648"/>
            <a:chOff x="0" y="0"/>
            <a:chExt cx="9144000" cy="921648"/>
          </a:xfrm>
        </p:grpSpPr>
        <p:sp>
          <p:nvSpPr>
            <p:cNvPr id="16" name="Rectangle 1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Connector 16"/>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 name="Slide Number Placeholder 12"/>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145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Date Placeholder 5"/>
          <p:cNvSpPr>
            <a:spLocks noGrp="1"/>
          </p:cNvSpPr>
          <p:nvPr>
            <p:ph type="dt" sz="half" idx="10"/>
          </p:nvPr>
        </p:nvSpPr>
        <p:spPr>
          <a:xfrm>
            <a:off x="2200649" y="6356350"/>
            <a:ext cx="4217837" cy="365125"/>
          </a:xfrm>
          <a:prstGeom prst="rect">
            <a:avLst/>
          </a:prstGeom>
        </p:spPr>
        <p:txBody>
          <a:bodyPr/>
          <a:lstStyle/>
          <a:p>
            <a:r>
              <a:rPr lang="en-US" dirty="0">
                <a:solidFill>
                  <a:prstClr val="black">
                    <a:tint val="75000"/>
                  </a:prstClr>
                </a:solidFill>
              </a:rPr>
              <a:t>[Presentation Name]  |  </a:t>
            </a:r>
            <a:fld id="{102B55B7-6BF4-D045-8321-2F7864889320}" type="datetime4">
              <a:rPr lang="en-US" smtClean="0">
                <a:solidFill>
                  <a:prstClr val="black">
                    <a:tint val="75000"/>
                  </a:prstClr>
                </a:solidFill>
              </a:rPr>
              <a:pPr/>
              <a:t>October 31, 2018</a:t>
            </a:fld>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1840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11" name="Rectangle 10"/>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Date Placeholder 5"/>
          <p:cNvSpPr>
            <a:spLocks noGrp="1"/>
          </p:cNvSpPr>
          <p:nvPr>
            <p:ph type="dt" sz="half" idx="10"/>
          </p:nvPr>
        </p:nvSpPr>
        <p:spPr>
          <a:xfrm>
            <a:off x="2200649" y="6356350"/>
            <a:ext cx="4217837" cy="365125"/>
          </a:xfrm>
          <a:prstGeom prst="rect">
            <a:avLst/>
          </a:prstGeom>
        </p:spPr>
        <p:txBody>
          <a:bodyPr/>
          <a:lstStyle/>
          <a:p>
            <a:r>
              <a:rPr lang="en-US" dirty="0">
                <a:solidFill>
                  <a:prstClr val="black">
                    <a:tint val="75000"/>
                  </a:prstClr>
                </a:solidFill>
              </a:rPr>
              <a:t>[Presentation Name]  |  </a:t>
            </a:r>
            <a:fld id="{102B55B7-6BF4-D045-8321-2F7864889320}" type="datetime4">
              <a:rPr lang="en-US" smtClean="0">
                <a:solidFill>
                  <a:prstClr val="black">
                    <a:tint val="75000"/>
                  </a:prstClr>
                </a:solidFill>
              </a:rPr>
              <a:pPr/>
              <a:t>October 31, 2018</a:t>
            </a:fld>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
        <p:nvSpPr>
          <p:cNvPr id="5" name="Rectangle 4"/>
          <p:cNvSpPr/>
          <p:nvPr userDrawn="1"/>
        </p:nvSpPr>
        <p:spPr>
          <a:xfrm>
            <a:off x="0" y="5967450"/>
            <a:ext cx="9144000" cy="89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540385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Rectangle 13"/>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Slide Number Placeholder 9"/>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8321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baseline="0"/>
            </a:lvl1pPr>
          </a:lstStyle>
          <a:p>
            <a:r>
              <a:rPr lang="en-US" dirty="0"/>
              <a:t>Picture Title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367338"/>
            <a:ext cx="5486400" cy="804862"/>
          </a:xfr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description</a:t>
            </a:r>
          </a:p>
        </p:txBody>
      </p:sp>
      <p:sp>
        <p:nvSpPr>
          <p:cNvPr id="15" name="Rectangle 14"/>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Date Placeholder 8"/>
          <p:cNvSpPr>
            <a:spLocks noGrp="1"/>
          </p:cNvSpPr>
          <p:nvPr>
            <p:ph type="dt" sz="half" idx="10"/>
          </p:nvPr>
        </p:nvSpPr>
        <p:spPr>
          <a:xfrm>
            <a:off x="2200649" y="6356350"/>
            <a:ext cx="4217837" cy="365125"/>
          </a:xfrm>
          <a:prstGeom prst="rect">
            <a:avLst/>
          </a:prstGeom>
        </p:spPr>
        <p:txBody>
          <a:bodyPr/>
          <a:lstStyle/>
          <a:p>
            <a:r>
              <a:rPr lang="en-US" dirty="0">
                <a:solidFill>
                  <a:prstClr val="black">
                    <a:tint val="75000"/>
                  </a:prstClr>
                </a:solidFill>
              </a:rPr>
              <a:t>[Presentation Name]  |  </a:t>
            </a:r>
            <a:fld id="{102B55B7-6BF4-D045-8321-2F7864889320}" type="datetime4">
              <a:rPr lang="en-US" smtClean="0">
                <a:solidFill>
                  <a:prstClr val="black">
                    <a:tint val="75000"/>
                  </a:prstClr>
                </a:solidFill>
              </a:rPr>
              <a:pPr/>
              <a:t>October 31, 2018</a:t>
            </a:fld>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85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cs &amp; Logo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300783" y="-3579001"/>
            <a:ext cx="499006" cy="819886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020302" y="1088599"/>
            <a:ext cx="4796367" cy="4462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 </a:t>
            </a:r>
          </a:p>
        </p:txBody>
      </p:sp>
      <p:sp>
        <p:nvSpPr>
          <p:cNvPr id="16" name="Rectangle 1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Connector 16"/>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Picture Placeholder 2"/>
          <p:cNvSpPr>
            <a:spLocks noGrp="1"/>
          </p:cNvSpPr>
          <p:nvPr>
            <p:ph type="pic" idx="13" hasCustomPrompt="1"/>
          </p:nvPr>
        </p:nvSpPr>
        <p:spPr>
          <a:xfrm>
            <a:off x="450852" y="921647"/>
            <a:ext cx="3217954" cy="479636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[content providers’ logos here]</a:t>
            </a:r>
          </a:p>
        </p:txBody>
      </p:sp>
      <p:sp>
        <p:nvSpPr>
          <p:cNvPr id="12" name="Slide Number Placeholder 11"/>
          <p:cNvSpPr>
            <a:spLocks noGrp="1"/>
          </p:cNvSpPr>
          <p:nvPr>
            <p:ph type="sldNum" sz="quarter" idx="15"/>
          </p:nvPr>
        </p:nvSpPr>
        <p:spPr/>
        <p:txBody>
          <a:bodyPr/>
          <a:lstStyle/>
          <a:p>
            <a:fld id="{DD0CC183-1BD4-A34A-945C-35A18F8BDC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146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background">
    <p:spTree>
      <p:nvGrpSpPr>
        <p:cNvPr id="1" name=""/>
        <p:cNvGrpSpPr/>
        <p:nvPr/>
      </p:nvGrpSpPr>
      <p:grpSpPr>
        <a:xfrm>
          <a:off x="0" y="0"/>
          <a:ext cx="0" cy="0"/>
          <a:chOff x="0" y="0"/>
          <a:chExt cx="0" cy="0"/>
        </a:xfrm>
      </p:grpSpPr>
      <p:sp>
        <p:nvSpPr>
          <p:cNvPr id="16" name="Rectangle 1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Connector 16"/>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6858000"/>
          </a:xfrm>
          <a:prstGeom prst="rect">
            <a:avLst/>
          </a:prstGeom>
          <a:solidFill>
            <a:srgbClr val="81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2694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974489E6-3501-413C-BFC9-D81260EE4E7B}"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014A70D0-5300-40F2-A4A6-E9518D7F6BC6}" type="slidenum">
              <a:rPr lang="en-GB"/>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6" name="Rectangle 1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Connector 16"/>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6019800"/>
          </a:xfrm>
          <a:prstGeom prst="rect">
            <a:avLst/>
          </a:prstGeom>
          <a:solidFill>
            <a:srgbClr val="810000">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Oval 4"/>
          <p:cNvSpPr/>
          <p:nvPr userDrawn="1"/>
        </p:nvSpPr>
        <p:spPr>
          <a:xfrm>
            <a:off x="0" y="-1927988"/>
            <a:ext cx="8026405" cy="7926283"/>
          </a:xfrm>
          <a:prstGeom prst="ellipse">
            <a:avLst/>
          </a:prstGeom>
          <a:solidFill>
            <a:srgbClr val="810000">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Oval 6"/>
          <p:cNvSpPr/>
          <p:nvPr userDrawn="1"/>
        </p:nvSpPr>
        <p:spPr>
          <a:xfrm>
            <a:off x="855996" y="-1835160"/>
            <a:ext cx="7932404" cy="7833455"/>
          </a:xfrm>
          <a:prstGeom prst="ellipse">
            <a:avLst/>
          </a:prstGeom>
          <a:solidFill>
            <a:srgbClr val="FFFFFF">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 </a:t>
            </a:r>
          </a:p>
        </p:txBody>
      </p:sp>
      <p:sp>
        <p:nvSpPr>
          <p:cNvPr id="6" name="Title 1"/>
          <p:cNvSpPr>
            <a:spLocks noGrp="1"/>
          </p:cNvSpPr>
          <p:nvPr>
            <p:ph type="ctrTitle"/>
          </p:nvPr>
        </p:nvSpPr>
        <p:spPr>
          <a:xfrm>
            <a:off x="1515321" y="2630879"/>
            <a:ext cx="7772400" cy="910570"/>
          </a:xfrm>
        </p:spPr>
        <p:txBody>
          <a:bodyPr>
            <a:noAutofit/>
          </a:bodyPr>
          <a:lstStyle>
            <a:lvl1pPr>
              <a:defRPr sz="3500"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64049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SUBHEAD">
    <p:spTree>
      <p:nvGrpSpPr>
        <p:cNvPr id="1" name=""/>
        <p:cNvGrpSpPr/>
        <p:nvPr/>
      </p:nvGrpSpPr>
      <p:grpSpPr>
        <a:xfrm>
          <a:off x="0" y="0"/>
          <a:ext cx="0" cy="0"/>
          <a:chOff x="0" y="0"/>
          <a:chExt cx="0" cy="0"/>
        </a:xfrm>
      </p:grpSpPr>
      <p:sp>
        <p:nvSpPr>
          <p:cNvPr id="16" name="Rectangle 15"/>
          <p:cNvSpPr/>
          <p:nvPr userDrawn="1"/>
        </p:nvSpPr>
        <p:spPr>
          <a:xfrm>
            <a:off x="0" y="0"/>
            <a:ext cx="9144000" cy="127848"/>
          </a:xfrm>
          <a:prstGeom prst="rect">
            <a:avLst/>
          </a:prstGeom>
          <a:solidFill>
            <a:srgbClr val="81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7" name="Straight Connector 16"/>
          <p:cNvCxnSpPr/>
          <p:nvPr userDrawn="1"/>
        </p:nvCxnSpPr>
        <p:spPr>
          <a:xfrm>
            <a:off x="0" y="920060"/>
            <a:ext cx="9144000" cy="1588"/>
          </a:xfrm>
          <a:prstGeom prst="line">
            <a:avLst/>
          </a:prstGeom>
          <a:ln w="3175" cap="flat" cmpd="sng" algn="ctr">
            <a:solidFill>
              <a:schemeClr val="tx1">
                <a:lumMod val="65000"/>
                <a:lumOff val="3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0"/>
            <a:ext cx="9144000" cy="6019800"/>
          </a:xfrm>
          <a:prstGeom prst="rect">
            <a:avLst/>
          </a:prstGeom>
          <a:solidFill>
            <a:srgbClr val="810000">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Oval 4"/>
          <p:cNvSpPr/>
          <p:nvPr userDrawn="1"/>
        </p:nvSpPr>
        <p:spPr>
          <a:xfrm>
            <a:off x="0" y="-1927988"/>
            <a:ext cx="8026405" cy="7926283"/>
          </a:xfrm>
          <a:prstGeom prst="ellipse">
            <a:avLst/>
          </a:prstGeom>
          <a:solidFill>
            <a:srgbClr val="810000">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Oval 6"/>
          <p:cNvSpPr/>
          <p:nvPr userDrawn="1"/>
        </p:nvSpPr>
        <p:spPr>
          <a:xfrm>
            <a:off x="855996" y="-1835160"/>
            <a:ext cx="7932404" cy="7833455"/>
          </a:xfrm>
          <a:prstGeom prst="ellipse">
            <a:avLst/>
          </a:prstGeom>
          <a:solidFill>
            <a:srgbClr val="FFFFFF">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Title 1"/>
          <p:cNvSpPr>
            <a:spLocks noGrp="1"/>
          </p:cNvSpPr>
          <p:nvPr>
            <p:ph type="ctrTitle" hasCustomPrompt="1"/>
          </p:nvPr>
        </p:nvSpPr>
        <p:spPr>
          <a:xfrm>
            <a:off x="1515321" y="2630878"/>
            <a:ext cx="7772400" cy="1712521"/>
          </a:xfrm>
        </p:spPr>
        <p:txBody>
          <a:bodyPr>
            <a:normAutofit/>
          </a:bodyPr>
          <a:lstStyle>
            <a:lvl1pPr>
              <a:defRPr sz="3500" cap="all">
                <a:solidFill>
                  <a:schemeClr val="bg1"/>
                </a:solidFill>
              </a:defRPr>
            </a:lvl1pPr>
          </a:lstStyle>
          <a:p>
            <a:r>
              <a:rPr lang="en-US" dirty="0"/>
              <a:t>Click to edit Master title style</a:t>
            </a:r>
            <a:br>
              <a:rPr lang="en-US" dirty="0"/>
            </a:br>
            <a:r>
              <a:rPr lang="en-US" dirty="0"/>
              <a:t>Subhead</a:t>
            </a:r>
          </a:p>
        </p:txBody>
      </p:sp>
    </p:spTree>
    <p:extLst>
      <p:ext uri="{BB962C8B-B14F-4D97-AF65-F5344CB8AC3E}">
        <p14:creationId xmlns:p14="http://schemas.microsoft.com/office/powerpoint/2010/main" val="380879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w="9525">
            <a:noFill/>
            <a:miter lim="800000"/>
            <a:headEnd/>
            <a:tailEnd/>
          </a:ln>
          <a:effectLst/>
        </p:spPr>
        <p:txBody>
          <a:bodyPr wrap="none" anchor="ctr"/>
          <a:lstStyle/>
          <a:p>
            <a:pPr algn="ctr"/>
            <a:endParaRPr lang="en-US" sz="2400" dirty="0">
              <a:solidFill>
                <a:schemeClr val="tx1"/>
              </a:solidFill>
              <a:latin typeface="Times" pitchFamily="18" charset="0"/>
            </a:endParaRPr>
          </a:p>
        </p:txBody>
      </p:sp>
      <p:pic>
        <p:nvPicPr>
          <p:cNvPr id="5" name="Picture 5" descr="NTU logo RGB"/>
          <p:cNvPicPr>
            <a:picLocks noChangeAspect="1" noChangeArrowheads="1"/>
          </p:cNvPicPr>
          <p:nvPr/>
        </p:nvPicPr>
        <p:blipFill>
          <a:blip r:embed="rId2" cstate="print"/>
          <a:srcRect/>
          <a:stretch>
            <a:fillRect/>
          </a:stretch>
        </p:blipFill>
        <p:spPr bwMode="auto">
          <a:xfrm>
            <a:off x="6410325" y="323850"/>
            <a:ext cx="2435225" cy="565150"/>
          </a:xfrm>
          <a:prstGeom prst="rect">
            <a:avLst/>
          </a:prstGeom>
          <a:noFill/>
          <a:ln w="9525">
            <a:noFill/>
            <a:miter lim="800000"/>
            <a:headEnd/>
            <a:tailEnd/>
          </a:ln>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noProof="0" smtClean="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20551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0F92AE0A-A688-4738-B2FB-07DA1A26042F}"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9EACCFF8-F68D-4591-B6CA-D91C6D921B03}" type="slidenum">
              <a:rPr lang="en-GB"/>
              <a:pPr/>
              <a:t>‹#›</a:t>
            </a:fld>
            <a:endParaRPr lang="en-GB" dirty="0"/>
          </a:p>
        </p:txBody>
      </p:sp>
    </p:spTree>
    <p:extLst>
      <p:ext uri="{BB962C8B-B14F-4D97-AF65-F5344CB8AC3E}">
        <p14:creationId xmlns:p14="http://schemas.microsoft.com/office/powerpoint/2010/main" val="22531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974489E6-3501-413C-BFC9-D81260EE4E7B}"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014A70D0-5300-40F2-A4A6-E9518D7F6BC6}" type="slidenum">
              <a:rPr lang="en-GB"/>
              <a:pPr/>
              <a:t>‹#›</a:t>
            </a:fld>
            <a:endParaRPr lang="en-GB" dirty="0"/>
          </a:p>
        </p:txBody>
      </p:sp>
    </p:spTree>
    <p:extLst>
      <p:ext uri="{BB962C8B-B14F-4D97-AF65-F5344CB8AC3E}">
        <p14:creationId xmlns:p14="http://schemas.microsoft.com/office/powerpoint/2010/main" val="319392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fld id="{F5371047-EC13-4398-84B6-A6AD2193B305}"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C5DA4BC7-D174-490A-9993-AE9D90322A4F}" type="slidenum">
              <a:rPr lang="en-GB"/>
              <a:pPr/>
              <a:t>‹#›</a:t>
            </a:fld>
            <a:endParaRPr lang="en-GB" dirty="0"/>
          </a:p>
        </p:txBody>
      </p:sp>
    </p:spTree>
    <p:extLst>
      <p:ext uri="{BB962C8B-B14F-4D97-AF65-F5344CB8AC3E}">
        <p14:creationId xmlns:p14="http://schemas.microsoft.com/office/powerpoint/2010/main" val="3005926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fld id="{931605FE-1922-4C40-894D-DE7C8033DA30}" type="datetime4">
              <a:rPr lang="en-GB"/>
              <a:pPr/>
              <a:t>31 October 2018</a:t>
            </a:fld>
            <a:endParaRPr lang="en-GB" dirty="0"/>
          </a:p>
        </p:txBody>
      </p:sp>
      <p:sp>
        <p:nvSpPr>
          <p:cNvPr id="8" name="Rectangle 8"/>
          <p:cNvSpPr>
            <a:spLocks noGrp="1" noChangeArrowheads="1"/>
          </p:cNvSpPr>
          <p:nvPr>
            <p:ph type="sldNum" sz="quarter" idx="11"/>
          </p:nvPr>
        </p:nvSpPr>
        <p:spPr>
          <a:ln/>
        </p:spPr>
        <p:txBody>
          <a:bodyPr/>
          <a:lstStyle>
            <a:lvl1pPr>
              <a:defRPr/>
            </a:lvl1pPr>
          </a:lstStyle>
          <a:p>
            <a:fld id="{8AEFED4F-3B64-41D0-B534-383BA35AA4E8}" type="slidenum">
              <a:rPr lang="en-GB"/>
              <a:pPr/>
              <a:t>‹#›</a:t>
            </a:fld>
            <a:endParaRPr lang="en-GB" dirty="0"/>
          </a:p>
        </p:txBody>
      </p:sp>
    </p:spTree>
    <p:extLst>
      <p:ext uri="{BB962C8B-B14F-4D97-AF65-F5344CB8AC3E}">
        <p14:creationId xmlns:p14="http://schemas.microsoft.com/office/powerpoint/2010/main" val="150343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fld id="{C1ADFB6E-80A0-4FCA-915B-EB8F730147C3}" type="datetime4">
              <a:rPr lang="en-GB"/>
              <a:pPr/>
              <a:t>31 October 2018</a:t>
            </a:fld>
            <a:endParaRPr lang="en-GB" dirty="0"/>
          </a:p>
        </p:txBody>
      </p:sp>
      <p:sp>
        <p:nvSpPr>
          <p:cNvPr id="4" name="Rectangle 8"/>
          <p:cNvSpPr>
            <a:spLocks noGrp="1" noChangeArrowheads="1"/>
          </p:cNvSpPr>
          <p:nvPr>
            <p:ph type="sldNum" sz="quarter" idx="11"/>
          </p:nvPr>
        </p:nvSpPr>
        <p:spPr>
          <a:ln/>
        </p:spPr>
        <p:txBody>
          <a:bodyPr/>
          <a:lstStyle>
            <a:lvl1pPr>
              <a:defRPr/>
            </a:lvl1pPr>
          </a:lstStyle>
          <a:p>
            <a:fld id="{39977F62-850E-490E-96EA-C00B36290EF4}" type="slidenum">
              <a:rPr lang="en-GB"/>
              <a:pPr/>
              <a:t>‹#›</a:t>
            </a:fld>
            <a:endParaRPr lang="en-GB" dirty="0"/>
          </a:p>
        </p:txBody>
      </p:sp>
    </p:spTree>
    <p:extLst>
      <p:ext uri="{BB962C8B-B14F-4D97-AF65-F5344CB8AC3E}">
        <p14:creationId xmlns:p14="http://schemas.microsoft.com/office/powerpoint/2010/main" val="398675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87EC2011-0C50-4D76-AEB3-EC6D810FEBBF}" type="datetime4">
              <a:rPr lang="en-GB"/>
              <a:pPr/>
              <a:t>31 October 2018</a:t>
            </a:fld>
            <a:endParaRPr lang="en-GB" dirty="0"/>
          </a:p>
        </p:txBody>
      </p:sp>
      <p:sp>
        <p:nvSpPr>
          <p:cNvPr id="3" name="Rectangle 8"/>
          <p:cNvSpPr>
            <a:spLocks noGrp="1" noChangeArrowheads="1"/>
          </p:cNvSpPr>
          <p:nvPr>
            <p:ph type="sldNum" sz="quarter" idx="11"/>
          </p:nvPr>
        </p:nvSpPr>
        <p:spPr>
          <a:ln/>
        </p:spPr>
        <p:txBody>
          <a:bodyPr/>
          <a:lstStyle>
            <a:lvl1pPr>
              <a:defRPr/>
            </a:lvl1pPr>
          </a:lstStyle>
          <a:p>
            <a:fld id="{EED9DDEA-3BC0-4F73-9AA0-F4F3BA56DC52}" type="slidenum">
              <a:rPr lang="en-GB"/>
              <a:pPr/>
              <a:t>‹#›</a:t>
            </a:fld>
            <a:endParaRPr lang="en-GB" dirty="0"/>
          </a:p>
        </p:txBody>
      </p:sp>
    </p:spTree>
    <p:extLst>
      <p:ext uri="{BB962C8B-B14F-4D97-AF65-F5344CB8AC3E}">
        <p14:creationId xmlns:p14="http://schemas.microsoft.com/office/powerpoint/2010/main" val="393928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0D3151AC-09CC-41C5-9276-6CF5716C66CC}"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3987C5F4-22C7-4E88-94A4-399B3C17B177}" type="slidenum">
              <a:rPr lang="en-GB"/>
              <a:pPr/>
              <a:t>‹#›</a:t>
            </a:fld>
            <a:endParaRPr lang="en-GB" dirty="0"/>
          </a:p>
        </p:txBody>
      </p:sp>
    </p:spTree>
    <p:extLst>
      <p:ext uri="{BB962C8B-B14F-4D97-AF65-F5344CB8AC3E}">
        <p14:creationId xmlns:p14="http://schemas.microsoft.com/office/powerpoint/2010/main" val="4268090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dt" sz="half" idx="10"/>
          </p:nvPr>
        </p:nvSpPr>
        <p:spPr>
          <a:ln/>
        </p:spPr>
        <p:txBody>
          <a:bodyPr/>
          <a:lstStyle>
            <a:lvl1pPr>
              <a:defRPr/>
            </a:lvl1pPr>
          </a:lstStyle>
          <a:p>
            <a:fld id="{F5371047-EC13-4398-84B6-A6AD2193B305}"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C5DA4BC7-D174-490A-9993-AE9D90322A4F}" type="slidenum">
              <a:rPr lang="en-GB"/>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3DC548B8-8251-45AE-87BF-A62795844AF4}"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B790DF92-67CF-42E4-A945-346724FC1EB3}" type="slidenum">
              <a:rPr lang="en-GB"/>
              <a:pPr/>
              <a:t>‹#›</a:t>
            </a:fld>
            <a:endParaRPr lang="en-GB" dirty="0"/>
          </a:p>
        </p:txBody>
      </p:sp>
    </p:spTree>
    <p:extLst>
      <p:ext uri="{BB962C8B-B14F-4D97-AF65-F5344CB8AC3E}">
        <p14:creationId xmlns:p14="http://schemas.microsoft.com/office/powerpoint/2010/main" val="39351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544D1378-49B1-4A5E-9439-E2B1218768C9}"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60CF1909-6981-473D-BDB9-9BFBA4DE7538}" type="slidenum">
              <a:rPr lang="en-GB"/>
              <a:pPr/>
              <a:t>‹#›</a:t>
            </a:fld>
            <a:endParaRPr lang="en-GB" dirty="0"/>
          </a:p>
        </p:txBody>
      </p:sp>
    </p:spTree>
    <p:extLst>
      <p:ext uri="{BB962C8B-B14F-4D97-AF65-F5344CB8AC3E}">
        <p14:creationId xmlns:p14="http://schemas.microsoft.com/office/powerpoint/2010/main" val="19831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9B8E134E-A064-4CCC-9B00-E6CC78926CCB}"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B6BF825D-3A70-4DC2-9CD7-1DFA2ED285A1}" type="slidenum">
              <a:rPr lang="en-GB"/>
              <a:pPr/>
              <a:t>‹#›</a:t>
            </a:fld>
            <a:endParaRPr lang="en-GB" dirty="0"/>
          </a:p>
        </p:txBody>
      </p:sp>
    </p:spTree>
    <p:extLst>
      <p:ext uri="{BB962C8B-B14F-4D97-AF65-F5344CB8AC3E}">
        <p14:creationId xmlns:p14="http://schemas.microsoft.com/office/powerpoint/2010/main" val="271584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1447800"/>
            <a:ext cx="8305800" cy="1465263"/>
          </a:xfrm>
        </p:spPr>
        <p:txBody>
          <a:bodyPr/>
          <a:lstStyle/>
          <a:p>
            <a:pPr lvl="0"/>
            <a:endParaRPr lang="en-GB" noProof="0" dirty="0" smtClean="0"/>
          </a:p>
        </p:txBody>
      </p:sp>
      <p:sp>
        <p:nvSpPr>
          <p:cNvPr id="4" name="Rectangle 7"/>
          <p:cNvSpPr>
            <a:spLocks noGrp="1" noChangeArrowheads="1"/>
          </p:cNvSpPr>
          <p:nvPr>
            <p:ph type="dt" sz="half" idx="10"/>
          </p:nvPr>
        </p:nvSpPr>
        <p:spPr>
          <a:ln/>
        </p:spPr>
        <p:txBody>
          <a:bodyPr/>
          <a:lstStyle>
            <a:lvl1pPr>
              <a:defRPr/>
            </a:lvl1pPr>
          </a:lstStyle>
          <a:p>
            <a:fld id="{EB176724-639B-4FC4-90BF-A15B2CD9042F}" type="datetime4">
              <a:rPr lang="en-GB"/>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fld id="{12348CEE-5756-4038-B348-E282D3460632}" type="slidenum">
              <a:rPr lang="en-GB"/>
              <a:pPr/>
              <a:t>‹#›</a:t>
            </a:fld>
            <a:endParaRPr lang="en-GB" dirty="0"/>
          </a:p>
        </p:txBody>
      </p:sp>
    </p:spTree>
    <p:extLst>
      <p:ext uri="{BB962C8B-B14F-4D97-AF65-F5344CB8AC3E}">
        <p14:creationId xmlns:p14="http://schemas.microsoft.com/office/powerpoint/2010/main" val="144089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4D75"/>
                </a:solidFill>
                <a:latin typeface="Verdana" panose="020B0604030504040204" pitchFamily="34" charset="0"/>
                <a:cs typeface="Arial" panose="020B0604020202020204" pitchFamily="34" charset="0"/>
              </a:defRPr>
            </a:lvl1pPr>
            <a:lvl2pPr marL="742950" indent="-285750" eaLnBrk="0" hangingPunct="0">
              <a:defRPr sz="2800">
                <a:solidFill>
                  <a:srgbClr val="004D75"/>
                </a:solidFill>
                <a:latin typeface="Verdana" panose="020B0604030504040204" pitchFamily="34" charset="0"/>
                <a:cs typeface="Arial" panose="020B0604020202020204" pitchFamily="34" charset="0"/>
              </a:defRPr>
            </a:lvl2pPr>
            <a:lvl3pPr marL="1143000" indent="-228600" eaLnBrk="0" hangingPunct="0">
              <a:defRPr sz="2800">
                <a:solidFill>
                  <a:srgbClr val="004D75"/>
                </a:solidFill>
                <a:latin typeface="Verdana" panose="020B0604030504040204" pitchFamily="34" charset="0"/>
                <a:cs typeface="Arial" panose="020B0604020202020204" pitchFamily="34" charset="0"/>
              </a:defRPr>
            </a:lvl3pPr>
            <a:lvl4pPr marL="1600200" indent="-228600" eaLnBrk="0" hangingPunct="0">
              <a:defRPr sz="2800">
                <a:solidFill>
                  <a:srgbClr val="004D75"/>
                </a:solidFill>
                <a:latin typeface="Verdana" panose="020B0604030504040204" pitchFamily="34" charset="0"/>
                <a:cs typeface="Arial" panose="020B0604020202020204" pitchFamily="34" charset="0"/>
              </a:defRPr>
            </a:lvl4pPr>
            <a:lvl5pPr marL="2057400" indent="-228600" eaLnBrk="0" hangingPunct="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dirty="0" smtClean="0">
              <a:solidFill>
                <a:schemeClr val="tx1"/>
              </a:solidFill>
              <a:latin typeface="Times" panose="02020603050405020304" pitchFamily="1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r>
              <a:rPr lang="en-GB"/>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r>
              <a:rPr lang="en-GB"/>
              <a:t>Click to edit Master subtitle style</a:t>
            </a:r>
          </a:p>
        </p:txBody>
      </p:sp>
    </p:spTree>
    <p:extLst>
      <p:ext uri="{BB962C8B-B14F-4D97-AF65-F5344CB8AC3E}">
        <p14:creationId xmlns:p14="http://schemas.microsoft.com/office/powerpoint/2010/main" val="4255153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97E6446C-A8E2-4385-B031-8E8DC4C496A3}" type="datetime4">
              <a:rPr lang="en-GB"/>
              <a:pPr>
                <a:defRPr/>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fld id="{375F58C8-66FB-4693-B1C0-42B545C34B54}" type="slidenum">
              <a:rPr lang="en-GB" altLang="en-US"/>
              <a:pPr>
                <a:defRPr/>
              </a:pPr>
              <a:t>‹#›</a:t>
            </a:fld>
            <a:endParaRPr lang="en-GB" altLang="en-US" dirty="0"/>
          </a:p>
        </p:txBody>
      </p:sp>
    </p:spTree>
    <p:extLst>
      <p:ext uri="{BB962C8B-B14F-4D97-AF65-F5344CB8AC3E}">
        <p14:creationId xmlns:p14="http://schemas.microsoft.com/office/powerpoint/2010/main" val="487362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839F01DA-E406-4FE0-B673-6D2C8ACA2B9F}" type="datetime4">
              <a:rPr lang="en-GB"/>
              <a:pPr>
                <a:defRPr/>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fld id="{D99B4EDA-22CE-40CB-AA7D-E3CD442D1223}" type="slidenum">
              <a:rPr lang="en-GB" altLang="en-US"/>
              <a:pPr>
                <a:defRPr/>
              </a:pPr>
              <a:t>‹#›</a:t>
            </a:fld>
            <a:endParaRPr lang="en-GB" altLang="en-US" dirty="0"/>
          </a:p>
        </p:txBody>
      </p:sp>
    </p:spTree>
    <p:extLst>
      <p:ext uri="{BB962C8B-B14F-4D97-AF65-F5344CB8AC3E}">
        <p14:creationId xmlns:p14="http://schemas.microsoft.com/office/powerpoint/2010/main" val="688477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85DC3D03-6311-4690-9B7F-1ABF7EB35FE2}" type="datetime4">
              <a:rPr lang="en-GB"/>
              <a:pPr>
                <a:defRPr/>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fld id="{BAEF7375-AB2F-402D-9A00-250E9A045686}" type="slidenum">
              <a:rPr lang="en-GB" altLang="en-US"/>
              <a:pPr>
                <a:defRPr/>
              </a:pPr>
              <a:t>‹#›</a:t>
            </a:fld>
            <a:endParaRPr lang="en-GB" altLang="en-US" dirty="0"/>
          </a:p>
        </p:txBody>
      </p:sp>
    </p:spTree>
    <p:extLst>
      <p:ext uri="{BB962C8B-B14F-4D97-AF65-F5344CB8AC3E}">
        <p14:creationId xmlns:p14="http://schemas.microsoft.com/office/powerpoint/2010/main" val="502135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fld id="{69552430-3ABE-46C4-A9E2-42FB7D41FAA6}" type="datetime4">
              <a:rPr lang="en-GB"/>
              <a:pPr>
                <a:defRPr/>
              </a:pPr>
              <a:t>31 October 2018</a:t>
            </a:fld>
            <a:endParaRPr lang="en-GB" dirty="0"/>
          </a:p>
        </p:txBody>
      </p:sp>
      <p:sp>
        <p:nvSpPr>
          <p:cNvPr id="8" name="Rectangle 8"/>
          <p:cNvSpPr>
            <a:spLocks noGrp="1" noChangeArrowheads="1"/>
          </p:cNvSpPr>
          <p:nvPr>
            <p:ph type="sldNum" sz="quarter" idx="11"/>
          </p:nvPr>
        </p:nvSpPr>
        <p:spPr>
          <a:ln/>
        </p:spPr>
        <p:txBody>
          <a:bodyPr/>
          <a:lstStyle>
            <a:lvl1pPr>
              <a:defRPr/>
            </a:lvl1pPr>
          </a:lstStyle>
          <a:p>
            <a:pPr>
              <a:defRPr/>
            </a:pPr>
            <a:fld id="{ED9BEC6C-6AE5-4E24-9129-307D45565814}" type="slidenum">
              <a:rPr lang="en-GB" altLang="en-US"/>
              <a:pPr>
                <a:defRPr/>
              </a:pPr>
              <a:t>‹#›</a:t>
            </a:fld>
            <a:endParaRPr lang="en-GB" altLang="en-US" dirty="0"/>
          </a:p>
        </p:txBody>
      </p:sp>
    </p:spTree>
    <p:extLst>
      <p:ext uri="{BB962C8B-B14F-4D97-AF65-F5344CB8AC3E}">
        <p14:creationId xmlns:p14="http://schemas.microsoft.com/office/powerpoint/2010/main" val="3714574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fld id="{65468BEE-654E-4797-9CF2-01AB7D1B37AB}" type="datetime4">
              <a:rPr lang="en-GB"/>
              <a:pPr>
                <a:defRPr/>
              </a:pPr>
              <a:t>31 October 2018</a:t>
            </a:fld>
            <a:endParaRPr lang="en-GB" dirty="0"/>
          </a:p>
        </p:txBody>
      </p:sp>
      <p:sp>
        <p:nvSpPr>
          <p:cNvPr id="4" name="Rectangle 8"/>
          <p:cNvSpPr>
            <a:spLocks noGrp="1" noChangeArrowheads="1"/>
          </p:cNvSpPr>
          <p:nvPr>
            <p:ph type="sldNum" sz="quarter" idx="11"/>
          </p:nvPr>
        </p:nvSpPr>
        <p:spPr>
          <a:ln/>
        </p:spPr>
        <p:txBody>
          <a:bodyPr/>
          <a:lstStyle>
            <a:lvl1pPr>
              <a:defRPr/>
            </a:lvl1pPr>
          </a:lstStyle>
          <a:p>
            <a:pPr>
              <a:defRPr/>
            </a:pPr>
            <a:fld id="{164D0E7F-3262-4D7B-9607-C1BB81B259A3}" type="slidenum">
              <a:rPr lang="en-GB" altLang="en-US"/>
              <a:pPr>
                <a:defRPr/>
              </a:pPr>
              <a:t>‹#›</a:t>
            </a:fld>
            <a:endParaRPr lang="en-GB" altLang="en-US" dirty="0"/>
          </a:p>
        </p:txBody>
      </p:sp>
    </p:spTree>
    <p:extLst>
      <p:ext uri="{BB962C8B-B14F-4D97-AF65-F5344CB8AC3E}">
        <p14:creationId xmlns:p14="http://schemas.microsoft.com/office/powerpoint/2010/main" val="208287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dt" sz="half" idx="10"/>
          </p:nvPr>
        </p:nvSpPr>
        <p:spPr>
          <a:ln/>
        </p:spPr>
        <p:txBody>
          <a:bodyPr/>
          <a:lstStyle>
            <a:lvl1pPr>
              <a:defRPr/>
            </a:lvl1pPr>
          </a:lstStyle>
          <a:p>
            <a:fld id="{931605FE-1922-4C40-894D-DE7C8033DA30}" type="datetime4">
              <a:rPr lang="en-GB"/>
              <a:pPr/>
              <a:t>31 October 2018</a:t>
            </a:fld>
            <a:endParaRPr lang="en-GB" dirty="0"/>
          </a:p>
        </p:txBody>
      </p:sp>
      <p:sp>
        <p:nvSpPr>
          <p:cNvPr id="8" name="Rectangle 8"/>
          <p:cNvSpPr>
            <a:spLocks noGrp="1" noChangeArrowheads="1"/>
          </p:cNvSpPr>
          <p:nvPr>
            <p:ph type="sldNum" sz="quarter" idx="11"/>
          </p:nvPr>
        </p:nvSpPr>
        <p:spPr>
          <a:ln/>
        </p:spPr>
        <p:txBody>
          <a:bodyPr/>
          <a:lstStyle>
            <a:lvl1pPr>
              <a:defRPr/>
            </a:lvl1pPr>
          </a:lstStyle>
          <a:p>
            <a:fld id="{8AEFED4F-3B64-41D0-B534-383BA35AA4E8}" type="slidenum">
              <a:rPr lang="en-GB"/>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87943356-ACC8-4744-A04B-0E714FB442FE}" type="datetime4">
              <a:rPr lang="en-GB"/>
              <a:pPr>
                <a:defRPr/>
              </a:pPr>
              <a:t>31 October 2018</a:t>
            </a:fld>
            <a:endParaRPr lang="en-GB" dirty="0"/>
          </a:p>
        </p:txBody>
      </p:sp>
      <p:sp>
        <p:nvSpPr>
          <p:cNvPr id="3" name="Rectangle 8"/>
          <p:cNvSpPr>
            <a:spLocks noGrp="1" noChangeArrowheads="1"/>
          </p:cNvSpPr>
          <p:nvPr>
            <p:ph type="sldNum" sz="quarter" idx="11"/>
          </p:nvPr>
        </p:nvSpPr>
        <p:spPr>
          <a:ln/>
        </p:spPr>
        <p:txBody>
          <a:bodyPr/>
          <a:lstStyle>
            <a:lvl1pPr>
              <a:defRPr/>
            </a:lvl1pPr>
          </a:lstStyle>
          <a:p>
            <a:pPr>
              <a:defRPr/>
            </a:pPr>
            <a:fld id="{9C0D551B-0ACE-403A-B03A-EE534351F7FF}" type="slidenum">
              <a:rPr lang="en-GB" altLang="en-US"/>
              <a:pPr>
                <a:defRPr/>
              </a:pPr>
              <a:t>‹#›</a:t>
            </a:fld>
            <a:endParaRPr lang="en-GB" altLang="en-US" dirty="0"/>
          </a:p>
        </p:txBody>
      </p:sp>
    </p:spTree>
    <p:extLst>
      <p:ext uri="{BB962C8B-B14F-4D97-AF65-F5344CB8AC3E}">
        <p14:creationId xmlns:p14="http://schemas.microsoft.com/office/powerpoint/2010/main" val="2226371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330B062E-3E0D-4A6C-968A-7EEACD2AEB60}" type="datetime4">
              <a:rPr lang="en-GB"/>
              <a:pPr>
                <a:defRPr/>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fld id="{9CF7B85D-63AA-4E9D-B683-3C5F596593E7}" type="slidenum">
              <a:rPr lang="en-GB" altLang="en-US"/>
              <a:pPr>
                <a:defRPr/>
              </a:pPr>
              <a:t>‹#›</a:t>
            </a:fld>
            <a:endParaRPr lang="en-GB" altLang="en-US" dirty="0"/>
          </a:p>
        </p:txBody>
      </p:sp>
    </p:spTree>
    <p:extLst>
      <p:ext uri="{BB962C8B-B14F-4D97-AF65-F5344CB8AC3E}">
        <p14:creationId xmlns:p14="http://schemas.microsoft.com/office/powerpoint/2010/main" val="1742231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26CC36B0-515E-475F-923E-2D9CD15A71AD}" type="datetime4">
              <a:rPr lang="en-GB"/>
              <a:pPr>
                <a:defRPr/>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fld id="{F63B6C9E-04BD-4643-8784-B9244C79D82D}" type="slidenum">
              <a:rPr lang="en-GB" altLang="en-US"/>
              <a:pPr>
                <a:defRPr/>
              </a:pPr>
              <a:t>‹#›</a:t>
            </a:fld>
            <a:endParaRPr lang="en-GB" altLang="en-US" dirty="0"/>
          </a:p>
        </p:txBody>
      </p:sp>
    </p:spTree>
    <p:extLst>
      <p:ext uri="{BB962C8B-B14F-4D97-AF65-F5344CB8AC3E}">
        <p14:creationId xmlns:p14="http://schemas.microsoft.com/office/powerpoint/2010/main" val="1462861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35358A06-395F-40E6-85F8-71CF8846B39F}" type="datetime4">
              <a:rPr lang="en-GB"/>
              <a:pPr>
                <a:defRPr/>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fld id="{78AC1225-C981-48F4-80AB-4D81C712A6CB}" type="slidenum">
              <a:rPr lang="en-GB" altLang="en-US"/>
              <a:pPr>
                <a:defRPr/>
              </a:pPr>
              <a:t>‹#›</a:t>
            </a:fld>
            <a:endParaRPr lang="en-GB" altLang="en-US" dirty="0"/>
          </a:p>
        </p:txBody>
      </p:sp>
    </p:spTree>
    <p:extLst>
      <p:ext uri="{BB962C8B-B14F-4D97-AF65-F5344CB8AC3E}">
        <p14:creationId xmlns:p14="http://schemas.microsoft.com/office/powerpoint/2010/main" val="3545078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47F53C6E-47D3-4CF4-BD90-FF90D3D1D229}" type="datetime4">
              <a:rPr lang="en-GB"/>
              <a:pPr>
                <a:defRPr/>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fld id="{5D9E2D48-24C6-47F2-8F8B-A64C8E7EE51B}" type="slidenum">
              <a:rPr lang="en-GB" altLang="en-US"/>
              <a:pPr>
                <a:defRPr/>
              </a:pPr>
              <a:t>‹#›</a:t>
            </a:fld>
            <a:endParaRPr lang="en-GB" altLang="en-US" dirty="0"/>
          </a:p>
        </p:txBody>
      </p:sp>
    </p:spTree>
    <p:extLst>
      <p:ext uri="{BB962C8B-B14F-4D97-AF65-F5344CB8AC3E}">
        <p14:creationId xmlns:p14="http://schemas.microsoft.com/office/powerpoint/2010/main" val="2035527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447800"/>
            <a:ext cx="4076700" cy="146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447800"/>
            <a:ext cx="4076700" cy="146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C246EAF3-DAB5-4281-9D5E-E52C6BEC6537}" type="datetime4">
              <a:rPr lang="en-GB"/>
              <a:pPr>
                <a:defRPr/>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fld id="{C5280683-F9F8-4323-83F3-F4BC851E973C}" type="slidenum">
              <a:rPr lang="en-GB" altLang="en-US"/>
              <a:pPr>
                <a:defRPr/>
              </a:pPr>
              <a:t>‹#›</a:t>
            </a:fld>
            <a:endParaRPr lang="en-GB" altLang="en-US" dirty="0"/>
          </a:p>
        </p:txBody>
      </p:sp>
    </p:spTree>
    <p:extLst>
      <p:ext uri="{BB962C8B-B14F-4D97-AF65-F5344CB8AC3E}">
        <p14:creationId xmlns:p14="http://schemas.microsoft.com/office/powerpoint/2010/main" val="3301152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1447800"/>
            <a:ext cx="8305800" cy="1465263"/>
          </a:xfrm>
        </p:spPr>
        <p:txBody>
          <a:bodyPr/>
          <a:lstStyle/>
          <a:p>
            <a:pPr lvl="0"/>
            <a:endParaRPr lang="en-GB" noProof="0" dirty="0" smtClean="0"/>
          </a:p>
        </p:txBody>
      </p:sp>
      <p:sp>
        <p:nvSpPr>
          <p:cNvPr id="4" name="Rectangle 7"/>
          <p:cNvSpPr>
            <a:spLocks noGrp="1" noChangeArrowheads="1"/>
          </p:cNvSpPr>
          <p:nvPr>
            <p:ph type="dt" sz="half" idx="10"/>
          </p:nvPr>
        </p:nvSpPr>
        <p:spPr>
          <a:ln/>
        </p:spPr>
        <p:txBody>
          <a:bodyPr/>
          <a:lstStyle>
            <a:lvl1pPr>
              <a:defRPr/>
            </a:lvl1pPr>
          </a:lstStyle>
          <a:p>
            <a:pPr>
              <a:defRPr/>
            </a:pPr>
            <a:fld id="{4F7B69B8-6331-4970-8576-50DF43EA053A}" type="datetime4">
              <a:rPr lang="en-GB"/>
              <a:pPr>
                <a:defRPr/>
              </a:pPr>
              <a:t>31 October 2018</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fld id="{E5AE37A3-6EA6-483A-9AA9-34F60A3584E2}" type="slidenum">
              <a:rPr lang="en-GB" altLang="en-US"/>
              <a:pPr>
                <a:defRPr/>
              </a:pPr>
              <a:t>‹#›</a:t>
            </a:fld>
            <a:endParaRPr lang="en-GB" altLang="en-US" dirty="0"/>
          </a:p>
        </p:txBody>
      </p:sp>
    </p:spTree>
    <p:extLst>
      <p:ext uri="{BB962C8B-B14F-4D97-AF65-F5344CB8AC3E}">
        <p14:creationId xmlns:p14="http://schemas.microsoft.com/office/powerpoint/2010/main" val="1241820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447800"/>
            <a:ext cx="4076700" cy="146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447800"/>
            <a:ext cx="4076700" cy="65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2255838"/>
            <a:ext cx="4076700" cy="65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fld id="{6C1770C8-D754-491F-9108-FAD5B6DFFE17}" type="datetime4">
              <a:rPr lang="en-GB"/>
              <a:pPr>
                <a:defRPr/>
              </a:pPr>
              <a:t>31 October 2018</a:t>
            </a:fld>
            <a:endParaRPr lang="en-GB" dirty="0"/>
          </a:p>
        </p:txBody>
      </p:sp>
      <p:sp>
        <p:nvSpPr>
          <p:cNvPr id="7" name="Rectangle 8"/>
          <p:cNvSpPr>
            <a:spLocks noGrp="1" noChangeArrowheads="1"/>
          </p:cNvSpPr>
          <p:nvPr>
            <p:ph type="sldNum" sz="quarter" idx="11"/>
          </p:nvPr>
        </p:nvSpPr>
        <p:spPr>
          <a:ln/>
        </p:spPr>
        <p:txBody>
          <a:bodyPr/>
          <a:lstStyle>
            <a:lvl1pPr>
              <a:defRPr/>
            </a:lvl1pPr>
          </a:lstStyle>
          <a:p>
            <a:pPr>
              <a:defRPr/>
            </a:pPr>
            <a:fld id="{4D95B590-D098-48FE-8412-FE604536B8EE}" type="slidenum">
              <a:rPr lang="en-GB" altLang="en-US"/>
              <a:pPr>
                <a:defRPr/>
              </a:pPr>
              <a:t>‹#›</a:t>
            </a:fld>
            <a:endParaRPr lang="en-GB" altLang="en-US" dirty="0"/>
          </a:p>
        </p:txBody>
      </p:sp>
    </p:spTree>
    <p:extLst>
      <p:ext uri="{BB962C8B-B14F-4D97-AF65-F5344CB8AC3E}">
        <p14:creationId xmlns:p14="http://schemas.microsoft.com/office/powerpoint/2010/main" val="2503157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143000"/>
            <a:ext cx="88392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defRPr/>
            </a:pPr>
            <a:endParaRPr lang="en-US" altLang="en-US" sz="2400" dirty="0" smtClean="0">
              <a:solidFill>
                <a:srgbClr val="000000"/>
              </a:solidFill>
              <a:latin typeface="Times" panose="02020603050405020304" pitchFamily="18" charset="0"/>
            </a:endParaRPr>
          </a:p>
        </p:txBody>
      </p:sp>
      <p:pic>
        <p:nvPicPr>
          <p:cNvPr id="5" name="Picture 5" descr="NTU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altLang="en-US" noProof="0" smtClean="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altLang="en-US" noProof="0" smtClean="0"/>
              <a:t>Click to edit Master subtitle style</a:t>
            </a:r>
          </a:p>
        </p:txBody>
      </p:sp>
    </p:spTree>
    <p:extLst>
      <p:ext uri="{BB962C8B-B14F-4D97-AF65-F5344CB8AC3E}">
        <p14:creationId xmlns:p14="http://schemas.microsoft.com/office/powerpoint/2010/main" val="1941259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30469B87-5080-4253-8B6F-C731EED843FF}" type="datetime4">
              <a:rPr lang="en-GB" altLang="en-US"/>
              <a:pPr>
                <a:defRPr/>
              </a:pPr>
              <a:t>31 October 2018</a:t>
            </a:fld>
            <a:endParaRPr lang="en-GB"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EE5AC846-5565-431F-93CB-4EFA172D1720}" type="slidenum">
              <a:rPr lang="en-GB" altLang="en-US"/>
              <a:pPr>
                <a:defRPr/>
              </a:pPr>
              <a:t>‹#›</a:t>
            </a:fld>
            <a:endParaRPr lang="en-GB" altLang="en-US" dirty="0"/>
          </a:p>
        </p:txBody>
      </p:sp>
    </p:spTree>
    <p:extLst>
      <p:ext uri="{BB962C8B-B14F-4D97-AF65-F5344CB8AC3E}">
        <p14:creationId xmlns:p14="http://schemas.microsoft.com/office/powerpoint/2010/main" val="74583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fld id="{C1ADFB6E-80A0-4FCA-915B-EB8F730147C3}" type="datetime4">
              <a:rPr lang="en-GB"/>
              <a:pPr/>
              <a:t>31 October 2018</a:t>
            </a:fld>
            <a:endParaRPr lang="en-GB" dirty="0"/>
          </a:p>
        </p:txBody>
      </p:sp>
      <p:sp>
        <p:nvSpPr>
          <p:cNvPr id="4" name="Rectangle 8"/>
          <p:cNvSpPr>
            <a:spLocks noGrp="1" noChangeArrowheads="1"/>
          </p:cNvSpPr>
          <p:nvPr>
            <p:ph type="sldNum" sz="quarter" idx="11"/>
          </p:nvPr>
        </p:nvSpPr>
        <p:spPr>
          <a:ln/>
        </p:spPr>
        <p:txBody>
          <a:bodyPr/>
          <a:lstStyle>
            <a:lvl1pPr>
              <a:defRPr/>
            </a:lvl1pPr>
          </a:lstStyle>
          <a:p>
            <a:fld id="{39977F62-850E-490E-96EA-C00B36290EF4}" type="slidenum">
              <a:rPr lang="en-GB"/>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AAABA1FE-50A1-48F3-BCD1-DAD5B909BE51}" type="datetime4">
              <a:rPr lang="en-GB" altLang="en-US"/>
              <a:pPr>
                <a:defRPr/>
              </a:pPr>
              <a:t>31 October 2018</a:t>
            </a:fld>
            <a:endParaRPr lang="en-GB"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331C9DF-4E9F-4463-A56E-80AD6571A2D8}" type="slidenum">
              <a:rPr lang="en-GB" altLang="en-US"/>
              <a:pPr>
                <a:defRPr/>
              </a:pPr>
              <a:t>‹#›</a:t>
            </a:fld>
            <a:endParaRPr lang="en-GB" altLang="en-US" dirty="0"/>
          </a:p>
        </p:txBody>
      </p:sp>
    </p:spTree>
    <p:extLst>
      <p:ext uri="{BB962C8B-B14F-4D97-AF65-F5344CB8AC3E}">
        <p14:creationId xmlns:p14="http://schemas.microsoft.com/office/powerpoint/2010/main" val="3492765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522A77B6-7FE4-4E4A-BEA2-D34D41FE256B}" type="datetime4">
              <a:rPr lang="en-GB" altLang="en-US"/>
              <a:pPr>
                <a:defRPr/>
              </a:pPr>
              <a:t>31 October 2018</a:t>
            </a:fld>
            <a:endParaRPr lang="en-GB"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637A67A9-B139-4F4C-A44A-DD0AABE94F01}" type="slidenum">
              <a:rPr lang="en-GB" altLang="en-US"/>
              <a:pPr>
                <a:defRPr/>
              </a:pPr>
              <a:t>‹#›</a:t>
            </a:fld>
            <a:endParaRPr lang="en-GB" altLang="en-US" dirty="0"/>
          </a:p>
        </p:txBody>
      </p:sp>
    </p:spTree>
    <p:extLst>
      <p:ext uri="{BB962C8B-B14F-4D97-AF65-F5344CB8AC3E}">
        <p14:creationId xmlns:p14="http://schemas.microsoft.com/office/powerpoint/2010/main" val="2116450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fld id="{6A822BC4-6D41-49DB-AB3C-44379CDE39C9}" type="datetime4">
              <a:rPr lang="en-GB" altLang="en-US"/>
              <a:pPr>
                <a:defRPr/>
              </a:pPr>
              <a:t>31 October 2018</a:t>
            </a:fld>
            <a:endParaRPr lang="en-GB"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AB05D21B-238A-4617-B887-054D69444B3C}" type="slidenum">
              <a:rPr lang="en-GB" altLang="en-US"/>
              <a:pPr>
                <a:defRPr/>
              </a:pPr>
              <a:t>‹#›</a:t>
            </a:fld>
            <a:endParaRPr lang="en-GB" altLang="en-US" dirty="0"/>
          </a:p>
        </p:txBody>
      </p:sp>
    </p:spTree>
    <p:extLst>
      <p:ext uri="{BB962C8B-B14F-4D97-AF65-F5344CB8AC3E}">
        <p14:creationId xmlns:p14="http://schemas.microsoft.com/office/powerpoint/2010/main" val="3656252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fld id="{751A79AA-480E-4684-8C92-A213AB5AB577}" type="datetime4">
              <a:rPr lang="en-GB" altLang="en-US"/>
              <a:pPr>
                <a:defRPr/>
              </a:pPr>
              <a:t>31 October 2018</a:t>
            </a:fld>
            <a:endParaRPr lang="en-GB"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0F775854-FA86-4DF3-AE38-FEB5A2D937B5}" type="slidenum">
              <a:rPr lang="en-GB" altLang="en-US"/>
              <a:pPr>
                <a:defRPr/>
              </a:pPr>
              <a:t>‹#›</a:t>
            </a:fld>
            <a:endParaRPr lang="en-GB" altLang="en-US" dirty="0"/>
          </a:p>
        </p:txBody>
      </p:sp>
    </p:spTree>
    <p:extLst>
      <p:ext uri="{BB962C8B-B14F-4D97-AF65-F5344CB8AC3E}">
        <p14:creationId xmlns:p14="http://schemas.microsoft.com/office/powerpoint/2010/main" val="1257132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68FB317E-D2EF-4816-B79B-816417EAE49E}" type="datetime4">
              <a:rPr lang="en-GB" altLang="en-US"/>
              <a:pPr>
                <a:defRPr/>
              </a:pPr>
              <a:t>31 October 2018</a:t>
            </a:fld>
            <a:endParaRPr lang="en-GB"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88CC644D-2C03-47A9-A937-6A69774C41FA}" type="slidenum">
              <a:rPr lang="en-GB" altLang="en-US"/>
              <a:pPr>
                <a:defRPr/>
              </a:pPr>
              <a:t>‹#›</a:t>
            </a:fld>
            <a:endParaRPr lang="en-GB" altLang="en-US" dirty="0"/>
          </a:p>
        </p:txBody>
      </p:sp>
    </p:spTree>
    <p:extLst>
      <p:ext uri="{BB962C8B-B14F-4D97-AF65-F5344CB8AC3E}">
        <p14:creationId xmlns:p14="http://schemas.microsoft.com/office/powerpoint/2010/main" val="2784194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880C1AE0-2BA9-4C03-9E4D-EB49ADA68095}" type="datetime4">
              <a:rPr lang="en-GB" altLang="en-US"/>
              <a:pPr>
                <a:defRPr/>
              </a:pPr>
              <a:t>31 October 2018</a:t>
            </a:fld>
            <a:endParaRPr lang="en-GB"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4687A8A0-B373-451A-A6C4-95D525AD1757}" type="slidenum">
              <a:rPr lang="en-GB" altLang="en-US"/>
              <a:pPr>
                <a:defRPr/>
              </a:pPr>
              <a:t>‹#›</a:t>
            </a:fld>
            <a:endParaRPr lang="en-GB" altLang="en-US" dirty="0"/>
          </a:p>
        </p:txBody>
      </p:sp>
    </p:spTree>
    <p:extLst>
      <p:ext uri="{BB962C8B-B14F-4D97-AF65-F5344CB8AC3E}">
        <p14:creationId xmlns:p14="http://schemas.microsoft.com/office/powerpoint/2010/main" val="4074536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834EE0D0-CD5C-4318-AFC7-6D48649F2533}" type="datetime4">
              <a:rPr lang="en-GB" altLang="en-US"/>
              <a:pPr>
                <a:defRPr/>
              </a:pPr>
              <a:t>31 October 2018</a:t>
            </a:fld>
            <a:endParaRPr lang="en-GB"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B578B97C-B8F4-4C98-9762-726036B26875}" type="slidenum">
              <a:rPr lang="en-GB" altLang="en-US"/>
              <a:pPr>
                <a:defRPr/>
              </a:pPr>
              <a:t>‹#›</a:t>
            </a:fld>
            <a:endParaRPr lang="en-GB" altLang="en-US" dirty="0"/>
          </a:p>
        </p:txBody>
      </p:sp>
    </p:spTree>
    <p:extLst>
      <p:ext uri="{BB962C8B-B14F-4D97-AF65-F5344CB8AC3E}">
        <p14:creationId xmlns:p14="http://schemas.microsoft.com/office/powerpoint/2010/main" val="3753898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2199EDA3-3C1B-4ED5-AB92-E67392A6AC00}" type="datetime4">
              <a:rPr lang="en-GB" altLang="en-US"/>
              <a:pPr>
                <a:defRPr/>
              </a:pPr>
              <a:t>31 October 2018</a:t>
            </a:fld>
            <a:endParaRPr lang="en-GB"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62A86CC7-D2C2-44E5-ABC7-53B242A4A27C}" type="slidenum">
              <a:rPr lang="en-GB" altLang="en-US"/>
              <a:pPr>
                <a:defRPr/>
              </a:pPr>
              <a:t>‹#›</a:t>
            </a:fld>
            <a:endParaRPr lang="en-GB" altLang="en-US" dirty="0"/>
          </a:p>
        </p:txBody>
      </p:sp>
    </p:spTree>
    <p:extLst>
      <p:ext uri="{BB962C8B-B14F-4D97-AF65-F5344CB8AC3E}">
        <p14:creationId xmlns:p14="http://schemas.microsoft.com/office/powerpoint/2010/main" val="3464960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D42E5F7E-B73B-4D45-8C23-61C9EC14F158}" type="datetime4">
              <a:rPr lang="en-GB" altLang="en-US"/>
              <a:pPr>
                <a:defRPr/>
              </a:pPr>
              <a:t>31 October 2018</a:t>
            </a:fld>
            <a:endParaRPr lang="en-GB"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6C51CF94-4896-450E-8BCE-C76F23496923}" type="slidenum">
              <a:rPr lang="en-GB" altLang="en-US"/>
              <a:pPr>
                <a:defRPr/>
              </a:pPr>
              <a:t>‹#›</a:t>
            </a:fld>
            <a:endParaRPr lang="en-GB" altLang="en-US" dirty="0"/>
          </a:p>
        </p:txBody>
      </p:sp>
    </p:spTree>
    <p:extLst>
      <p:ext uri="{BB962C8B-B14F-4D97-AF65-F5344CB8AC3E}">
        <p14:creationId xmlns:p14="http://schemas.microsoft.com/office/powerpoint/2010/main" val="100290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87EC2011-0C50-4D76-AEB3-EC6D810FEBBF}" type="datetime4">
              <a:rPr lang="en-GB"/>
              <a:pPr/>
              <a:t>31 October 2018</a:t>
            </a:fld>
            <a:endParaRPr lang="en-GB" dirty="0"/>
          </a:p>
        </p:txBody>
      </p:sp>
      <p:sp>
        <p:nvSpPr>
          <p:cNvPr id="3" name="Rectangle 8"/>
          <p:cNvSpPr>
            <a:spLocks noGrp="1" noChangeArrowheads="1"/>
          </p:cNvSpPr>
          <p:nvPr>
            <p:ph type="sldNum" sz="quarter" idx="11"/>
          </p:nvPr>
        </p:nvSpPr>
        <p:spPr>
          <a:ln/>
        </p:spPr>
        <p:txBody>
          <a:bodyPr/>
          <a:lstStyle>
            <a:lvl1pPr>
              <a:defRPr/>
            </a:lvl1pPr>
          </a:lstStyle>
          <a:p>
            <a:fld id="{EED9DDEA-3BC0-4F73-9AA0-F4F3BA56DC5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0D3151AC-09CC-41C5-9276-6CF5716C66CC}"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3987C5F4-22C7-4E88-94A4-399B3C17B17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3DC548B8-8251-45AE-87BF-A62795844AF4}" type="datetime4">
              <a:rPr lang="en-GB"/>
              <a:pPr/>
              <a:t>31 October 2018</a:t>
            </a:fld>
            <a:endParaRPr lang="en-GB" dirty="0"/>
          </a:p>
        </p:txBody>
      </p:sp>
      <p:sp>
        <p:nvSpPr>
          <p:cNvPr id="6" name="Rectangle 8"/>
          <p:cNvSpPr>
            <a:spLocks noGrp="1" noChangeArrowheads="1"/>
          </p:cNvSpPr>
          <p:nvPr>
            <p:ph type="sldNum" sz="quarter" idx="11"/>
          </p:nvPr>
        </p:nvSpPr>
        <p:spPr>
          <a:ln/>
        </p:spPr>
        <p:txBody>
          <a:bodyPr/>
          <a:lstStyle>
            <a:lvl1pPr>
              <a:defRPr/>
            </a:lvl1pPr>
          </a:lstStyle>
          <a:p>
            <a:fld id="{B790DF92-67CF-42E4-A945-346724FC1EB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4"/>
          <p:cNvPicPr>
            <a:picLocks noChangeAspect="1" noChangeArrowheads="1"/>
          </p:cNvPicPr>
          <p:nvPr/>
        </p:nvPicPr>
        <p:blipFill>
          <a:blip r:embed="rId15" cstate="print"/>
          <a:srcRect/>
          <a:stretch>
            <a:fillRect/>
          </a:stretch>
        </p:blipFill>
        <p:spPr bwMode="auto">
          <a:xfrm>
            <a:off x="8382000" y="6219825"/>
            <a:ext cx="333375" cy="396875"/>
          </a:xfrm>
          <a:prstGeom prst="rect">
            <a:avLst/>
          </a:prstGeom>
          <a:noFill/>
          <a:ln w="9525">
            <a:noFill/>
            <a:miter lim="800000"/>
            <a:headEnd/>
            <a:tailEnd/>
          </a:ln>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p:spPr>
        <p:txBody>
          <a:bodyPr wrap="none" anchor="ctr"/>
          <a:lstStyle/>
          <a:p>
            <a:endParaRPr lang="en-GB" dirty="0"/>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solidFill>
                <a:schemeClr val="tx1"/>
              </a:solidFill>
              <a:latin typeface="Times" pitchFamily="18" charset="0"/>
            </a:endParaRPr>
          </a:p>
        </p:txBody>
      </p:sp>
      <p:sp>
        <p:nvSpPr>
          <p:cNvPr id="348167"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fld id="{24AAEC13-CD28-41DB-8114-191E33CAE7B7}" type="datetime4">
              <a:rPr lang="en-GB"/>
              <a:pPr/>
              <a:t>31 October 2018</a:t>
            </a:fld>
            <a:endParaRPr lang="en-GB" dirty="0"/>
          </a:p>
        </p:txBody>
      </p:sp>
      <p:sp>
        <p:nvSpPr>
          <p:cNvPr id="348168" name="Rectangle 8"/>
          <p:cNvSpPr>
            <a:spLocks noGrp="1" noChangeArrowheads="1"/>
          </p:cNvSpPr>
          <p:nvPr>
            <p:ph type="sldNum" sz="quarter" idx="4"/>
          </p:nvPr>
        </p:nvSpPr>
        <p:spPr bwMode="auto">
          <a:xfrm>
            <a:off x="5940425"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B3F8BBCA-FAD4-4AF4-B21B-8E990102ADE7}"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754"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5" r:id="rId13"/>
  </p:sldLayoutIdLst>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bIns="0" anchor="t"/>
          <a:lstStyle>
            <a:lvl1pPr algn="r">
              <a:defRPr sz="800">
                <a:latin typeface="Arial Narrow"/>
                <a:cs typeface="Arial Narrow"/>
              </a:defRPr>
            </a:lvl1pPr>
          </a:lstStyle>
          <a:p>
            <a:pPr defTabSz="457200"/>
            <a:fld id="{DD0CC183-1BD4-A34A-945C-35A18F8BDC11}" type="slidenum">
              <a:rPr lang="en-US" smtClean="0">
                <a:solidFill>
                  <a:prstClr val="black"/>
                </a:solidFill>
              </a:rPr>
              <a:pPr defTabSz="457200"/>
              <a:t>‹#›</a:t>
            </a:fld>
            <a:endParaRPr lang="en-US" dirty="0">
              <a:solidFill>
                <a:prstClr val="black"/>
              </a:solidFill>
            </a:endParaRPr>
          </a:p>
        </p:txBody>
      </p:sp>
      <p:pic>
        <p:nvPicPr>
          <p:cNvPr id="4" name="Picture 3"/>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228600" y="6111088"/>
            <a:ext cx="2209800" cy="746912"/>
          </a:xfrm>
          <a:prstGeom prst="rect">
            <a:avLst/>
          </a:prstGeom>
        </p:spPr>
      </p:pic>
    </p:spTree>
    <p:extLst>
      <p:ext uri="{BB962C8B-B14F-4D97-AF65-F5344CB8AC3E}">
        <p14:creationId xmlns:p14="http://schemas.microsoft.com/office/powerpoint/2010/main" val="3083653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sldNum="0" hdr="0" ftr="0"/>
  <p:txStyles>
    <p:titleStyle>
      <a:lvl1pPr algn="l" defTabSz="457200" rtl="0" eaLnBrk="1" latinLnBrk="0" hangingPunct="1">
        <a:spcBef>
          <a:spcPct val="0"/>
        </a:spcBef>
        <a:buNone/>
        <a:defRPr sz="3500" b="1" i="0" kern="1200">
          <a:solidFill>
            <a:srgbClr val="404040"/>
          </a:solidFill>
          <a:latin typeface="Arial Narrow"/>
          <a:ea typeface="+mj-ea"/>
          <a:cs typeface="Arial Narrow"/>
        </a:defRPr>
      </a:lvl1pPr>
    </p:titleStyle>
    <p:bodyStyle>
      <a:lvl1pPr marL="342900" indent="-342900" algn="l" defTabSz="457200" rtl="0" eaLnBrk="1" latinLnBrk="0" hangingPunct="1">
        <a:spcBef>
          <a:spcPct val="20000"/>
        </a:spcBef>
        <a:spcAft>
          <a:spcPts val="600"/>
        </a:spcAft>
        <a:buFont typeface="Arial"/>
        <a:buChar char="•"/>
        <a:defRPr sz="2700" kern="1200">
          <a:solidFill>
            <a:schemeClr val="tx1">
              <a:lumMod val="75000"/>
              <a:lumOff val="25000"/>
            </a:schemeClr>
          </a:solidFill>
          <a:latin typeface="Arial Narrow"/>
          <a:ea typeface="+mn-ea"/>
          <a:cs typeface="Arial Narrow"/>
        </a:defRPr>
      </a:lvl1pPr>
      <a:lvl2pPr marL="742950" indent="-285750" algn="l" defTabSz="457200" rtl="0" eaLnBrk="1" latinLnBrk="0" hangingPunct="1">
        <a:spcBef>
          <a:spcPct val="20000"/>
        </a:spcBef>
        <a:buFont typeface="Arial"/>
        <a:buChar char="–"/>
        <a:defRPr sz="2500" kern="1200">
          <a:solidFill>
            <a:schemeClr val="tx1">
              <a:lumMod val="75000"/>
              <a:lumOff val="25000"/>
            </a:schemeClr>
          </a:solidFill>
          <a:latin typeface="Arial Narrow"/>
          <a:ea typeface="+mn-ea"/>
          <a:cs typeface="Arial Narrow"/>
        </a:defRPr>
      </a:lvl2pPr>
      <a:lvl3pPr marL="1143000" indent="-228600" algn="l" defTabSz="457200" rtl="0" eaLnBrk="1" latinLnBrk="0" hangingPunct="1">
        <a:spcBef>
          <a:spcPct val="20000"/>
        </a:spcBef>
        <a:buFont typeface="Arial"/>
        <a:buChar char="•"/>
        <a:defRPr sz="2300" kern="1200">
          <a:solidFill>
            <a:schemeClr val="tx1">
              <a:lumMod val="75000"/>
              <a:lumOff val="25000"/>
            </a:schemeClr>
          </a:solidFill>
          <a:latin typeface="Arial Narrow"/>
          <a:ea typeface="+mn-ea"/>
          <a:cs typeface="Arial Narrow"/>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Narrow"/>
          <a:ea typeface="+mn-ea"/>
          <a:cs typeface="Arial Narrow"/>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p:cNvPicPr>
            <a:picLocks noChangeAspect="1" noChangeArrowheads="1"/>
          </p:cNvPicPr>
          <p:nvPr/>
        </p:nvPicPr>
        <p:blipFill>
          <a:blip r:embed="rId14" cstate="print"/>
          <a:srcRect/>
          <a:stretch>
            <a:fillRect/>
          </a:stretch>
        </p:blipFill>
        <p:spPr bwMode="auto">
          <a:xfrm>
            <a:off x="8382000" y="6219825"/>
            <a:ext cx="333375" cy="396875"/>
          </a:xfrm>
          <a:prstGeom prst="rect">
            <a:avLst/>
          </a:prstGeom>
          <a:noFill/>
          <a:ln w="9525">
            <a:noFill/>
            <a:miter lim="800000"/>
            <a:headEnd/>
            <a:tailEnd/>
          </a:ln>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p:spPr>
        <p:txBody>
          <a:bodyPr wrap="none" anchor="ctr"/>
          <a:lstStyle/>
          <a:p>
            <a:endParaRPr lang="en-GB" dirty="0"/>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solidFill>
                <a:schemeClr val="tx1"/>
              </a:solidFill>
              <a:latin typeface="Times" pitchFamily="18" charset="0"/>
            </a:endParaRPr>
          </a:p>
        </p:txBody>
      </p:sp>
      <p:sp>
        <p:nvSpPr>
          <p:cNvPr id="348167"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fld id="{24AAEC13-CD28-41DB-8114-191E33CAE7B7}" type="datetime4">
              <a:rPr lang="en-GB"/>
              <a:pPr/>
              <a:t>31 October 2018</a:t>
            </a:fld>
            <a:endParaRPr lang="en-GB" dirty="0"/>
          </a:p>
        </p:txBody>
      </p:sp>
      <p:sp>
        <p:nvSpPr>
          <p:cNvPr id="348168" name="Rectangle 8"/>
          <p:cNvSpPr>
            <a:spLocks noGrp="1" noChangeArrowheads="1"/>
          </p:cNvSpPr>
          <p:nvPr>
            <p:ph type="sldNum" sz="quarter" idx="4"/>
          </p:nvPr>
        </p:nvSpPr>
        <p:spPr bwMode="auto">
          <a:xfrm>
            <a:off x="5940425"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B3F8BBCA-FAD4-4AF4-B21B-8E990102ADE7}" type="slidenum">
              <a:rPr lang="en-GB"/>
              <a:pPr/>
              <a:t>‹#›</a:t>
            </a:fld>
            <a:endParaRPr lang="en-GB" dirty="0"/>
          </a:p>
        </p:txBody>
      </p:sp>
    </p:spTree>
    <p:extLst>
      <p:ext uri="{BB962C8B-B14F-4D97-AF65-F5344CB8AC3E}">
        <p14:creationId xmlns:p14="http://schemas.microsoft.com/office/powerpoint/2010/main" val="237745715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48166" name="Text Box 6"/>
          <p:cNvSpPr txBox="1">
            <a:spLocks noChangeArrowheads="1"/>
          </p:cNvSpPr>
          <p:nvPr/>
        </p:nvSpPr>
        <p:spPr bwMode="auto">
          <a:xfrm>
            <a:off x="395288" y="6165850"/>
            <a:ext cx="1008062" cy="457200"/>
          </a:xfrm>
          <a:prstGeom prst="rect">
            <a:avLst/>
          </a:prstGeom>
          <a:noFill/>
          <a:ln w="9525">
            <a:noFill/>
            <a:miter lim="800000"/>
            <a:headEnd/>
            <a:tailEnd/>
          </a:ln>
          <a:effectLst/>
        </p:spPr>
        <p:txBody>
          <a:bodyPr>
            <a:spAutoFit/>
          </a:bodyPr>
          <a:lstStyle>
            <a:lvl1pPr eaLnBrk="0" hangingPunct="0">
              <a:defRPr sz="2800">
                <a:solidFill>
                  <a:srgbClr val="004D75"/>
                </a:solidFill>
                <a:latin typeface="Verdana" pitchFamily="34" charset="0"/>
                <a:cs typeface="Arial" charset="0"/>
              </a:defRPr>
            </a:lvl1pPr>
            <a:lvl2pPr marL="742950" indent="-285750" eaLnBrk="0" hangingPunct="0">
              <a:defRPr sz="2800">
                <a:solidFill>
                  <a:srgbClr val="004D75"/>
                </a:solidFill>
                <a:latin typeface="Verdana" pitchFamily="34" charset="0"/>
                <a:cs typeface="Arial" charset="0"/>
              </a:defRPr>
            </a:lvl2pPr>
            <a:lvl3pPr marL="1143000" indent="-228600" eaLnBrk="0" hangingPunct="0">
              <a:defRPr sz="2800">
                <a:solidFill>
                  <a:srgbClr val="004D75"/>
                </a:solidFill>
                <a:latin typeface="Verdana" pitchFamily="34" charset="0"/>
                <a:cs typeface="Arial" charset="0"/>
              </a:defRPr>
            </a:lvl3pPr>
            <a:lvl4pPr marL="1600200" indent="-228600" eaLnBrk="0" hangingPunct="0">
              <a:defRPr sz="2800">
                <a:solidFill>
                  <a:srgbClr val="004D75"/>
                </a:solidFill>
                <a:latin typeface="Verdana" pitchFamily="34" charset="0"/>
                <a:cs typeface="Arial" charset="0"/>
              </a:defRPr>
            </a:lvl4pPr>
            <a:lvl5pPr marL="2057400" indent="-228600" eaLnBrk="0" hangingPunct="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spcBef>
                <a:spcPct val="50000"/>
              </a:spcBef>
              <a:defRPr/>
            </a:pPr>
            <a:endParaRPr lang="en-US" sz="2400" dirty="0" smtClean="0">
              <a:solidFill>
                <a:schemeClr val="tx1"/>
              </a:solidFill>
              <a:latin typeface="Times" pitchFamily="18" charset="0"/>
            </a:endParaRPr>
          </a:p>
        </p:txBody>
      </p:sp>
      <p:sp>
        <p:nvSpPr>
          <p:cNvPr id="348167" name="Rectangle 7"/>
          <p:cNvSpPr>
            <a:spLocks noGrp="1" noChangeArrowheads="1"/>
          </p:cNvSpPr>
          <p:nvPr>
            <p:ph type="dt" sz="half" idx="2"/>
          </p:nvPr>
        </p:nvSpPr>
        <p:spPr bwMode="auto">
          <a:xfrm>
            <a:off x="457200" y="62055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fld id="{37841F5E-1CBA-48A0-8082-EEA98452533E}" type="datetime4">
              <a:rPr lang="en-GB"/>
              <a:pPr>
                <a:defRPr/>
              </a:pPr>
              <a:t>31 October 2018</a:t>
            </a:fld>
            <a:endParaRPr lang="en-GB" dirty="0"/>
          </a:p>
        </p:txBody>
      </p:sp>
      <p:sp>
        <p:nvSpPr>
          <p:cNvPr id="348168" name="Rectangle 8"/>
          <p:cNvSpPr>
            <a:spLocks noGrp="1" noChangeArrowheads="1"/>
          </p:cNvSpPr>
          <p:nvPr>
            <p:ph type="sldNum" sz="quarter" idx="4"/>
          </p:nvPr>
        </p:nvSpPr>
        <p:spPr bwMode="auto">
          <a:xfrm>
            <a:off x="5940425" y="62055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410745E-575E-4A98-80E3-B14AC62F4FAE}" type="slidenum">
              <a:rPr lang="en-GB" altLang="en-US"/>
              <a:pPr>
                <a:defRPr/>
              </a:pPr>
              <a:t>‹#›</a:t>
            </a:fld>
            <a:endParaRPr lang="en-GB" altLang="en-US" dirty="0"/>
          </a:p>
        </p:txBody>
      </p:sp>
    </p:spTree>
    <p:extLst>
      <p:ext uri="{BB962C8B-B14F-4D97-AF65-F5344CB8AC3E}">
        <p14:creationId xmlns:p14="http://schemas.microsoft.com/office/powerpoint/2010/main" val="292603397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sz="3200">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cs typeface="Arial" panose="020B0604020202020204" pitchFamily="34" charset="0"/>
            </a:endParaRPr>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defRPr/>
            </a:pPr>
            <a:endParaRPr lang="en-US" altLang="en-US" sz="2400" dirty="0" smtClean="0">
              <a:solidFill>
                <a:srgbClr val="000000"/>
              </a:solidFill>
              <a:latin typeface="Times" panose="02020603050405020304" pitchFamily="18" charset="0"/>
            </a:endParaRPr>
          </a:p>
        </p:txBody>
      </p:sp>
      <p:sp>
        <p:nvSpPr>
          <p:cNvPr id="348167" name="Rectangle 7"/>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86C61DD9-15E9-487F-AAB2-B9C7CB228945}" type="datetime4">
              <a:rPr lang="en-GB" altLang="en-US">
                <a:cs typeface="Arial" panose="020B0604020202020204" pitchFamily="34" charset="0"/>
              </a:rPr>
              <a:pPr>
                <a:defRPr/>
              </a:pPr>
              <a:t>31 October 2018</a:t>
            </a:fld>
            <a:endParaRPr lang="en-GB" altLang="en-US" dirty="0">
              <a:cs typeface="Arial" panose="020B0604020202020204" pitchFamily="34" charset="0"/>
            </a:endParaRPr>
          </a:p>
        </p:txBody>
      </p:sp>
      <p:sp>
        <p:nvSpPr>
          <p:cNvPr id="348168" name="Rectangle 8"/>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026F3AC-0A20-4751-A92F-7049A03F933C}" type="slidenum">
              <a:rPr lang="en-GB" altLang="en-US">
                <a:cs typeface="Arial" panose="020B0604020202020204" pitchFamily="34" charset="0"/>
              </a:rPr>
              <a:pPr>
                <a:defRPr/>
              </a:pPr>
              <a:t>‹#›</a:t>
            </a:fld>
            <a:endParaRPr lang="en-GB" altLang="en-US" dirty="0">
              <a:cs typeface="Arial" panose="020B0604020202020204" pitchFamily="34" charset="0"/>
            </a:endParaRPr>
          </a:p>
        </p:txBody>
      </p:sp>
    </p:spTree>
    <p:extLst>
      <p:ext uri="{BB962C8B-B14F-4D97-AF65-F5344CB8AC3E}">
        <p14:creationId xmlns:p14="http://schemas.microsoft.com/office/powerpoint/2010/main" val="395725655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elen.adey@ntu.ac.uk" TargetMode="External"/><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endParaRPr lang="en-GB" dirty="0"/>
          </a:p>
        </p:txBody>
      </p:sp>
      <p:sp>
        <p:nvSpPr>
          <p:cNvPr id="19" name="Subtitle 18"/>
          <p:cNvSpPr>
            <a:spLocks noGrp="1"/>
          </p:cNvSpPr>
          <p:nvPr>
            <p:ph type="subTitle" idx="1"/>
          </p:nvPr>
        </p:nvSpPr>
        <p:spPr/>
        <p:txBody>
          <a:bodyPr/>
          <a:lstStyle/>
          <a:p>
            <a:endParaRPr lang="en-GB" dirty="0"/>
          </a:p>
        </p:txBody>
      </p:sp>
      <p:sp>
        <p:nvSpPr>
          <p:cNvPr id="4098" name="Date Placeholder 3"/>
          <p:cNvSpPr>
            <a:spLocks noGrp="1"/>
          </p:cNvSpPr>
          <p:nvPr>
            <p:ph type="dt" sz="quarter" idx="4294967295"/>
          </p:nvPr>
        </p:nvSpPr>
        <p:spPr>
          <a:xfrm>
            <a:off x="0" y="6245225"/>
            <a:ext cx="2133600" cy="476250"/>
          </a:xfrm>
          <a:noFill/>
          <a:ln>
            <a:miter lim="800000"/>
            <a:headEnd/>
            <a:tailEnd/>
          </a:ln>
        </p:spPr>
        <p:txBody>
          <a:bodyPr/>
          <a:lstStyle/>
          <a:p>
            <a:fld id="{A957F2A6-32AC-4F71-A6F7-894D362E2B8A}" type="datetime4">
              <a:rPr lang="en-GB"/>
              <a:pPr/>
              <a:t>31 October 2018</a:t>
            </a:fld>
            <a:endParaRPr lang="en-GB" dirty="0"/>
          </a:p>
        </p:txBody>
      </p:sp>
      <p:sp>
        <p:nvSpPr>
          <p:cNvPr id="4099" name="Slide Number Placeholder 4"/>
          <p:cNvSpPr>
            <a:spLocks noGrp="1"/>
          </p:cNvSpPr>
          <p:nvPr>
            <p:ph type="sldNum" sz="quarter" idx="4294967295"/>
          </p:nvPr>
        </p:nvSpPr>
        <p:spPr>
          <a:xfrm>
            <a:off x="7010400" y="6165850"/>
            <a:ext cx="2133600" cy="476250"/>
          </a:xfrm>
          <a:noFill/>
          <a:ln>
            <a:miter lim="800000"/>
            <a:headEnd/>
            <a:tailEnd/>
          </a:ln>
        </p:spPr>
        <p:txBody>
          <a:bodyPr/>
          <a:lstStyle/>
          <a:p>
            <a:fld id="{126A3B0F-79B4-4249-AEFF-B601766659B7}" type="slidenum">
              <a:rPr lang="en-GB"/>
              <a:pPr/>
              <a:t>1</a:t>
            </a:fld>
            <a:endParaRPr lang="en-GB" dirty="0"/>
          </a:p>
        </p:txBody>
      </p:sp>
      <p:pic>
        <p:nvPicPr>
          <p:cNvPr id="4102" name="Picture 4" descr="Corporate PP Header resize"/>
          <p:cNvPicPr>
            <a:picLocks noChangeAspect="1" noChangeArrowheads="1"/>
          </p:cNvPicPr>
          <p:nvPr/>
        </p:nvPicPr>
        <p:blipFill>
          <a:blip r:embed="rId3" cstate="print"/>
          <a:srcRect/>
          <a:stretch>
            <a:fillRect/>
          </a:stretch>
        </p:blipFill>
        <p:spPr bwMode="auto">
          <a:xfrm>
            <a:off x="27781" y="247967"/>
            <a:ext cx="9088438" cy="6427788"/>
          </a:xfrm>
          <a:prstGeom prst="rect">
            <a:avLst/>
          </a:prstGeom>
          <a:noFill/>
          <a:ln w="9525">
            <a:noFill/>
            <a:miter lim="800000"/>
            <a:headEnd/>
            <a:tailEnd/>
          </a:ln>
        </p:spPr>
      </p:pic>
      <p:sp>
        <p:nvSpPr>
          <p:cNvPr id="4103" name="Text Box 4"/>
          <p:cNvSpPr txBox="1">
            <a:spLocks noChangeArrowheads="1"/>
          </p:cNvSpPr>
          <p:nvPr/>
        </p:nvSpPr>
        <p:spPr bwMode="auto">
          <a:xfrm>
            <a:off x="376611" y="3888877"/>
            <a:ext cx="8568952" cy="2446824"/>
          </a:xfrm>
          <a:prstGeom prst="rect">
            <a:avLst/>
          </a:prstGeom>
          <a:noFill/>
          <a:ln w="9525">
            <a:noFill/>
            <a:miter lim="800000"/>
            <a:headEnd/>
            <a:tailEnd/>
          </a:ln>
        </p:spPr>
        <p:txBody>
          <a:bodyPr wrap="square">
            <a:spAutoFit/>
          </a:bodyPr>
          <a:lstStyle/>
          <a:p>
            <a:pPr>
              <a:spcBef>
                <a:spcPct val="50000"/>
              </a:spcBef>
            </a:pPr>
            <a:r>
              <a:rPr lang="en-GB" sz="1800" b="1" dirty="0">
                <a:solidFill>
                  <a:schemeClr val="tx1"/>
                </a:solidFill>
              </a:rPr>
              <a:t>Helen Adey,  Resource Acquisitions and Supply Team Manager,</a:t>
            </a:r>
          </a:p>
          <a:p>
            <a:pPr>
              <a:spcBef>
                <a:spcPct val="50000"/>
              </a:spcBef>
            </a:pPr>
            <a:r>
              <a:rPr lang="en-GB" sz="1800" b="1" dirty="0">
                <a:solidFill>
                  <a:schemeClr val="tx1"/>
                </a:solidFill>
              </a:rPr>
              <a:t>Nottingham Trent </a:t>
            </a:r>
            <a:r>
              <a:rPr lang="en-GB" sz="1800" b="1" dirty="0" smtClean="0">
                <a:solidFill>
                  <a:schemeClr val="tx1"/>
                </a:solidFill>
              </a:rPr>
              <a:t>University</a:t>
            </a:r>
          </a:p>
          <a:p>
            <a:pPr>
              <a:spcBef>
                <a:spcPct val="50000"/>
              </a:spcBef>
            </a:pPr>
            <a:endParaRPr lang="en-GB" sz="1800" dirty="0">
              <a:solidFill>
                <a:schemeClr val="tx1"/>
              </a:solidFill>
            </a:endParaRPr>
          </a:p>
          <a:p>
            <a:pPr>
              <a:spcBef>
                <a:spcPct val="50000"/>
              </a:spcBef>
            </a:pPr>
            <a:endParaRPr lang="en-GB" sz="1800" dirty="0" smtClean="0">
              <a:solidFill>
                <a:schemeClr val="tx1"/>
              </a:solidFill>
            </a:endParaRPr>
          </a:p>
          <a:p>
            <a:pPr>
              <a:spcBef>
                <a:spcPct val="50000"/>
              </a:spcBef>
            </a:pPr>
            <a:endParaRPr lang="en-GB" sz="1800" dirty="0">
              <a:solidFill>
                <a:schemeClr val="tx1"/>
              </a:solidFill>
            </a:endParaRPr>
          </a:p>
          <a:p>
            <a:pPr>
              <a:spcBef>
                <a:spcPct val="50000"/>
              </a:spcBef>
            </a:pPr>
            <a:endParaRPr lang="en-GB" sz="1800" dirty="0">
              <a:solidFill>
                <a:schemeClr val="tx1"/>
              </a:solidFill>
            </a:endParaRPr>
          </a:p>
        </p:txBody>
      </p:sp>
      <p:sp>
        <p:nvSpPr>
          <p:cNvPr id="4105" name="Text Box 3"/>
          <p:cNvSpPr txBox="1">
            <a:spLocks noChangeArrowheads="1"/>
          </p:cNvSpPr>
          <p:nvPr/>
        </p:nvSpPr>
        <p:spPr bwMode="auto">
          <a:xfrm>
            <a:off x="250825" y="2643188"/>
            <a:ext cx="7416800" cy="938719"/>
          </a:xfrm>
          <a:prstGeom prst="rect">
            <a:avLst/>
          </a:prstGeom>
          <a:noFill/>
          <a:ln w="9525">
            <a:noFill/>
            <a:miter lim="800000"/>
            <a:headEnd/>
            <a:tailEnd/>
          </a:ln>
        </p:spPr>
        <p:txBody>
          <a:bodyPr>
            <a:spAutoFit/>
          </a:bodyPr>
          <a:lstStyle/>
          <a:p>
            <a:pPr>
              <a:spcBef>
                <a:spcPct val="50000"/>
              </a:spcBef>
            </a:pPr>
            <a:endParaRPr lang="en-GB" sz="2200" b="1" i="1" dirty="0">
              <a:solidFill>
                <a:schemeClr val="tx1"/>
              </a:solidFill>
            </a:endParaRPr>
          </a:p>
          <a:p>
            <a:pPr>
              <a:spcBef>
                <a:spcPct val="50000"/>
              </a:spcBef>
            </a:pPr>
            <a:endParaRPr lang="en-GB" sz="2200" b="1" dirty="0">
              <a:solidFill>
                <a:schemeClr val="tx1"/>
              </a:solidFill>
            </a:endParaRPr>
          </a:p>
        </p:txBody>
      </p:sp>
      <p:sp>
        <p:nvSpPr>
          <p:cNvPr id="20" name="TextBox 19"/>
          <p:cNvSpPr txBox="1"/>
          <p:nvPr/>
        </p:nvSpPr>
        <p:spPr>
          <a:xfrm>
            <a:off x="395536" y="2248171"/>
            <a:ext cx="8062664" cy="1384995"/>
          </a:xfrm>
          <a:prstGeom prst="rect">
            <a:avLst/>
          </a:prstGeom>
          <a:noFill/>
        </p:spPr>
        <p:txBody>
          <a:bodyPr wrap="square" rtlCol="0">
            <a:spAutoFit/>
          </a:bodyPr>
          <a:lstStyle/>
          <a:p>
            <a:r>
              <a:rPr lang="en-GB" b="1" dirty="0" smtClean="0"/>
              <a:t>Engagement Analytics: new methodologies for demonstrating value beyond usage</a:t>
            </a:r>
            <a:endParaRPr lang="en-GB" b="1" dirty="0"/>
          </a:p>
        </p:txBody>
      </p:sp>
      <p:pic>
        <p:nvPicPr>
          <p:cNvPr id="2" name="Picture 1"/>
          <p:cNvPicPr>
            <a:picLocks noChangeAspect="1"/>
          </p:cNvPicPr>
          <p:nvPr/>
        </p:nvPicPr>
        <p:blipFill>
          <a:blip r:embed="rId4"/>
          <a:stretch>
            <a:fillRect/>
          </a:stretch>
        </p:blipFill>
        <p:spPr>
          <a:xfrm>
            <a:off x="453075" y="4874060"/>
            <a:ext cx="5718544" cy="12863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Marketing and </a:t>
            </a:r>
            <a:r>
              <a:rPr lang="en-GB" b="1" dirty="0" smtClean="0"/>
              <a:t>Promotion via Facebook</a:t>
            </a:r>
            <a:endParaRPr lang="en-GB" dirty="0"/>
          </a:p>
        </p:txBody>
      </p:sp>
      <p:pic>
        <p:nvPicPr>
          <p:cNvPr id="6" name="Content Placeholder 5"/>
          <p:cNvPicPr>
            <a:picLocks noGrp="1" noChangeAspect="1"/>
          </p:cNvPicPr>
          <p:nvPr>
            <p:ph idx="1"/>
          </p:nvPr>
        </p:nvPicPr>
        <p:blipFill>
          <a:blip r:embed="rId3"/>
          <a:stretch>
            <a:fillRect/>
          </a:stretch>
        </p:blipFill>
        <p:spPr>
          <a:xfrm>
            <a:off x="1619671" y="1196752"/>
            <a:ext cx="5306024" cy="4788000"/>
          </a:xfrm>
          <a:prstGeom prst="rect">
            <a:avLst/>
          </a:prstGeom>
        </p:spPr>
      </p:pic>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10</a:t>
            </a:fld>
            <a:endParaRPr lang="en-GB" dirty="0"/>
          </a:p>
        </p:txBody>
      </p:sp>
    </p:spTree>
    <p:extLst>
      <p:ext uri="{BB962C8B-B14F-4D97-AF65-F5344CB8AC3E}">
        <p14:creationId xmlns:p14="http://schemas.microsoft.com/office/powerpoint/2010/main" val="3700933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Hours of Kanopy videos viewed by day</a:t>
            </a:r>
            <a:endParaRPr lang="en-GB" dirty="0"/>
          </a:p>
        </p:txBody>
      </p:sp>
      <p:pic>
        <p:nvPicPr>
          <p:cNvPr id="6" name="Content Placeholder 5"/>
          <p:cNvPicPr>
            <a:picLocks noGrp="1" noChangeAspect="1"/>
          </p:cNvPicPr>
          <p:nvPr>
            <p:ph idx="1"/>
          </p:nvPr>
        </p:nvPicPr>
        <p:blipFill>
          <a:blip r:embed="rId3"/>
          <a:stretch>
            <a:fillRect/>
          </a:stretch>
        </p:blipFill>
        <p:spPr>
          <a:xfrm>
            <a:off x="419111" y="1772816"/>
            <a:ext cx="8229577" cy="3708000"/>
          </a:xfrm>
          <a:prstGeom prst="rect">
            <a:avLst/>
          </a:prstGeom>
        </p:spPr>
      </p:pic>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11</a:t>
            </a:fld>
            <a:endParaRPr lang="en-GB" dirty="0"/>
          </a:p>
        </p:txBody>
      </p:sp>
    </p:spTree>
    <p:extLst>
      <p:ext uri="{BB962C8B-B14F-4D97-AF65-F5344CB8AC3E}">
        <p14:creationId xmlns:p14="http://schemas.microsoft.com/office/powerpoint/2010/main" val="294609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Referring URLS</a:t>
            </a:r>
            <a:endParaRPr lang="en-GB" dirty="0"/>
          </a:p>
        </p:txBody>
      </p:sp>
      <p:pic>
        <p:nvPicPr>
          <p:cNvPr id="6" name="Content Placeholder 5"/>
          <p:cNvPicPr>
            <a:picLocks noGrp="1" noChangeAspect="1"/>
          </p:cNvPicPr>
          <p:nvPr>
            <p:ph idx="1"/>
          </p:nvPr>
        </p:nvPicPr>
        <p:blipFill>
          <a:blip r:embed="rId3"/>
          <a:stretch>
            <a:fillRect/>
          </a:stretch>
        </p:blipFill>
        <p:spPr>
          <a:xfrm>
            <a:off x="457200" y="1340768"/>
            <a:ext cx="8231471" cy="4104000"/>
          </a:xfrm>
          <a:prstGeom prst="rect">
            <a:avLst/>
          </a:prstGeom>
        </p:spPr>
      </p:pic>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12</a:t>
            </a:fld>
            <a:endParaRPr lang="en-GB" dirty="0"/>
          </a:p>
        </p:txBody>
      </p:sp>
    </p:spTree>
    <p:extLst>
      <p:ext uri="{BB962C8B-B14F-4D97-AF65-F5344CB8AC3E}">
        <p14:creationId xmlns:p14="http://schemas.microsoft.com/office/powerpoint/2010/main" val="3341419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95256" cy="1066800"/>
          </a:xfrm>
        </p:spPr>
        <p:txBody>
          <a:bodyPr/>
          <a:lstStyle/>
          <a:p>
            <a:r>
              <a:rPr lang="en-GB" b="1" dirty="0"/>
              <a:t>NTU examples of changes based on data / assessment</a:t>
            </a:r>
          </a:p>
        </p:txBody>
      </p:sp>
      <p:sp>
        <p:nvSpPr>
          <p:cNvPr id="3" name="Content Placeholder 2"/>
          <p:cNvSpPr>
            <a:spLocks noGrp="1"/>
          </p:cNvSpPr>
          <p:nvPr>
            <p:ph idx="1"/>
          </p:nvPr>
        </p:nvSpPr>
        <p:spPr>
          <a:xfrm>
            <a:off x="381000" y="1447800"/>
            <a:ext cx="8305800" cy="4441216"/>
          </a:xfrm>
        </p:spPr>
        <p:txBody>
          <a:bodyPr/>
          <a:lstStyle/>
          <a:p>
            <a:r>
              <a:rPr lang="en-GB" dirty="0" smtClean="0"/>
              <a:t>Talis Resource Lists as the driver for acquisition &amp;  decision making  - e.g. journals on resource lists data for serials review and renewals.</a:t>
            </a:r>
          </a:p>
          <a:p>
            <a:r>
              <a:rPr lang="en-GB" dirty="0" smtClean="0"/>
              <a:t>Turnaway / access denials data for driving end of year purchases. Particularly interested in evidence of “long unmet demand” e.g. evidence across multiple years of consistent demand for particular content</a:t>
            </a:r>
          </a:p>
          <a:p>
            <a:r>
              <a:rPr lang="en-GB" dirty="0" smtClean="0"/>
              <a:t>eBook turnaways and changes to suppliers / licence models.</a:t>
            </a:r>
          </a:p>
          <a:p>
            <a:r>
              <a:rPr lang="en-GB" dirty="0" smtClean="0"/>
              <a:t>Every survey leads to action plans, investigation and analysis.</a:t>
            </a:r>
          </a:p>
          <a:p>
            <a:r>
              <a:rPr lang="en-GB" dirty="0" smtClean="0"/>
              <a:t> Survey  comments / LiveChat / Service Manager requests driving resolution -  Off campus and Halls of residences.</a:t>
            </a:r>
          </a:p>
          <a:p>
            <a:r>
              <a:rPr lang="en-GB" dirty="0" smtClean="0"/>
              <a:t>Reservations not collected -  now piloting “Ask the library to buy more copies”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F92AE0A-A688-4738-B2FB-07DA1A26042F}" type="datetime4">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 October 2018</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ACCFF8-F68D-4591-B6CA-D91C6D921B03}"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810" y="81554"/>
            <a:ext cx="1764000" cy="1176000"/>
          </a:xfrm>
          <a:prstGeom prst="rect">
            <a:avLst/>
          </a:prstGeom>
        </p:spPr>
      </p:pic>
    </p:spTree>
    <p:extLst>
      <p:ext uri="{BB962C8B-B14F-4D97-AF65-F5344CB8AC3E}">
        <p14:creationId xmlns:p14="http://schemas.microsoft.com/office/powerpoint/2010/main" val="30713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New Pilot service: Ask the library to buy more copies</a:t>
            </a:r>
            <a:endParaRPr lang="en-GB" b="1" dirty="0"/>
          </a:p>
        </p:txBody>
      </p:sp>
      <p:pic>
        <p:nvPicPr>
          <p:cNvPr id="6" name="Content Placeholder 5"/>
          <p:cNvPicPr>
            <a:picLocks noGrp="1" noChangeAspect="1"/>
          </p:cNvPicPr>
          <p:nvPr>
            <p:ph idx="1"/>
          </p:nvPr>
        </p:nvPicPr>
        <p:blipFill>
          <a:blip r:embed="rId3"/>
          <a:stretch>
            <a:fillRect/>
          </a:stretch>
        </p:blipFill>
        <p:spPr>
          <a:xfrm>
            <a:off x="381000" y="1628800"/>
            <a:ext cx="8509761" cy="3888000"/>
          </a:xfrm>
          <a:prstGeom prst="rect">
            <a:avLst/>
          </a:prstGeom>
        </p:spPr>
      </p:pic>
      <p:sp>
        <p:nvSpPr>
          <p:cNvPr id="4" name="Date Placeholder 3"/>
          <p:cNvSpPr>
            <a:spLocks noGrp="1"/>
          </p:cNvSpPr>
          <p:nvPr>
            <p:ph type="dt" sz="half" idx="10"/>
          </p:nvPr>
        </p:nvSpPr>
        <p:spPr/>
        <p:txBody>
          <a:bodyPr/>
          <a:lstStyle/>
          <a:p>
            <a:pPr>
              <a:defRPr/>
            </a:pPr>
            <a:fld id="{97E6446C-A8E2-4385-B031-8E8DC4C496A3}" type="datetime4">
              <a:rPr lang="en-GB" smtClean="0"/>
              <a:pPr>
                <a:defRPr/>
              </a:pPr>
              <a:t>31 October 2018</a:t>
            </a:fld>
            <a:endParaRPr lang="en-GB" dirty="0"/>
          </a:p>
        </p:txBody>
      </p:sp>
      <p:sp>
        <p:nvSpPr>
          <p:cNvPr id="5" name="Slide Number Placeholder 4"/>
          <p:cNvSpPr>
            <a:spLocks noGrp="1"/>
          </p:cNvSpPr>
          <p:nvPr>
            <p:ph type="sldNum" sz="quarter" idx="11"/>
          </p:nvPr>
        </p:nvSpPr>
        <p:spPr/>
        <p:txBody>
          <a:bodyPr/>
          <a:lstStyle/>
          <a:p>
            <a:pPr>
              <a:defRPr/>
            </a:pPr>
            <a:fld id="{375F58C8-66FB-4693-B1C0-42B545C34B54}" type="slidenum">
              <a:rPr lang="en-GB" altLang="en-US" smtClean="0"/>
              <a:pPr>
                <a:defRPr/>
              </a:pPr>
              <a:t>14</a:t>
            </a:fld>
            <a:endParaRPr lang="en-GB" altLang="en-US" dirty="0"/>
          </a:p>
        </p:txBody>
      </p:sp>
    </p:spTree>
    <p:extLst>
      <p:ext uri="{BB962C8B-B14F-4D97-AF65-F5344CB8AC3E}">
        <p14:creationId xmlns:p14="http://schemas.microsoft.com/office/powerpoint/2010/main" val="1663509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95288" y="233363"/>
            <a:ext cx="8640762" cy="1066800"/>
          </a:xfrm>
        </p:spPr>
        <p:txBody>
          <a:bodyPr/>
          <a:lstStyle/>
          <a:p>
            <a:r>
              <a:rPr lang="en-GB" altLang="en-US" sz="2400" dirty="0" smtClean="0"/>
              <a:t>NSS: “The library resources (e.g. books, online services and learning spaces) have supported my learning well”</a:t>
            </a:r>
            <a:br>
              <a:rPr lang="en-GB" altLang="en-US" sz="2400" dirty="0" smtClean="0"/>
            </a:br>
            <a:r>
              <a:rPr lang="en-GB" altLang="en-US" sz="2400" dirty="0" smtClean="0"/>
              <a:t/>
            </a:r>
            <a:br>
              <a:rPr lang="en-GB" altLang="en-US" sz="2400" dirty="0" smtClean="0"/>
            </a:br>
            <a:endParaRPr lang="en-GB" altLang="en-US" sz="2400" dirty="0" smtClean="0"/>
          </a:p>
        </p:txBody>
      </p:sp>
      <p:sp>
        <p:nvSpPr>
          <p:cNvPr id="41987" name="Content Placeholder 2"/>
          <p:cNvSpPr>
            <a:spLocks noGrp="1"/>
          </p:cNvSpPr>
          <p:nvPr>
            <p:ph idx="1"/>
          </p:nvPr>
        </p:nvSpPr>
        <p:spPr>
          <a:xfrm>
            <a:off x="395288" y="1484784"/>
            <a:ext cx="8640762" cy="847254"/>
          </a:xfrm>
        </p:spPr>
        <p:txBody>
          <a:bodyPr/>
          <a:lstStyle/>
          <a:p>
            <a:r>
              <a:rPr lang="en-GB" altLang="en-US" sz="1400" dirty="0" smtClean="0"/>
              <a:t>NTU Results vs. the Sector: at 92% we are 5% above the sector average (87%). We are joint 2</a:t>
            </a:r>
            <a:r>
              <a:rPr lang="en-GB" altLang="en-US" sz="1400" baseline="30000" dirty="0" smtClean="0"/>
              <a:t>nd</a:t>
            </a:r>
            <a:r>
              <a:rPr lang="en-GB" altLang="en-US" sz="1400" dirty="0" smtClean="0"/>
              <a:t> when looking at mainstream multidisciplinary universities. Looking at our main competitor set, NTU is at the top. </a:t>
            </a:r>
          </a:p>
          <a:p>
            <a:pPr marL="0" indent="0">
              <a:buNone/>
            </a:pPr>
            <a:endParaRPr lang="en-GB" altLang="en-US" sz="1400" dirty="0" smtClean="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13EA142-3525-4221-9155-35FDC0CFB9B9}" type="datetime4">
              <a:rPr kumimoji="0" lang="en-GB" altLang="en-US" sz="1200" b="0" i="0" u="none" strike="noStrike" kern="1200" cap="none" spc="0" normalizeH="0" baseline="0" noProof="0" smtClean="0">
                <a:ln>
                  <a:noFill/>
                </a:ln>
                <a:solidFill>
                  <a:srgbClr val="004D75"/>
                </a:solidFill>
                <a:effectLst/>
                <a:uLnTx/>
                <a:uFillTx/>
                <a:latin typeface="Verdana" panose="020B060403050404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 October 2018</a:t>
            </a:fld>
            <a:endPar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endParaRPr>
          </a:p>
        </p:txBody>
      </p:sp>
      <p:sp>
        <p:nvSpPr>
          <p:cNvPr id="419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E8F8B2-F3C6-4FDE-ABE3-0A4300F3EC68}" type="slidenum">
              <a:rPr kumimoji="0" lang="en-GB" altLang="en-US" sz="1200" b="0" i="0" u="none" strike="noStrike" kern="1200" cap="none" spc="0" normalizeH="0" baseline="0" noProof="0" smtClean="0">
                <a:ln>
                  <a:noFill/>
                </a:ln>
                <a:solidFill>
                  <a:srgbClr val="004D75"/>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endParaRPr>
          </a:p>
        </p:txBody>
      </p:sp>
      <p:sp>
        <p:nvSpPr>
          <p:cNvPr id="41990" name="TextBox 1"/>
          <p:cNvSpPr txBox="1">
            <a:spLocks noChangeArrowheads="1"/>
          </p:cNvSpPr>
          <p:nvPr/>
        </p:nvSpPr>
        <p:spPr bwMode="auto">
          <a:xfrm>
            <a:off x="2914651" y="2516659"/>
            <a:ext cx="2881312" cy="34163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Looking at the NTU score for this question since 2007….shows a nearly consistent increase since 2012. This year we have our highest score yet: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2007 – 81%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2008 – 84%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2009 – 82%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2010 – 79%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2011 – 75%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2012 – 81%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2013 - 87%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2014 – 87%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2015 – 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2016 – 90%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  2017 – 91%</a:t>
            </a:r>
            <a:r>
              <a:rPr kumimoji="0" lang="en-GB" altLang="en-US" sz="1200" b="0" i="0" u="none" strike="noStrike" kern="1200" cap="none" spc="0" normalizeH="0" baseline="0" noProof="0" dirty="0" smtClean="0">
                <a:ln>
                  <a:noFill/>
                </a:ln>
                <a:solidFill>
                  <a:srgbClr val="FF0000"/>
                </a:solidFill>
                <a:effectLst/>
                <a:uLnTx/>
                <a:uFillTx/>
                <a:latin typeface="Verdana" panose="020B0604030504040204" pitchFamily="34" charset="0"/>
                <a:ea typeface="+mn-ea"/>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smtClean="0">
                <a:ln>
                  <a:noFill/>
                </a:ln>
                <a:solidFill>
                  <a:srgbClr val="004D75"/>
                </a:solidFill>
                <a:effectLst/>
                <a:uLnTx/>
                <a:uFillTx/>
                <a:latin typeface="Verdana" panose="020B0604030504040204" pitchFamily="34" charset="0"/>
                <a:ea typeface="+mn-ea"/>
                <a:cs typeface="Arial" panose="020B0604020202020204" pitchFamily="34" charset="0"/>
              </a:rPr>
              <a:t>2018 - 92%</a:t>
            </a:r>
          </a:p>
        </p:txBody>
      </p:sp>
      <p:sp>
        <p:nvSpPr>
          <p:cNvPr id="42047" name="TextBox 2"/>
          <p:cNvSpPr txBox="1">
            <a:spLocks noChangeArrowheads="1"/>
          </p:cNvSpPr>
          <p:nvPr/>
        </p:nvSpPr>
        <p:spPr bwMode="auto">
          <a:xfrm>
            <a:off x="5795963" y="6205538"/>
            <a:ext cx="165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FF0000"/>
                </a:solidFill>
                <a:effectLst/>
                <a:uLnTx/>
                <a:uFillTx/>
                <a:latin typeface="Verdana" panose="020B0604030504040204" pitchFamily="34" charset="0"/>
                <a:ea typeface="+mn-ea"/>
                <a:cs typeface="Arial" panose="020B0604020202020204" pitchFamily="34" charset="0"/>
              </a:rPr>
              <a:t>*new question</a:t>
            </a:r>
          </a:p>
        </p:txBody>
      </p:sp>
    </p:spTree>
    <p:extLst>
      <p:ext uri="{BB962C8B-B14F-4D97-AF65-F5344CB8AC3E}">
        <p14:creationId xmlns:p14="http://schemas.microsoft.com/office/powerpoint/2010/main" val="82066832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135216" cy="1066800"/>
          </a:xfrm>
        </p:spPr>
        <p:txBody>
          <a:bodyPr/>
          <a:lstStyle/>
          <a:p>
            <a:r>
              <a:rPr lang="en-GB" dirty="0" smtClean="0"/>
              <a:t>Engagement Analytics: Areas </a:t>
            </a:r>
            <a:r>
              <a:rPr lang="en-GB" dirty="0"/>
              <a:t>requiring more investigation / thought </a:t>
            </a:r>
          </a:p>
        </p:txBody>
      </p:sp>
      <p:sp>
        <p:nvSpPr>
          <p:cNvPr id="3" name="Content Placeholder 2"/>
          <p:cNvSpPr>
            <a:spLocks noGrp="1"/>
          </p:cNvSpPr>
          <p:nvPr>
            <p:ph idx="1"/>
          </p:nvPr>
        </p:nvSpPr>
        <p:spPr>
          <a:xfrm>
            <a:off x="381000" y="2204865"/>
            <a:ext cx="8305800" cy="3816424"/>
          </a:xfrm>
        </p:spPr>
        <p:txBody>
          <a:bodyPr/>
          <a:lstStyle/>
          <a:p>
            <a:r>
              <a:rPr lang="en-GB" dirty="0" smtClean="0"/>
              <a:t>We need  </a:t>
            </a:r>
            <a:r>
              <a:rPr lang="en-GB" dirty="0"/>
              <a:t>to understand more about the % used data -  what does it tell us and do we know what “good” looks like</a:t>
            </a:r>
            <a:r>
              <a:rPr lang="en-GB" dirty="0" smtClean="0"/>
              <a:t>? </a:t>
            </a:r>
            <a:endParaRPr lang="en-GB" dirty="0"/>
          </a:p>
          <a:p>
            <a:r>
              <a:rPr lang="en-GB" dirty="0" smtClean="0"/>
              <a:t>How </a:t>
            </a:r>
            <a:r>
              <a:rPr lang="en-GB" dirty="0"/>
              <a:t>should we interpret low % used data -  we don’t expect users to start reading all eBooks at page </a:t>
            </a:r>
            <a:r>
              <a:rPr lang="en-GB" dirty="0" smtClean="0"/>
              <a:t>1;what </a:t>
            </a:r>
            <a:r>
              <a:rPr lang="en-GB" dirty="0"/>
              <a:t>would be the markers of good targeted usage of resources </a:t>
            </a:r>
            <a:r>
              <a:rPr lang="en-GB" dirty="0" smtClean="0"/>
              <a:t>vs. random </a:t>
            </a:r>
            <a:r>
              <a:rPr lang="en-GB" dirty="0"/>
              <a:t>dipping in and out</a:t>
            </a:r>
            <a:r>
              <a:rPr lang="en-GB" dirty="0" smtClean="0"/>
              <a:t>?</a:t>
            </a:r>
          </a:p>
          <a:p>
            <a:r>
              <a:rPr lang="en-GB" dirty="0" smtClean="0"/>
              <a:t>Data overload - Are more information and data always a good thing or do we run the risk of information overload preventing the decision making processes that we are trying to improve?</a:t>
            </a:r>
          </a:p>
          <a:p>
            <a:pPr marL="188913" lvl="1">
              <a:lnSpc>
                <a:spcPct val="110000"/>
              </a:lnSpc>
              <a:spcBef>
                <a:spcPct val="30000"/>
              </a:spcBef>
              <a:spcAft>
                <a:spcPct val="20000"/>
              </a:spcAft>
              <a:buFont typeface="Arial" panose="020B0604020202020204" pitchFamily="34" charset="0"/>
              <a:buChar char="•"/>
            </a:pPr>
            <a:r>
              <a:rPr lang="en-GB" sz="1800" dirty="0">
                <a:ea typeface="+mn-ea"/>
                <a:cs typeface="+mn-cs"/>
              </a:rPr>
              <a:t>What </a:t>
            </a:r>
            <a:r>
              <a:rPr lang="en-GB" sz="1800" dirty="0" smtClean="0">
                <a:ea typeface="+mn-ea"/>
                <a:cs typeface="+mn-cs"/>
              </a:rPr>
              <a:t>about </a:t>
            </a:r>
            <a:r>
              <a:rPr lang="en-GB" sz="1800" dirty="0">
                <a:ea typeface="+mn-ea"/>
                <a:cs typeface="+mn-cs"/>
              </a:rPr>
              <a:t>user engagement analytics </a:t>
            </a:r>
            <a:r>
              <a:rPr lang="en-GB" sz="1800" dirty="0" smtClean="0">
                <a:ea typeface="+mn-ea"/>
                <a:cs typeface="+mn-cs"/>
              </a:rPr>
              <a:t>for text-based </a:t>
            </a:r>
            <a:r>
              <a:rPr lang="en-GB" sz="1800" dirty="0">
                <a:ea typeface="+mn-ea"/>
                <a:cs typeface="+mn-cs"/>
              </a:rPr>
              <a:t>content: </a:t>
            </a:r>
            <a:r>
              <a:rPr lang="en-GB" sz="1800" dirty="0" smtClean="0">
                <a:ea typeface="+mn-ea"/>
                <a:cs typeface="+mn-cs"/>
              </a:rPr>
              <a:t>Notes; Cutting </a:t>
            </a:r>
            <a:r>
              <a:rPr lang="en-GB" sz="1800" dirty="0">
                <a:ea typeface="+mn-ea"/>
                <a:cs typeface="+mn-cs"/>
              </a:rPr>
              <a:t>and </a:t>
            </a:r>
            <a:r>
              <a:rPr lang="en-GB" sz="1800" dirty="0" smtClean="0">
                <a:ea typeface="+mn-ea"/>
                <a:cs typeface="+mn-cs"/>
              </a:rPr>
              <a:t>pasting; Highlights; pages </a:t>
            </a:r>
            <a:r>
              <a:rPr lang="en-GB" sz="1800" dirty="0">
                <a:ea typeface="+mn-ea"/>
                <a:cs typeface="+mn-cs"/>
              </a:rPr>
              <a:t>turned / </a:t>
            </a:r>
            <a:r>
              <a:rPr lang="en-GB" sz="1800" dirty="0" smtClean="0">
                <a:ea typeface="+mn-ea"/>
                <a:cs typeface="+mn-cs"/>
              </a:rPr>
              <a:t>viewed. Can book and journal platforms support this and would it be useful?</a:t>
            </a:r>
            <a:endParaRPr lang="en-GB" dirty="0"/>
          </a:p>
          <a:p>
            <a:endParaRPr lang="en-GB" dirty="0"/>
          </a:p>
          <a:p>
            <a:endParaRPr lang="en-GB" dirty="0"/>
          </a:p>
        </p:txBody>
      </p:sp>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16</a:t>
            </a:fld>
            <a:endParaRPr lang="en-GB" dirty="0"/>
          </a:p>
        </p:txBody>
      </p:sp>
      <p:pic>
        <p:nvPicPr>
          <p:cNvPr id="6" name="Picture 5"/>
          <p:cNvPicPr>
            <a:picLocks noChangeAspect="1"/>
          </p:cNvPicPr>
          <p:nvPr/>
        </p:nvPicPr>
        <p:blipFill>
          <a:blip r:embed="rId3"/>
          <a:stretch>
            <a:fillRect/>
          </a:stretch>
        </p:blipFill>
        <p:spPr>
          <a:xfrm>
            <a:off x="6876256" y="231204"/>
            <a:ext cx="1731414" cy="1152244"/>
          </a:xfrm>
          <a:prstGeom prst="rect">
            <a:avLst/>
          </a:prstGeom>
        </p:spPr>
      </p:pic>
    </p:spTree>
    <p:extLst>
      <p:ext uri="{BB962C8B-B14F-4D97-AF65-F5344CB8AC3E}">
        <p14:creationId xmlns:p14="http://schemas.microsoft.com/office/powerpoint/2010/main" val="597089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8913" lvl="0" indent="-188913" eaLnBrk="1" hangingPunct="1">
              <a:lnSpc>
                <a:spcPct val="110000"/>
              </a:lnSpc>
              <a:spcBef>
                <a:spcPct val="30000"/>
              </a:spcBef>
              <a:spcAft>
                <a:spcPct val="20000"/>
              </a:spcAft>
              <a:buFontTx/>
              <a:buChar char="•"/>
            </a:pPr>
            <a:r>
              <a:rPr lang="en-GB" sz="3200" b="1" dirty="0" smtClean="0"/>
              <a:t>Any Questions / comments?</a:t>
            </a: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hlinkClick r:id="rId3"/>
              </a:rPr>
              <a:t>helen.adey@ntu.ac.uk</a:t>
            </a:r>
            <a:r>
              <a:rPr lang="en-GB" sz="3200" dirty="0" smtClean="0"/>
              <a:t> </a:t>
            </a:r>
            <a:br>
              <a:rPr lang="en-GB" sz="3200" dirty="0" smtClean="0"/>
            </a:br>
            <a:r>
              <a:rPr lang="en-GB" sz="3200" dirty="0" smtClean="0"/>
              <a:t/>
            </a:r>
            <a:br>
              <a:rPr lang="en-GB" sz="3200" dirty="0" smtClean="0"/>
            </a:br>
            <a:r>
              <a:rPr lang="en-GB" sz="3200" dirty="0"/>
              <a:t/>
            </a:r>
            <a:br>
              <a:rPr lang="en-GB" sz="3200" dirty="0"/>
            </a:br>
            <a:r>
              <a:rPr lang="en-US" altLang="en-US" sz="1800" dirty="0" smtClean="0">
                <a:ea typeface="+mn-ea"/>
                <a:cs typeface="+mn-cs"/>
              </a:rPr>
              <a:t> </a:t>
            </a:r>
            <a:r>
              <a:rPr lang="en-US" altLang="en-US" sz="1800" dirty="0">
                <a:ea typeface="+mn-ea"/>
                <a:cs typeface="+mn-cs"/>
              </a:rPr>
              <a:t/>
            </a:r>
            <a:br>
              <a:rPr lang="en-US" altLang="en-US" sz="1800" dirty="0">
                <a:ea typeface="+mn-ea"/>
                <a:cs typeface="+mn-cs"/>
              </a:rPr>
            </a:br>
            <a:endParaRPr lang="en-GB" sz="3200" dirty="0"/>
          </a:p>
        </p:txBody>
      </p:sp>
      <p:sp>
        <p:nvSpPr>
          <p:cNvPr id="3" name="Content Placeholder 2"/>
          <p:cNvSpPr>
            <a:spLocks noGrp="1"/>
          </p:cNvSpPr>
          <p:nvPr>
            <p:ph idx="1"/>
          </p:nvPr>
        </p:nvSpPr>
        <p:spPr>
          <a:xfrm>
            <a:off x="381000" y="1447800"/>
            <a:ext cx="8305800" cy="1782026"/>
          </a:xfrm>
        </p:spPr>
        <p:txBody>
          <a:bodyPr/>
          <a:lstStyle/>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F92AE0A-A688-4738-B2FB-07DA1A26042F}" type="datetime4">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 October 2018</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ACCFF8-F68D-4591-B6CA-D91C6D921B03}"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422363"/>
            <a:ext cx="2319733" cy="3096963"/>
          </a:xfrm>
          <a:prstGeom prst="rect">
            <a:avLst/>
          </a:prstGeom>
        </p:spPr>
      </p:pic>
    </p:spTree>
    <p:extLst>
      <p:ext uri="{BB962C8B-B14F-4D97-AF65-F5344CB8AC3E}">
        <p14:creationId xmlns:p14="http://schemas.microsoft.com/office/powerpoint/2010/main" val="1347897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671736"/>
          </a:xfrm>
        </p:spPr>
        <p:txBody>
          <a:bodyPr/>
          <a:lstStyle/>
          <a:p>
            <a:r>
              <a:rPr lang="en-GB" b="1" dirty="0" smtClean="0"/>
              <a:t>Content</a:t>
            </a:r>
            <a:endParaRPr lang="en-GB" b="1" dirty="0"/>
          </a:p>
        </p:txBody>
      </p:sp>
      <p:sp>
        <p:nvSpPr>
          <p:cNvPr id="3" name="Content Placeholder 2"/>
          <p:cNvSpPr>
            <a:spLocks noGrp="1"/>
          </p:cNvSpPr>
          <p:nvPr>
            <p:ph idx="1"/>
          </p:nvPr>
        </p:nvSpPr>
        <p:spPr>
          <a:xfrm>
            <a:off x="381000" y="1628800"/>
            <a:ext cx="8305800" cy="4819781"/>
          </a:xfrm>
        </p:spPr>
        <p:txBody>
          <a:bodyPr/>
          <a:lstStyle/>
          <a:p>
            <a:r>
              <a:rPr lang="en-GB" sz="2000" dirty="0" smtClean="0"/>
              <a:t>Wider context of library data driven decision making,</a:t>
            </a:r>
          </a:p>
          <a:p>
            <a:r>
              <a:rPr lang="en-GB" sz="2000" dirty="0" smtClean="0"/>
              <a:t>Changing Library Priorities</a:t>
            </a:r>
          </a:p>
          <a:p>
            <a:r>
              <a:rPr lang="en-GB" sz="2000" dirty="0" smtClean="0"/>
              <a:t>Engagement Analytics -  why do we need them,</a:t>
            </a:r>
          </a:p>
          <a:p>
            <a:r>
              <a:rPr lang="en-GB" sz="2000" dirty="0" smtClean="0"/>
              <a:t>Engagement </a:t>
            </a:r>
            <a:r>
              <a:rPr lang="en-GB" sz="2000" dirty="0"/>
              <a:t>Analytics &amp; library </a:t>
            </a:r>
            <a:r>
              <a:rPr lang="en-GB" sz="2000" dirty="0" smtClean="0"/>
              <a:t>acquisition decisions</a:t>
            </a:r>
            <a:endParaRPr lang="en-GB" sz="2000" dirty="0"/>
          </a:p>
          <a:p>
            <a:r>
              <a:rPr lang="en-GB" sz="2000" dirty="0" smtClean="0"/>
              <a:t>Technical Insight</a:t>
            </a:r>
          </a:p>
          <a:p>
            <a:r>
              <a:rPr lang="en-GB" sz="2000" dirty="0" smtClean="0"/>
              <a:t>Marketing Insight,</a:t>
            </a:r>
          </a:p>
          <a:p>
            <a:r>
              <a:rPr lang="en-GB" sz="2000" dirty="0" smtClean="0"/>
              <a:t>A few NTU examples of changes based on data,</a:t>
            </a:r>
          </a:p>
          <a:p>
            <a:r>
              <a:rPr lang="en-GB" sz="2000" dirty="0" smtClean="0"/>
              <a:t>How do we know when we are getting it right?</a:t>
            </a:r>
          </a:p>
          <a:p>
            <a:r>
              <a:rPr lang="en-GB" sz="2000" dirty="0" smtClean="0"/>
              <a:t>Where next?</a:t>
            </a:r>
          </a:p>
          <a:p>
            <a:endParaRPr lang="en-GB"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F92AE0A-A688-4738-B2FB-07DA1A26042F}" type="datetime4">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 October 2018</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ACCFF8-F68D-4591-B6CA-D91C6D921B03}"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pic>
        <p:nvPicPr>
          <p:cNvPr id="6" name="Picture 5"/>
          <p:cNvPicPr>
            <a:picLocks noChangeAspect="1"/>
          </p:cNvPicPr>
          <p:nvPr/>
        </p:nvPicPr>
        <p:blipFill>
          <a:blip r:embed="rId3"/>
          <a:stretch>
            <a:fillRect/>
          </a:stretch>
        </p:blipFill>
        <p:spPr>
          <a:xfrm>
            <a:off x="7210025" y="64195"/>
            <a:ext cx="1728000" cy="1655996"/>
          </a:xfrm>
          <a:prstGeom prst="rect">
            <a:avLst/>
          </a:prstGeom>
        </p:spPr>
      </p:pic>
    </p:spTree>
    <p:extLst>
      <p:ext uri="{BB962C8B-B14F-4D97-AF65-F5344CB8AC3E}">
        <p14:creationId xmlns:p14="http://schemas.microsoft.com/office/powerpoint/2010/main" val="1222828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999"/>
            <a:ext cx="5703168" cy="1319809"/>
          </a:xfrm>
        </p:spPr>
        <p:txBody>
          <a:bodyPr/>
          <a:lstStyle/>
          <a:p>
            <a:r>
              <a:rPr lang="en-GB" b="1" dirty="0" smtClean="0"/>
              <a:t>Library Data and decision making</a:t>
            </a:r>
            <a:endParaRPr lang="en-GB" b="1" dirty="0"/>
          </a:p>
        </p:txBody>
      </p:sp>
      <p:sp>
        <p:nvSpPr>
          <p:cNvPr id="3" name="Content Placeholder 2"/>
          <p:cNvSpPr>
            <a:spLocks noGrp="1"/>
          </p:cNvSpPr>
          <p:nvPr>
            <p:ph idx="1"/>
          </p:nvPr>
        </p:nvSpPr>
        <p:spPr>
          <a:xfrm>
            <a:off x="539552" y="1877541"/>
            <a:ext cx="6192688" cy="2031325"/>
          </a:xfrm>
        </p:spPr>
        <p:txBody>
          <a:bodyPr/>
          <a:lstStyle/>
          <a:p>
            <a:pPr marL="0" indent="0">
              <a:buNone/>
            </a:pPr>
            <a:r>
              <a:rPr lang="en-GB" dirty="0" smtClean="0"/>
              <a:t>At NTU we are collecting and using a huge amount of data</a:t>
            </a:r>
          </a:p>
          <a:p>
            <a:pPr marL="0" indent="0">
              <a:buNone/>
            </a:pP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F92AE0A-A688-4738-B2FB-07DA1A26042F}" type="datetime4">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 October 2018</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ACCFF8-F68D-4591-B6CA-D91C6D921B03}" type="slidenum">
              <a:rPr kumimoji="0" lang="en-GB" sz="1200" b="0" i="0" u="none" strike="noStrike" kern="1200" cap="none" spc="0" normalizeH="0" baseline="0" noProof="0" smtClean="0">
                <a:ln>
                  <a:noFill/>
                </a:ln>
                <a:solidFill>
                  <a:srgbClr val="004D7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472" y="188640"/>
            <a:ext cx="2088232" cy="2118372"/>
          </a:xfrm>
          <a:prstGeom prst="rect">
            <a:avLst/>
          </a:prstGeom>
        </p:spPr>
      </p:pic>
      <p:sp>
        <p:nvSpPr>
          <p:cNvPr id="8" name="Rectangle 7"/>
          <p:cNvSpPr/>
          <p:nvPr/>
        </p:nvSpPr>
        <p:spPr>
          <a:xfrm>
            <a:off x="611560" y="2780928"/>
            <a:ext cx="2399183"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4D75"/>
                </a:solidFill>
                <a:effectLst/>
                <a:uLnTx/>
                <a:uFillTx/>
                <a:latin typeface="Verdana" pitchFamily="34" charset="0"/>
                <a:ea typeface="+mn-ea"/>
                <a:cs typeface="Arial" charset="0"/>
              </a:rPr>
              <a:t>Resource</a:t>
            </a:r>
            <a:r>
              <a:rPr kumimoji="0" lang="en-GB" sz="1800" b="0" i="0" u="none" strike="noStrike" kern="1200" cap="none" spc="0" normalizeH="0" noProof="0" dirty="0" smtClean="0">
                <a:ln>
                  <a:noFill/>
                </a:ln>
                <a:solidFill>
                  <a:srgbClr val="004D75"/>
                </a:solidFill>
                <a:effectLst/>
                <a:uLnTx/>
                <a:uFillTx/>
                <a:latin typeface="Verdana" pitchFamily="34" charset="0"/>
                <a:ea typeface="+mn-ea"/>
                <a:cs typeface="Arial" charset="0"/>
              </a:rPr>
              <a:t> </a:t>
            </a:r>
            <a:r>
              <a:rPr kumimoji="0" lang="en-GB" sz="1800" b="0" i="0" u="none" strike="noStrike" kern="1200" cap="none" spc="0" normalizeH="0" baseline="0" noProof="0" dirty="0" smtClean="0">
                <a:ln>
                  <a:noFill/>
                </a:ln>
                <a:solidFill>
                  <a:srgbClr val="004D75"/>
                </a:solidFill>
                <a:effectLst/>
                <a:uLnTx/>
                <a:uFillTx/>
                <a:latin typeface="Verdana" pitchFamily="34" charset="0"/>
                <a:ea typeface="+mn-ea"/>
                <a:cs typeface="Arial" charset="0"/>
              </a:rPr>
              <a:t>List data</a:t>
            </a:r>
            <a:endPar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endParaRPr>
          </a:p>
        </p:txBody>
      </p:sp>
      <p:sp>
        <p:nvSpPr>
          <p:cNvPr id="9" name="Rectangle 8"/>
          <p:cNvSpPr/>
          <p:nvPr/>
        </p:nvSpPr>
        <p:spPr>
          <a:xfrm>
            <a:off x="5403438" y="4136162"/>
            <a:ext cx="2872068"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Library occupancy data</a:t>
            </a:r>
          </a:p>
        </p:txBody>
      </p:sp>
      <p:sp>
        <p:nvSpPr>
          <p:cNvPr id="10" name="Rectangle 9"/>
          <p:cNvSpPr/>
          <p:nvPr/>
        </p:nvSpPr>
        <p:spPr>
          <a:xfrm>
            <a:off x="2028936" y="5400949"/>
            <a:ext cx="4120039"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Appointments and attendees data</a:t>
            </a:r>
          </a:p>
        </p:txBody>
      </p:sp>
      <p:sp>
        <p:nvSpPr>
          <p:cNvPr id="11" name="Rectangle 10"/>
          <p:cNvSpPr/>
          <p:nvPr/>
        </p:nvSpPr>
        <p:spPr>
          <a:xfrm>
            <a:off x="402966" y="3684423"/>
            <a:ext cx="4073038"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Turnaway and high demand data </a:t>
            </a:r>
          </a:p>
        </p:txBody>
      </p:sp>
      <p:sp>
        <p:nvSpPr>
          <p:cNvPr id="12" name="Rectangle 11"/>
          <p:cNvSpPr/>
          <p:nvPr/>
        </p:nvSpPr>
        <p:spPr>
          <a:xfrm>
            <a:off x="6444208" y="5021024"/>
            <a:ext cx="2305439"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Usage, loans, ILLs</a:t>
            </a:r>
          </a:p>
        </p:txBody>
      </p:sp>
      <p:sp>
        <p:nvSpPr>
          <p:cNvPr id="13" name="Rectangle 12"/>
          <p:cNvSpPr/>
          <p:nvPr/>
        </p:nvSpPr>
        <p:spPr>
          <a:xfrm>
            <a:off x="3703183" y="2717176"/>
            <a:ext cx="1586845"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Survey data</a:t>
            </a:r>
          </a:p>
        </p:txBody>
      </p:sp>
      <p:sp>
        <p:nvSpPr>
          <p:cNvPr id="14" name="Rectangle 13"/>
          <p:cNvSpPr/>
          <p:nvPr/>
        </p:nvSpPr>
        <p:spPr>
          <a:xfrm>
            <a:off x="755576" y="4715423"/>
            <a:ext cx="2238113"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Cost per use data</a:t>
            </a:r>
          </a:p>
        </p:txBody>
      </p:sp>
      <p:sp>
        <p:nvSpPr>
          <p:cNvPr id="15" name="Rectangle 14"/>
          <p:cNvSpPr/>
          <p:nvPr/>
        </p:nvSpPr>
        <p:spPr>
          <a:xfrm>
            <a:off x="6964275" y="2863845"/>
            <a:ext cx="1250663" cy="369332"/>
          </a:xfrm>
          <a:prstGeom prst="rect">
            <a:avLst/>
          </a:prstGeom>
          <a:ln>
            <a:solidFill>
              <a:schemeClr val="tx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4D75"/>
                </a:solidFill>
                <a:effectLst/>
                <a:uLnTx/>
                <a:uFillTx/>
                <a:latin typeface="Verdana" pitchFamily="34" charset="0"/>
                <a:ea typeface="+mn-ea"/>
                <a:cs typeface="Arial" charset="0"/>
              </a:rPr>
              <a:t>Enquiries</a:t>
            </a:r>
          </a:p>
        </p:txBody>
      </p:sp>
    </p:spTree>
    <p:extLst>
      <p:ext uri="{BB962C8B-B14F-4D97-AF65-F5344CB8AC3E}">
        <p14:creationId xmlns:p14="http://schemas.microsoft.com/office/powerpoint/2010/main" val="25756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Changing Library priorities and the need for data driven decision making</a:t>
            </a:r>
            <a:endParaRPr lang="en-GB" b="1" dirty="0"/>
          </a:p>
        </p:txBody>
      </p:sp>
      <p:pic>
        <p:nvPicPr>
          <p:cNvPr id="6" name="Content Placeholder 5"/>
          <p:cNvPicPr>
            <a:picLocks noGrp="1" noChangeAspect="1"/>
          </p:cNvPicPr>
          <p:nvPr>
            <p:ph idx="1"/>
          </p:nvPr>
        </p:nvPicPr>
        <p:blipFill>
          <a:blip r:embed="rId3"/>
          <a:stretch>
            <a:fillRect/>
          </a:stretch>
        </p:blipFill>
        <p:spPr>
          <a:xfrm>
            <a:off x="611560" y="1447800"/>
            <a:ext cx="7956595" cy="4464000"/>
          </a:xfrm>
          <a:prstGeom prst="rect">
            <a:avLst/>
          </a:prstGeom>
        </p:spPr>
      </p:pic>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4</a:t>
            </a:fld>
            <a:endParaRPr lang="en-GB" dirty="0"/>
          </a:p>
        </p:txBody>
      </p:sp>
    </p:spTree>
    <p:extLst>
      <p:ext uri="{BB962C8B-B14F-4D97-AF65-F5344CB8AC3E}">
        <p14:creationId xmlns:p14="http://schemas.microsoft.com/office/powerpoint/2010/main" val="314811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480480" cy="936104"/>
          </a:xfrm>
        </p:spPr>
        <p:txBody>
          <a:bodyPr/>
          <a:lstStyle/>
          <a:p>
            <a:r>
              <a:rPr lang="en-GB" sz="2600" b="1" dirty="0"/>
              <a:t>Background -  Why do we need </a:t>
            </a:r>
            <a:r>
              <a:rPr lang="en-GB" sz="2600" b="1" dirty="0" smtClean="0"/>
              <a:t>Impact &amp; User </a:t>
            </a:r>
            <a:r>
              <a:rPr lang="en-GB" sz="2600" b="1" dirty="0"/>
              <a:t>Engagement Analytics?</a:t>
            </a:r>
            <a:endParaRPr lang="en-GB" sz="2600" dirty="0"/>
          </a:p>
        </p:txBody>
      </p:sp>
      <p:sp>
        <p:nvSpPr>
          <p:cNvPr id="3" name="Content Placeholder 2"/>
          <p:cNvSpPr>
            <a:spLocks noGrp="1"/>
          </p:cNvSpPr>
          <p:nvPr>
            <p:ph idx="1"/>
          </p:nvPr>
        </p:nvSpPr>
        <p:spPr>
          <a:xfrm>
            <a:off x="179512" y="1700808"/>
            <a:ext cx="6336704" cy="4191917"/>
          </a:xfrm>
        </p:spPr>
        <p:txBody>
          <a:bodyPr/>
          <a:lstStyle/>
          <a:p>
            <a:r>
              <a:rPr lang="en-GB" dirty="0"/>
              <a:t>Scenarios when conventional usage data alone is not enough</a:t>
            </a:r>
          </a:p>
          <a:p>
            <a:pPr lvl="1"/>
            <a:r>
              <a:rPr lang="en-GB" sz="1800" dirty="0"/>
              <a:t>Evidence Based Acquisitions plans  -  what constitutes “good” usage</a:t>
            </a:r>
          </a:p>
          <a:p>
            <a:pPr lvl="1"/>
            <a:r>
              <a:rPr lang="en-GB" sz="1800" dirty="0"/>
              <a:t>eBook short term loan rentals, free </a:t>
            </a:r>
            <a:r>
              <a:rPr lang="en-GB" sz="1800" dirty="0" smtClean="0"/>
              <a:t>if used for fewer than </a:t>
            </a:r>
            <a:r>
              <a:rPr lang="en-GB" sz="1800" dirty="0"/>
              <a:t>5 minutes</a:t>
            </a:r>
          </a:p>
          <a:p>
            <a:pPr lvl="1"/>
            <a:endParaRPr lang="en-GB" sz="1800" dirty="0"/>
          </a:p>
          <a:p>
            <a:pPr lvl="1"/>
            <a:endParaRPr lang="en-GB" sz="1800" dirty="0"/>
          </a:p>
          <a:p>
            <a:pPr lvl="1"/>
            <a:endParaRPr lang="en-GB" sz="1800" dirty="0"/>
          </a:p>
          <a:p>
            <a:endParaRPr lang="en-GB" dirty="0"/>
          </a:p>
          <a:p>
            <a:endParaRPr lang="en-GB" dirty="0"/>
          </a:p>
          <a:p>
            <a:endParaRPr lang="en-GB" dirty="0"/>
          </a:p>
        </p:txBody>
      </p:sp>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5</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2000" y="504000"/>
            <a:ext cx="2106999" cy="1944000"/>
          </a:xfrm>
          <a:prstGeom prst="rect">
            <a:avLst/>
          </a:prstGeom>
        </p:spPr>
      </p:pic>
      <p:sp>
        <p:nvSpPr>
          <p:cNvPr id="9" name="TextBox 8"/>
          <p:cNvSpPr txBox="1"/>
          <p:nvPr/>
        </p:nvSpPr>
        <p:spPr>
          <a:xfrm>
            <a:off x="251520" y="3212976"/>
            <a:ext cx="8280920" cy="3139321"/>
          </a:xfrm>
          <a:prstGeom prst="rect">
            <a:avLst/>
          </a:prstGeom>
          <a:noFill/>
        </p:spPr>
        <p:txBody>
          <a:bodyPr wrap="square" rtlCol="0">
            <a:spAutoFit/>
          </a:bodyPr>
          <a:lstStyle/>
          <a:p>
            <a:pPr marL="285750" indent="-285750">
              <a:buFont typeface="Wingdings" panose="05000000000000000000" pitchFamily="2" charset="2"/>
              <a:buChar char="§"/>
            </a:pPr>
            <a:endParaRPr lang="en-GB" sz="1800" dirty="0"/>
          </a:p>
          <a:p>
            <a:pPr marL="285750" indent="-285750">
              <a:buFont typeface="Arial" panose="020B0604020202020204" pitchFamily="34" charset="0"/>
              <a:buChar char="•"/>
            </a:pPr>
            <a:r>
              <a:rPr lang="en-GB" sz="1800" dirty="0">
                <a:latin typeface="+mn-lt"/>
                <a:cs typeface="+mn-cs"/>
              </a:rPr>
              <a:t>How would User Engagement Analytics help </a:t>
            </a:r>
            <a:r>
              <a:rPr lang="en-GB" sz="1800" dirty="0" smtClean="0">
                <a:latin typeface="+mn-lt"/>
                <a:cs typeface="+mn-cs"/>
              </a:rPr>
              <a:t>in decision making and </a:t>
            </a:r>
            <a:r>
              <a:rPr lang="en-GB" sz="1800" dirty="0">
                <a:latin typeface="+mn-lt"/>
                <a:cs typeface="+mn-cs"/>
              </a:rPr>
              <a:t>what might engaged usage look like?</a:t>
            </a:r>
          </a:p>
          <a:p>
            <a:endParaRPr lang="en-GB" sz="1800" dirty="0">
              <a:latin typeface="+mn-lt"/>
              <a:cs typeface="+mn-cs"/>
            </a:endParaRPr>
          </a:p>
          <a:p>
            <a:pPr marL="742950" lvl="1" indent="-285750">
              <a:buFont typeface="Arial" panose="020B0604020202020204" pitchFamily="34" charset="0"/>
              <a:buChar char="•"/>
            </a:pPr>
            <a:r>
              <a:rPr lang="en-GB" sz="1800" dirty="0" smtClean="0">
                <a:latin typeface="+mn-lt"/>
                <a:cs typeface="+mn-cs"/>
              </a:rPr>
              <a:t>Concern that usage counts alone could be misleading; downloaded by not read, look at content page and exit….</a:t>
            </a:r>
          </a:p>
          <a:p>
            <a:pPr marL="742950" lvl="1" indent="-285750">
              <a:buFont typeface="Arial" panose="020B0604020202020204" pitchFamily="34" charset="0"/>
              <a:buChar char="•"/>
            </a:pPr>
            <a:r>
              <a:rPr lang="en-GB" sz="1800" dirty="0" smtClean="0">
                <a:latin typeface="+mn-lt"/>
                <a:cs typeface="+mn-cs"/>
              </a:rPr>
              <a:t>More interesting to know for how long has a resource been used, rather than how many times has it been used?</a:t>
            </a:r>
          </a:p>
          <a:p>
            <a:pPr marL="742950" lvl="1" indent="-285750">
              <a:buFont typeface="Arial" panose="020B0604020202020204" pitchFamily="34" charset="0"/>
              <a:buChar char="•"/>
            </a:pPr>
            <a:r>
              <a:rPr lang="en-GB" sz="1800" dirty="0" smtClean="0">
                <a:latin typeface="+mn-lt"/>
                <a:cs typeface="+mn-cs"/>
              </a:rPr>
              <a:t>Active engagement types: notes, cut and paste, citations…….?</a:t>
            </a:r>
          </a:p>
          <a:p>
            <a:pPr lvl="1"/>
            <a:r>
              <a:rPr lang="en-GB" sz="1800" dirty="0" smtClean="0">
                <a:latin typeface="+mn-lt"/>
                <a:cs typeface="+mn-cs"/>
              </a:rPr>
              <a:t> </a:t>
            </a:r>
          </a:p>
          <a:p>
            <a:pPr marL="742950" lvl="1" indent="-285750">
              <a:buFont typeface="Arial" panose="020B0604020202020204" pitchFamily="34" charset="0"/>
              <a:buChar char="•"/>
            </a:pPr>
            <a:endParaRPr lang="en-GB" sz="1800" dirty="0">
              <a:latin typeface="+mn-lt"/>
              <a:cs typeface="+mn-cs"/>
            </a:endParaRPr>
          </a:p>
        </p:txBody>
      </p:sp>
    </p:spTree>
    <p:extLst>
      <p:ext uri="{BB962C8B-B14F-4D97-AF65-F5344CB8AC3E}">
        <p14:creationId xmlns:p14="http://schemas.microsoft.com/office/powerpoint/2010/main" val="398574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User Engagement Analytics -  the Library view: Acquisitions</a:t>
            </a:r>
            <a:endParaRPr lang="en-GB" dirty="0"/>
          </a:p>
        </p:txBody>
      </p:sp>
      <p:sp>
        <p:nvSpPr>
          <p:cNvPr id="3" name="Content Placeholder 2"/>
          <p:cNvSpPr>
            <a:spLocks noGrp="1"/>
          </p:cNvSpPr>
          <p:nvPr>
            <p:ph idx="1"/>
          </p:nvPr>
        </p:nvSpPr>
        <p:spPr>
          <a:xfrm>
            <a:off x="381000" y="1447800"/>
            <a:ext cx="4118992" cy="4330416"/>
          </a:xfrm>
        </p:spPr>
        <p:txBody>
          <a:bodyPr/>
          <a:lstStyle/>
          <a:p>
            <a:r>
              <a:rPr lang="en-GB" dirty="0"/>
              <a:t>Much richer view than we get from usage and cost-per-use alone </a:t>
            </a:r>
            <a:endParaRPr lang="en-GB" dirty="0" smtClean="0"/>
          </a:p>
          <a:p>
            <a:r>
              <a:rPr lang="en-GB" dirty="0" smtClean="0"/>
              <a:t>Most </a:t>
            </a:r>
            <a:r>
              <a:rPr lang="en-GB" dirty="0"/>
              <a:t>viewed -  obvious EBA candidates for final acquisition decisions, but what about “watched for longest” or % played?</a:t>
            </a:r>
          </a:p>
          <a:p>
            <a:r>
              <a:rPr lang="en-GB" dirty="0" smtClean="0"/>
              <a:t>Essential when deposited </a:t>
            </a:r>
            <a:r>
              <a:rPr lang="en-GB" dirty="0"/>
              <a:t>EBA funds </a:t>
            </a:r>
            <a:r>
              <a:rPr lang="en-GB" dirty="0" smtClean="0"/>
              <a:t>don’t run </a:t>
            </a:r>
            <a:r>
              <a:rPr lang="en-GB" dirty="0"/>
              <a:t>out neatly at a point where all content with the same amount of usage can be selected for </a:t>
            </a:r>
            <a:r>
              <a:rPr lang="en-GB" dirty="0" smtClean="0"/>
              <a:t>retention.</a:t>
            </a:r>
            <a:endParaRPr lang="en-GB" dirty="0"/>
          </a:p>
        </p:txBody>
      </p:sp>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6</a:t>
            </a:fld>
            <a:endParaRPr lang="en-GB" dirty="0"/>
          </a:p>
        </p:txBody>
      </p:sp>
      <p:sp>
        <p:nvSpPr>
          <p:cNvPr id="6" name="TextBox 5"/>
          <p:cNvSpPr txBox="1"/>
          <p:nvPr/>
        </p:nvSpPr>
        <p:spPr>
          <a:xfrm>
            <a:off x="4644008" y="1447800"/>
            <a:ext cx="4248472" cy="4357464"/>
          </a:xfrm>
          <a:prstGeom prst="rect">
            <a:avLst/>
          </a:prstGeom>
          <a:noFill/>
        </p:spPr>
        <p:txBody>
          <a:bodyPr vert="eaVert" wrap="square" rtlCol="0">
            <a:spAutoFit/>
          </a:bodyPr>
          <a:lstStyle/>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7659" y="1417035"/>
            <a:ext cx="4469666" cy="3636000"/>
          </a:xfrm>
          <a:prstGeom prst="rect">
            <a:avLst/>
          </a:prstGeom>
        </p:spPr>
      </p:pic>
    </p:spTree>
    <p:extLst>
      <p:ext uri="{BB962C8B-B14F-4D97-AF65-F5344CB8AC3E}">
        <p14:creationId xmlns:p14="http://schemas.microsoft.com/office/powerpoint/2010/main" val="1130754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8" r="-158"/>
          <a:stretch/>
        </p:blipFill>
        <p:spPr>
          <a:xfrm>
            <a:off x="755576" y="1772816"/>
            <a:ext cx="8095298" cy="4572000"/>
          </a:xfrm>
          <a:prstGeom prst="rect">
            <a:avLst/>
          </a:prstGeom>
        </p:spPr>
      </p:pic>
      <p:sp>
        <p:nvSpPr>
          <p:cNvPr id="5" name="TextBox 4"/>
          <p:cNvSpPr txBox="1"/>
          <p:nvPr/>
        </p:nvSpPr>
        <p:spPr>
          <a:xfrm>
            <a:off x="395536" y="548680"/>
            <a:ext cx="8455338" cy="1008112"/>
          </a:xfrm>
          <a:prstGeom prst="rect">
            <a:avLst/>
          </a:prstGeom>
          <a:solidFill>
            <a:schemeClr val="bg1">
              <a:lumMod val="95000"/>
            </a:schemeClr>
          </a:solidFill>
        </p:spPr>
        <p:txBody>
          <a:bodyPr vert="horz" wrap="square" lIns="91440" tIns="45720" rIns="91440" bIns="45720" rtlCol="0">
            <a:normAutofit/>
          </a:bodyPr>
          <a:lstStyle/>
          <a:p>
            <a:pPr marL="342900" marR="0" indent="-342900" algn="l" defTabSz="457200" rtl="0" eaLnBrk="1" fontAlgn="auto" latinLnBrk="0" hangingPunct="1">
              <a:lnSpc>
                <a:spcPct val="100000"/>
              </a:lnSpc>
              <a:spcBef>
                <a:spcPct val="20000"/>
              </a:spcBef>
              <a:spcAft>
                <a:spcPts val="600"/>
              </a:spcAft>
              <a:buClrTx/>
              <a:buSzTx/>
              <a:tabLst/>
            </a:pPr>
            <a:r>
              <a:rPr lang="en-GB" b="1" dirty="0">
                <a:latin typeface="+mj-lt"/>
                <a:ea typeface="+mj-ea"/>
                <a:cs typeface="+mj-cs"/>
              </a:rPr>
              <a:t>Alexander Street Engagement Summary Screen</a:t>
            </a:r>
          </a:p>
        </p:txBody>
      </p:sp>
    </p:spTree>
    <p:extLst>
      <p:ext uri="{BB962C8B-B14F-4D97-AF65-F5344CB8AC3E}">
        <p14:creationId xmlns:p14="http://schemas.microsoft.com/office/powerpoint/2010/main" val="108316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User Engagement Analytics -  the Library view: 2 - Technical</a:t>
            </a:r>
            <a:endParaRPr lang="en-GB" dirty="0"/>
          </a:p>
        </p:txBody>
      </p:sp>
      <p:sp>
        <p:nvSpPr>
          <p:cNvPr id="3" name="Content Placeholder 2"/>
          <p:cNvSpPr>
            <a:spLocks noGrp="1"/>
          </p:cNvSpPr>
          <p:nvPr>
            <p:ph idx="1"/>
          </p:nvPr>
        </p:nvSpPr>
        <p:spPr>
          <a:xfrm>
            <a:off x="380999" y="1447800"/>
            <a:ext cx="7693025" cy="1449628"/>
          </a:xfrm>
        </p:spPr>
        <p:txBody>
          <a:bodyPr/>
          <a:lstStyle/>
          <a:p>
            <a:r>
              <a:rPr lang="en-GB" dirty="0"/>
              <a:t>Reassuring Top referring URL data -  </a:t>
            </a:r>
            <a:r>
              <a:rPr lang="en-GB" dirty="0" smtClean="0"/>
              <a:t>Library’s </a:t>
            </a:r>
            <a:r>
              <a:rPr lang="en-GB" dirty="0"/>
              <a:t>Resource Discovery system way out in front – supports practice of loading Marc records whenever possible</a:t>
            </a:r>
          </a:p>
          <a:p>
            <a:endParaRPr lang="en-GB" dirty="0"/>
          </a:p>
        </p:txBody>
      </p:sp>
      <p:sp>
        <p:nvSpPr>
          <p:cNvPr id="4" name="Date Placeholder 3"/>
          <p:cNvSpPr>
            <a:spLocks noGrp="1"/>
          </p:cNvSpPr>
          <p:nvPr>
            <p:ph type="dt" sz="half" idx="10"/>
          </p:nvPr>
        </p:nvSpPr>
        <p:spPr/>
        <p:txBody>
          <a:bodyPr/>
          <a:lstStyle/>
          <a:p>
            <a:fld id="{0F92AE0A-A688-4738-B2FB-07DA1A26042F}" type="datetime4">
              <a:rPr lang="en-GB" smtClean="0"/>
              <a:pPr/>
              <a:t>31 October 2018</a:t>
            </a:fld>
            <a:endParaRPr lang="en-GB" dirty="0"/>
          </a:p>
        </p:txBody>
      </p:sp>
      <p:sp>
        <p:nvSpPr>
          <p:cNvPr id="5" name="Slide Number Placeholder 4"/>
          <p:cNvSpPr>
            <a:spLocks noGrp="1"/>
          </p:cNvSpPr>
          <p:nvPr>
            <p:ph type="sldNum" sz="quarter" idx="11"/>
          </p:nvPr>
        </p:nvSpPr>
        <p:spPr/>
        <p:txBody>
          <a:bodyPr/>
          <a:lstStyle/>
          <a:p>
            <a:fld id="{9EACCFF8-F68D-4591-B6CA-D91C6D921B03}" type="slidenum">
              <a:rPr lang="en-GB" smtClean="0"/>
              <a:pPr/>
              <a:t>8</a:t>
            </a:fld>
            <a:endParaRPr lang="en-GB" dirty="0"/>
          </a:p>
        </p:txBody>
      </p:sp>
      <p:pic>
        <p:nvPicPr>
          <p:cNvPr id="6" name="Picture 5"/>
          <p:cNvPicPr>
            <a:picLocks noChangeAspect="1"/>
          </p:cNvPicPr>
          <p:nvPr/>
        </p:nvPicPr>
        <p:blipFill>
          <a:blip r:embed="rId3"/>
          <a:stretch>
            <a:fillRect/>
          </a:stretch>
        </p:blipFill>
        <p:spPr>
          <a:xfrm>
            <a:off x="611560" y="2543180"/>
            <a:ext cx="6573481" cy="3456000"/>
          </a:xfrm>
          <a:prstGeom prst="rect">
            <a:avLst/>
          </a:prstGeom>
        </p:spPr>
      </p:pic>
    </p:spTree>
    <p:extLst>
      <p:ext uri="{BB962C8B-B14F-4D97-AF65-F5344CB8AC3E}">
        <p14:creationId xmlns:p14="http://schemas.microsoft.com/office/powerpoint/2010/main" val="24932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b="1" dirty="0"/>
              <a:t>Marketing and Promotion Strategies</a:t>
            </a:r>
          </a:p>
        </p:txBody>
      </p:sp>
      <p:sp>
        <p:nvSpPr>
          <p:cNvPr id="4" name="Content Placeholder 3"/>
          <p:cNvSpPr>
            <a:spLocks noGrp="1"/>
          </p:cNvSpPr>
          <p:nvPr>
            <p:ph sz="half" idx="2"/>
          </p:nvPr>
        </p:nvSpPr>
        <p:spPr>
          <a:xfrm>
            <a:off x="457200" y="1052736"/>
            <a:ext cx="4040188" cy="3600400"/>
          </a:xfrm>
        </p:spPr>
        <p:txBody>
          <a:bodyPr/>
          <a:lstStyle/>
          <a:p>
            <a:r>
              <a:rPr lang="en-GB" sz="2000" dirty="0" smtClean="0"/>
              <a:t>Gives us the opportunity to monitor the impact and effectiveness of different </a:t>
            </a:r>
            <a:r>
              <a:rPr lang="en-GB" sz="2000" dirty="0"/>
              <a:t>promotion </a:t>
            </a:r>
            <a:r>
              <a:rPr lang="en-GB" sz="2000" dirty="0" smtClean="0"/>
              <a:t>routes.</a:t>
            </a:r>
            <a:endParaRPr lang="en-GB" sz="2000" dirty="0"/>
          </a:p>
          <a:p>
            <a:r>
              <a:rPr lang="en-GB" sz="2000" dirty="0"/>
              <a:t>Could inform marketing policies e.g. what is most effective route for driving usage and engagement -  Twitter, Facebook, Librarian recommendation?</a:t>
            </a:r>
          </a:p>
          <a:p>
            <a:endParaRPr lang="en-GB" sz="2000"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4546451" y="1079029"/>
            <a:ext cx="4176000" cy="4672929"/>
          </a:xfrm>
        </p:spPr>
      </p:pic>
      <p:sp>
        <p:nvSpPr>
          <p:cNvPr id="7" name="Date Placeholder 6"/>
          <p:cNvSpPr>
            <a:spLocks noGrp="1"/>
          </p:cNvSpPr>
          <p:nvPr>
            <p:ph type="dt" sz="half" idx="10"/>
          </p:nvPr>
        </p:nvSpPr>
        <p:spPr>
          <a:xfrm>
            <a:off x="437808" y="6165850"/>
            <a:ext cx="3250704" cy="431503"/>
          </a:xfrm>
        </p:spPr>
        <p:txBody>
          <a:bodyPr/>
          <a:lstStyle/>
          <a:p>
            <a:r>
              <a:rPr lang="en-GB" dirty="0" smtClean="0"/>
              <a:t>17 October 2018</a:t>
            </a:r>
            <a:endParaRPr lang="en-GB" dirty="0"/>
          </a:p>
        </p:txBody>
      </p:sp>
      <p:sp>
        <p:nvSpPr>
          <p:cNvPr id="8" name="Slide Number Placeholder 7"/>
          <p:cNvSpPr>
            <a:spLocks noGrp="1"/>
          </p:cNvSpPr>
          <p:nvPr>
            <p:ph type="sldNum" sz="quarter" idx="11"/>
          </p:nvPr>
        </p:nvSpPr>
        <p:spPr/>
        <p:txBody>
          <a:bodyPr/>
          <a:lstStyle/>
          <a:p>
            <a:fld id="{8AEFED4F-3B64-41D0-B534-383BA35AA4E8}" type="slidenum">
              <a:rPr lang="en-GB" smtClean="0"/>
              <a:pPr/>
              <a:t>9</a:t>
            </a:fld>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520" y="4764341"/>
            <a:ext cx="3924000" cy="969218"/>
          </a:xfrm>
          <a:prstGeom prst="rect">
            <a:avLst/>
          </a:prstGeom>
        </p:spPr>
      </p:pic>
    </p:spTree>
    <p:extLst>
      <p:ext uri="{BB962C8B-B14F-4D97-AF65-F5344CB8AC3E}">
        <p14:creationId xmlns:p14="http://schemas.microsoft.com/office/powerpoint/2010/main" val="82536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354369"/>
      </a:hlink>
      <a:folHlink>
        <a:srgbClr val="354369"/>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lumMod val="95000"/>
          </a:schemeClr>
        </a:solidFill>
      </a:spPr>
      <a:bodyPr vert="horz" lIns="91440" tIns="45720" rIns="91440" bIns="45720" rtlCol="0">
        <a:normAutofit/>
      </a:bodyPr>
      <a:lstStyle>
        <a:defPPr marL="342900" marR="0" indent="-342900" algn="l" defTabSz="457200" rtl="0" eaLnBrk="1" fontAlgn="auto" latinLnBrk="0" hangingPunct="1">
          <a:lnSpc>
            <a:spcPct val="100000"/>
          </a:lnSpc>
          <a:spcBef>
            <a:spcPct val="20000"/>
          </a:spcBef>
          <a:spcAft>
            <a:spcPts val="600"/>
          </a:spcAft>
          <a:buClrTx/>
          <a:buSzTx/>
          <a:tabLst/>
          <a:defRPr kumimoji="0" sz="1400" b="0" i="0" u="none" strike="noStrike" kern="1200" cap="none" spc="0" normalizeH="0" baseline="0" noProof="0" dirty="0">
            <a:ln>
              <a:noFill/>
            </a:ln>
            <a:solidFill>
              <a:schemeClr val="tx1">
                <a:lumMod val="75000"/>
                <a:lumOff val="25000"/>
              </a:schemeClr>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1_blank">
  <a:themeElements>
    <a:clrScheme name="Custom 3">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0C0"/>
      </a:hlink>
      <a:folHlink>
        <a:srgbClr val="7030A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8427</TotalTime>
  <Words>3303</Words>
  <Application>Microsoft Office PowerPoint</Application>
  <PresentationFormat>On-screen Show (4:3)</PresentationFormat>
  <Paragraphs>176</Paragraphs>
  <Slides>17</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Arial</vt:lpstr>
      <vt:lpstr>Arial Narrow</vt:lpstr>
      <vt:lpstr>Calibri</vt:lpstr>
      <vt:lpstr>Times</vt:lpstr>
      <vt:lpstr>Verdana</vt:lpstr>
      <vt:lpstr>Wingdings</vt:lpstr>
      <vt:lpstr>blank</vt:lpstr>
      <vt:lpstr>1_Office Theme</vt:lpstr>
      <vt:lpstr>1_blank</vt:lpstr>
      <vt:lpstr>2_blank</vt:lpstr>
      <vt:lpstr>3_blank</vt:lpstr>
      <vt:lpstr>PowerPoint Presentation</vt:lpstr>
      <vt:lpstr>Content</vt:lpstr>
      <vt:lpstr>Library Data and decision making</vt:lpstr>
      <vt:lpstr>Changing Library priorities and the need for data driven decision making</vt:lpstr>
      <vt:lpstr>Background -  Why do we need Impact &amp; User Engagement Analytics?</vt:lpstr>
      <vt:lpstr>User Engagement Analytics -  the Library view: Acquisitions</vt:lpstr>
      <vt:lpstr>PowerPoint Presentation</vt:lpstr>
      <vt:lpstr>User Engagement Analytics -  the Library view: 2 - Technical</vt:lpstr>
      <vt:lpstr>Marketing and Promotion Strategies</vt:lpstr>
      <vt:lpstr>Marketing and Promotion via Facebook</vt:lpstr>
      <vt:lpstr>Hours of Kanopy videos viewed by day</vt:lpstr>
      <vt:lpstr>Referring URLS</vt:lpstr>
      <vt:lpstr>NTU examples of changes based on data / assessment</vt:lpstr>
      <vt:lpstr>New Pilot service: Ask the library to buy more copies</vt:lpstr>
      <vt:lpstr>NSS: “The library resources (e.g. books, online services and learning spaces) have supported my learning well”  </vt:lpstr>
      <vt:lpstr>Engagement Analytics: Areas requiring more investigation / thought </vt:lpstr>
      <vt:lpstr>Any Questions / comments?        helen.adey@ntu.ac.uk      </vt:lpstr>
    </vt:vector>
  </TitlesOfParts>
  <Company>The 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LIB3MCKNIS</dc:creator>
  <cp:lastModifiedBy>Adey, Helen</cp:lastModifiedBy>
  <cp:revision>448</cp:revision>
  <cp:lastPrinted>2014-03-14T14:05:55Z</cp:lastPrinted>
  <dcterms:created xsi:type="dcterms:W3CDTF">2004-09-23T13:38:02Z</dcterms:created>
  <dcterms:modified xsi:type="dcterms:W3CDTF">2018-10-31T17:43:58Z</dcterms:modified>
</cp:coreProperties>
</file>